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B1C9B9E2-1DB6-44D1-9031-83D3A53910AB}" type="datetimeFigureOut">
              <a:rPr lang="en-US" smtClean="0"/>
              <a:t>9/8/2011</a:t>
            </a:fld>
            <a:endParaRPr lang="en-US"/>
          </a:p>
        </p:txBody>
      </p:sp>
      <p:sp>
        <p:nvSpPr>
          <p:cNvPr id="16" name="Slide Number Placeholder 15"/>
          <p:cNvSpPr>
            <a:spLocks noGrp="1"/>
          </p:cNvSpPr>
          <p:nvPr>
            <p:ph type="sldNum" sz="quarter" idx="11"/>
          </p:nvPr>
        </p:nvSpPr>
        <p:spPr/>
        <p:txBody>
          <a:bodyPr/>
          <a:lstStyle/>
          <a:p>
            <a:fld id="{780E651B-46D7-4F57-9F3C-0FACFD80CCF5}"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B1C9B9E2-1DB6-44D1-9031-83D3A53910AB}" type="datetimeFigureOut">
              <a:rPr lang="en-US" smtClean="0"/>
              <a:t>9/8/2011</a:t>
            </a:fld>
            <a:endParaRPr lang="en-US"/>
          </a:p>
        </p:txBody>
      </p:sp>
      <p:sp>
        <p:nvSpPr>
          <p:cNvPr id="15" name="Slide Number Placeholder 14"/>
          <p:cNvSpPr>
            <a:spLocks noGrp="1"/>
          </p:cNvSpPr>
          <p:nvPr>
            <p:ph type="sldNum" sz="quarter" idx="15"/>
          </p:nvPr>
        </p:nvSpPr>
        <p:spPr/>
        <p:txBody>
          <a:bodyPr/>
          <a:lstStyle>
            <a:lvl1pPr algn="ctr">
              <a:defRPr/>
            </a:lvl1pPr>
          </a:lstStyle>
          <a:p>
            <a:fld id="{780E651B-46D7-4F57-9F3C-0FACFD80CCF5}"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1C9B9E2-1DB6-44D1-9031-83D3A53910AB}" type="datetimeFigureOut">
              <a:rPr lang="en-US" smtClean="0"/>
              <a:t>9/8/2011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0E651B-46D7-4F57-9F3C-0FACFD80CCF5}"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1C9B9E2-1DB6-44D1-9031-83D3A53910AB}" type="datetimeFigureOut">
              <a:rPr lang="en-US" smtClean="0"/>
              <a:t>9/8/2011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0E651B-46D7-4F57-9F3C-0FACFD80CCF5}"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780E651B-46D7-4F57-9F3C-0FACFD80CCF5}"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B1C9B9E2-1DB6-44D1-9031-83D3A53910AB}" type="datetimeFigureOut">
              <a:rPr lang="en-US" smtClean="0"/>
              <a:t>9/8/2011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C9B9E2-1DB6-44D1-9031-83D3A53910AB}" type="datetimeFigureOut">
              <a:rPr lang="en-US" smtClean="0"/>
              <a:t>9/8/2011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0E651B-46D7-4F57-9F3C-0FACFD80CCF5}"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C9B9E2-1DB6-44D1-9031-83D3A53910AB}" type="datetimeFigureOut">
              <a:rPr lang="en-US" smtClean="0"/>
              <a:t>9/8/2011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0E651B-46D7-4F57-9F3C-0FACFD80CCF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B1C9B9E2-1DB6-44D1-9031-83D3A53910AB}" type="datetimeFigureOut">
              <a:rPr lang="en-US" smtClean="0"/>
              <a:t>9/8/2011</a:t>
            </a:fld>
            <a:endParaRPr lang="en-US"/>
          </a:p>
        </p:txBody>
      </p:sp>
      <p:sp>
        <p:nvSpPr>
          <p:cNvPr id="9" name="Slide Number Placeholder 8"/>
          <p:cNvSpPr>
            <a:spLocks noGrp="1"/>
          </p:cNvSpPr>
          <p:nvPr>
            <p:ph type="sldNum" sz="quarter" idx="15"/>
          </p:nvPr>
        </p:nvSpPr>
        <p:spPr/>
        <p:txBody>
          <a:bodyPr/>
          <a:lstStyle/>
          <a:p>
            <a:fld id="{780E651B-46D7-4F57-9F3C-0FACFD80CCF5}"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B1C9B9E2-1DB6-44D1-9031-83D3A53910AB}" type="datetimeFigureOut">
              <a:rPr lang="en-US" smtClean="0"/>
              <a:t>9/8/2011</a:t>
            </a:fld>
            <a:endParaRPr lang="en-US"/>
          </a:p>
        </p:txBody>
      </p:sp>
      <p:sp>
        <p:nvSpPr>
          <p:cNvPr id="9" name="Slide Number Placeholder 8"/>
          <p:cNvSpPr>
            <a:spLocks noGrp="1"/>
          </p:cNvSpPr>
          <p:nvPr>
            <p:ph type="sldNum" sz="quarter" idx="11"/>
          </p:nvPr>
        </p:nvSpPr>
        <p:spPr/>
        <p:txBody>
          <a:bodyPr/>
          <a:lstStyle/>
          <a:p>
            <a:fld id="{780E651B-46D7-4F57-9F3C-0FACFD80CCF5}"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C9B9E2-1DB6-44D1-9031-83D3A53910AB}" type="datetimeFigureOut">
              <a:rPr lang="en-US" smtClean="0"/>
              <a:t>9/8/2011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0E651B-46D7-4F57-9F3C-0FACFD80CCF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C9B9E2-1DB6-44D1-9031-83D3A53910AB}" type="datetimeFigureOut">
              <a:rPr lang="en-US" smtClean="0"/>
              <a:t>9/8/2011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0E651B-46D7-4F57-9F3C-0FACFD80CCF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1C9B9E2-1DB6-44D1-9031-83D3A53910AB}" type="datetimeFigureOut">
              <a:rPr lang="en-US" smtClean="0"/>
              <a:t>9/8/2011</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80E651B-46D7-4F57-9F3C-0FACFD80CCF5}"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191000"/>
            <a:ext cx="8305800" cy="1143000"/>
          </a:xfrm>
        </p:spPr>
        <p:txBody>
          <a:bodyPr/>
          <a:lstStyle/>
          <a:p>
            <a:r>
              <a:rPr lang="en-US" sz="4800" b="1" i="1" dirty="0"/>
              <a:t>It all Begins with Jesus</a:t>
            </a:r>
            <a:endParaRPr lang="en-US" sz="4800" dirty="0"/>
          </a:p>
        </p:txBody>
      </p:sp>
      <p:sp>
        <p:nvSpPr>
          <p:cNvPr id="2" name="Title 1"/>
          <p:cNvSpPr>
            <a:spLocks noGrp="1"/>
          </p:cNvSpPr>
          <p:nvPr>
            <p:ph type="ctrTitle"/>
          </p:nvPr>
        </p:nvSpPr>
        <p:spPr/>
        <p:txBody>
          <a:bodyPr/>
          <a:lstStyle/>
          <a:p>
            <a:r>
              <a:rPr lang="en-US" dirty="0"/>
              <a:t>Heroes of Faith </a:t>
            </a:r>
            <a:br>
              <a:rPr lang="en-US" dirty="0"/>
            </a:br>
            <a:r>
              <a:rPr lang="en-US" dirty="0" smtClean="0"/>
              <a:t>A </a:t>
            </a:r>
            <a:r>
              <a:rPr lang="en-US" dirty="0"/>
              <a:t>New Beginning</a:t>
            </a:r>
          </a:p>
        </p:txBody>
      </p:sp>
    </p:spTree>
    <p:extLst>
      <p:ext uri="{BB962C8B-B14F-4D97-AF65-F5344CB8AC3E}">
        <p14:creationId xmlns:p14="http://schemas.microsoft.com/office/powerpoint/2010/main" val="355148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828800"/>
            <a:ext cx="7848600" cy="4495800"/>
          </a:xfrm>
        </p:spPr>
        <p:txBody>
          <a:bodyPr/>
          <a:lstStyle/>
          <a:p>
            <a:r>
              <a:rPr lang="en-US" sz="2800" dirty="0" smtClean="0"/>
              <a:t>Some of the things we will learn in this series:</a:t>
            </a:r>
          </a:p>
          <a:p>
            <a:endParaRPr lang="en-US" sz="2800" dirty="0" smtClean="0"/>
          </a:p>
          <a:p>
            <a:pPr lvl="1">
              <a:buFont typeface="Wingdings" pitchFamily="2" charset="2"/>
              <a:buChar char="Ø"/>
            </a:pPr>
            <a:r>
              <a:rPr lang="en-US" dirty="0" smtClean="0"/>
              <a:t>What is faith?</a:t>
            </a:r>
          </a:p>
          <a:p>
            <a:pPr lvl="1">
              <a:buFont typeface="Wingdings" pitchFamily="2" charset="2"/>
              <a:buChar char="Ø"/>
            </a:pPr>
            <a:endParaRPr lang="en-US" dirty="0"/>
          </a:p>
          <a:p>
            <a:pPr lvl="1">
              <a:buFont typeface="Wingdings" pitchFamily="2" charset="2"/>
              <a:buChar char="Ø"/>
            </a:pPr>
            <a:r>
              <a:rPr lang="en-US" dirty="0" smtClean="0"/>
              <a:t>Why is faith essential to knowing God</a:t>
            </a:r>
          </a:p>
          <a:p>
            <a:pPr lvl="1">
              <a:buFont typeface="Wingdings" pitchFamily="2" charset="2"/>
              <a:buChar char="Ø"/>
            </a:pPr>
            <a:endParaRPr lang="en-US" dirty="0"/>
          </a:p>
          <a:p>
            <a:pPr lvl="1">
              <a:buFont typeface="Wingdings" pitchFamily="2" charset="2"/>
              <a:buChar char="Ø"/>
            </a:pPr>
            <a:r>
              <a:rPr lang="en-US" dirty="0" smtClean="0"/>
              <a:t>Who is Jesus and why did the apostles follow Him</a:t>
            </a:r>
          </a:p>
          <a:p>
            <a:pPr lvl="1">
              <a:buFont typeface="Wingdings" pitchFamily="2" charset="2"/>
              <a:buChar char="Ø"/>
            </a:pPr>
            <a:endParaRPr lang="en-US" dirty="0"/>
          </a:p>
          <a:p>
            <a:pPr lvl="1">
              <a:buFont typeface="Wingdings" pitchFamily="2" charset="2"/>
              <a:buChar char="Ø"/>
            </a:pPr>
            <a:r>
              <a:rPr lang="en-US" dirty="0" smtClean="0"/>
              <a:t>Why should we follow Jesus</a:t>
            </a:r>
          </a:p>
          <a:p>
            <a:pPr lvl="1">
              <a:buFont typeface="Wingdings" pitchFamily="2" charset="2"/>
              <a:buChar char="Ø"/>
            </a:pPr>
            <a:endParaRPr lang="en-US" dirty="0" smtClean="0"/>
          </a:p>
          <a:p>
            <a:pPr lvl="1">
              <a:buFont typeface="Wingdings" pitchFamily="2" charset="2"/>
              <a:buChar char="v"/>
            </a:pPr>
            <a:endParaRPr lang="en-US" dirty="0"/>
          </a:p>
          <a:p>
            <a:endParaRPr lang="en-US" sz="2800" dirty="0" smtClean="0"/>
          </a:p>
          <a:p>
            <a:endParaRPr lang="en-US" sz="2800" dirty="0" smtClean="0"/>
          </a:p>
          <a:p>
            <a:endParaRPr lang="en-US" sz="2800" dirty="0"/>
          </a:p>
        </p:txBody>
      </p:sp>
      <p:sp>
        <p:nvSpPr>
          <p:cNvPr id="3" name="Title 2"/>
          <p:cNvSpPr>
            <a:spLocks noGrp="1"/>
          </p:cNvSpPr>
          <p:nvPr>
            <p:ph type="title"/>
          </p:nvPr>
        </p:nvSpPr>
        <p:spPr>
          <a:xfrm>
            <a:off x="685800" y="533400"/>
            <a:ext cx="7772400" cy="838200"/>
          </a:xfrm>
        </p:spPr>
        <p:txBody>
          <a:bodyPr>
            <a:normAutofit/>
          </a:bodyPr>
          <a:lstStyle/>
          <a:p>
            <a:pPr algn="ctr"/>
            <a:r>
              <a:rPr lang="en-US" dirty="0" smtClean="0"/>
              <a:t>Overview</a:t>
            </a:r>
            <a:endParaRPr lang="en-US" dirty="0"/>
          </a:p>
        </p:txBody>
      </p:sp>
    </p:spTree>
    <p:extLst>
      <p:ext uri="{BB962C8B-B14F-4D97-AF65-F5344CB8AC3E}">
        <p14:creationId xmlns:p14="http://schemas.microsoft.com/office/powerpoint/2010/main" val="4186759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 calcmode="lin" valueType="num">
                                      <p:cBhvr additive="base">
                                        <p:cTn id="1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anim calcmode="lin" valueType="num">
                                      <p:cBhvr additive="base">
                                        <p:cTn id="2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828800"/>
            <a:ext cx="7848600" cy="4495800"/>
          </a:xfrm>
        </p:spPr>
        <p:txBody>
          <a:bodyPr>
            <a:normAutofit lnSpcReduction="10000"/>
          </a:bodyPr>
          <a:lstStyle/>
          <a:p>
            <a:r>
              <a:rPr lang="en-US" sz="2800" dirty="0" smtClean="0"/>
              <a:t>Some of the things we will learn in this series:</a:t>
            </a:r>
          </a:p>
          <a:p>
            <a:endParaRPr lang="en-US" sz="2800" dirty="0" smtClean="0"/>
          </a:p>
          <a:p>
            <a:pPr lvl="1">
              <a:buFont typeface="Wingdings" pitchFamily="2" charset="2"/>
              <a:buChar char="Ø"/>
            </a:pPr>
            <a:r>
              <a:rPr lang="en-US" dirty="0" smtClean="0"/>
              <a:t>What did the apostles do after the resurrection and ascension of Jesus?</a:t>
            </a:r>
          </a:p>
          <a:p>
            <a:pPr lvl="1">
              <a:buFont typeface="Wingdings" pitchFamily="2" charset="2"/>
              <a:buChar char="Ø"/>
            </a:pPr>
            <a:endParaRPr lang="en-US" dirty="0"/>
          </a:p>
          <a:p>
            <a:pPr lvl="1">
              <a:buFont typeface="Wingdings" pitchFamily="2" charset="2"/>
              <a:buChar char="Ø"/>
            </a:pPr>
            <a:r>
              <a:rPr lang="en-US" dirty="0" smtClean="0"/>
              <a:t>What happened to the church after the apostles died?</a:t>
            </a:r>
          </a:p>
          <a:p>
            <a:pPr lvl="1">
              <a:buFont typeface="Wingdings" pitchFamily="2" charset="2"/>
              <a:buChar char="Ø"/>
            </a:pPr>
            <a:endParaRPr lang="en-US" dirty="0"/>
          </a:p>
          <a:p>
            <a:pPr lvl="1">
              <a:buFont typeface="Wingdings" pitchFamily="2" charset="2"/>
              <a:buChar char="Ø"/>
            </a:pPr>
            <a:r>
              <a:rPr lang="en-US" dirty="0" smtClean="0"/>
              <a:t>What happened to the church during the early centuries?</a:t>
            </a:r>
          </a:p>
          <a:p>
            <a:pPr lvl="1">
              <a:buFont typeface="Wingdings" pitchFamily="2" charset="2"/>
              <a:buChar char="Ø"/>
            </a:pPr>
            <a:endParaRPr lang="en-US" dirty="0"/>
          </a:p>
          <a:p>
            <a:pPr lvl="1">
              <a:buFont typeface="Wingdings" pitchFamily="2" charset="2"/>
              <a:buChar char="Ø"/>
            </a:pPr>
            <a:r>
              <a:rPr lang="en-US" dirty="0" smtClean="0"/>
              <a:t>How did persecution impact the church?</a:t>
            </a:r>
          </a:p>
          <a:p>
            <a:pPr lvl="1">
              <a:buFont typeface="Wingdings" pitchFamily="2" charset="2"/>
              <a:buChar char="Ø"/>
            </a:pPr>
            <a:endParaRPr lang="en-US" dirty="0" smtClean="0"/>
          </a:p>
          <a:p>
            <a:pPr lvl="1">
              <a:buFont typeface="Wingdings" pitchFamily="2" charset="2"/>
              <a:buChar char="v"/>
            </a:pPr>
            <a:endParaRPr lang="en-US" dirty="0"/>
          </a:p>
          <a:p>
            <a:endParaRPr lang="en-US" sz="2800" dirty="0" smtClean="0"/>
          </a:p>
          <a:p>
            <a:endParaRPr lang="en-US" sz="2800" dirty="0" smtClean="0"/>
          </a:p>
          <a:p>
            <a:endParaRPr lang="en-US" sz="2800" dirty="0"/>
          </a:p>
        </p:txBody>
      </p:sp>
      <p:sp>
        <p:nvSpPr>
          <p:cNvPr id="3" name="Title 2"/>
          <p:cNvSpPr>
            <a:spLocks noGrp="1"/>
          </p:cNvSpPr>
          <p:nvPr>
            <p:ph type="title"/>
          </p:nvPr>
        </p:nvSpPr>
        <p:spPr>
          <a:xfrm>
            <a:off x="685800" y="533400"/>
            <a:ext cx="7772400" cy="838200"/>
          </a:xfrm>
        </p:spPr>
        <p:txBody>
          <a:bodyPr>
            <a:normAutofit/>
          </a:bodyPr>
          <a:lstStyle/>
          <a:p>
            <a:pPr algn="ctr"/>
            <a:r>
              <a:rPr lang="en-US" dirty="0" smtClean="0"/>
              <a:t>Overview</a:t>
            </a:r>
            <a:endParaRPr lang="en-US" dirty="0"/>
          </a:p>
        </p:txBody>
      </p:sp>
    </p:spTree>
    <p:extLst>
      <p:ext uri="{BB962C8B-B14F-4D97-AF65-F5344CB8AC3E}">
        <p14:creationId xmlns:p14="http://schemas.microsoft.com/office/powerpoint/2010/main" val="1381052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 calcmode="lin" valueType="num">
                                      <p:cBhvr additive="base">
                                        <p:cTn id="1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anim calcmode="lin" valueType="num">
                                      <p:cBhvr additive="base">
                                        <p:cTn id="2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848600" cy="4876800"/>
          </a:xfrm>
        </p:spPr>
        <p:txBody>
          <a:bodyPr>
            <a:normAutofit lnSpcReduction="10000"/>
          </a:bodyPr>
          <a:lstStyle/>
          <a:p>
            <a:r>
              <a:rPr lang="en-US" sz="2800" dirty="0" smtClean="0"/>
              <a:t>Some of the things we will learn in this series:</a:t>
            </a:r>
          </a:p>
          <a:p>
            <a:endParaRPr lang="en-US" sz="2800" dirty="0" smtClean="0"/>
          </a:p>
          <a:p>
            <a:pPr lvl="1">
              <a:buFont typeface="Wingdings" pitchFamily="2" charset="2"/>
              <a:buChar char="Ø"/>
            </a:pPr>
            <a:r>
              <a:rPr lang="en-US" dirty="0" smtClean="0"/>
              <a:t>How did the church deal with heresy and false teaching?</a:t>
            </a:r>
          </a:p>
          <a:p>
            <a:pPr lvl="1">
              <a:buFont typeface="Wingdings" pitchFamily="2" charset="2"/>
              <a:buChar char="Ø"/>
            </a:pPr>
            <a:endParaRPr lang="en-US" dirty="0"/>
          </a:p>
          <a:p>
            <a:pPr lvl="1">
              <a:buFont typeface="Wingdings" pitchFamily="2" charset="2"/>
              <a:buChar char="Ø"/>
            </a:pPr>
            <a:r>
              <a:rPr lang="en-US" dirty="0" smtClean="0"/>
              <a:t>How did the church deal with the compromise and corruption of the Middle Ages?</a:t>
            </a:r>
          </a:p>
          <a:p>
            <a:pPr lvl="1">
              <a:buFont typeface="Wingdings" pitchFamily="2" charset="2"/>
              <a:buChar char="Ø"/>
            </a:pPr>
            <a:endParaRPr lang="en-US" dirty="0"/>
          </a:p>
          <a:p>
            <a:pPr lvl="1">
              <a:buFont typeface="Wingdings" pitchFamily="2" charset="2"/>
              <a:buChar char="Ø"/>
            </a:pPr>
            <a:r>
              <a:rPr lang="en-US" dirty="0" smtClean="0"/>
              <a:t>What was the Reformation Period all about  and why did the church need reform?</a:t>
            </a:r>
          </a:p>
          <a:p>
            <a:pPr lvl="1">
              <a:buFont typeface="Wingdings" pitchFamily="2" charset="2"/>
              <a:buChar char="Ø"/>
            </a:pPr>
            <a:endParaRPr lang="en-US" dirty="0"/>
          </a:p>
          <a:p>
            <a:pPr lvl="1">
              <a:buFont typeface="Wingdings" pitchFamily="2" charset="2"/>
              <a:buChar char="Ø"/>
            </a:pPr>
            <a:r>
              <a:rPr lang="en-US" dirty="0" smtClean="0"/>
              <a:t>What was the Great Awakening and why did the church need Revival?</a:t>
            </a:r>
          </a:p>
          <a:p>
            <a:pPr lvl="1">
              <a:buFont typeface="Wingdings" pitchFamily="2" charset="2"/>
              <a:buChar char="Ø"/>
            </a:pPr>
            <a:endParaRPr lang="en-US" dirty="0" smtClean="0"/>
          </a:p>
          <a:p>
            <a:pPr lvl="1">
              <a:buFont typeface="Wingdings" pitchFamily="2" charset="2"/>
              <a:buChar char="v"/>
            </a:pPr>
            <a:endParaRPr lang="en-US" dirty="0"/>
          </a:p>
          <a:p>
            <a:endParaRPr lang="en-US" sz="2800" dirty="0" smtClean="0"/>
          </a:p>
          <a:p>
            <a:endParaRPr lang="en-US" sz="2800" dirty="0" smtClean="0"/>
          </a:p>
          <a:p>
            <a:endParaRPr lang="en-US" sz="2800" dirty="0"/>
          </a:p>
        </p:txBody>
      </p:sp>
      <p:sp>
        <p:nvSpPr>
          <p:cNvPr id="3" name="Title 2"/>
          <p:cNvSpPr>
            <a:spLocks noGrp="1"/>
          </p:cNvSpPr>
          <p:nvPr>
            <p:ph type="title"/>
          </p:nvPr>
        </p:nvSpPr>
        <p:spPr>
          <a:xfrm>
            <a:off x="685800" y="381000"/>
            <a:ext cx="7772400" cy="838200"/>
          </a:xfrm>
        </p:spPr>
        <p:txBody>
          <a:bodyPr>
            <a:normAutofit/>
          </a:bodyPr>
          <a:lstStyle/>
          <a:p>
            <a:pPr algn="ctr"/>
            <a:r>
              <a:rPr lang="en-US" dirty="0" smtClean="0"/>
              <a:t>Overview</a:t>
            </a:r>
            <a:endParaRPr lang="en-US" dirty="0"/>
          </a:p>
        </p:txBody>
      </p:sp>
    </p:spTree>
    <p:extLst>
      <p:ext uri="{BB962C8B-B14F-4D97-AF65-F5344CB8AC3E}">
        <p14:creationId xmlns:p14="http://schemas.microsoft.com/office/powerpoint/2010/main" val="125009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 calcmode="lin" valueType="num">
                                      <p:cBhvr additive="base">
                                        <p:cTn id="1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anim calcmode="lin" valueType="num">
                                      <p:cBhvr additive="base">
                                        <p:cTn id="2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72000"/>
          </a:xfrm>
        </p:spPr>
        <p:txBody>
          <a:bodyPr>
            <a:normAutofit lnSpcReduction="10000"/>
          </a:bodyPr>
          <a:lstStyle/>
          <a:p>
            <a:r>
              <a:rPr lang="en-US" u="sng" dirty="0"/>
              <a:t>The very definition of faith</a:t>
            </a:r>
            <a:r>
              <a:rPr lang="en-US" dirty="0"/>
              <a:t>; “</a:t>
            </a:r>
            <a:r>
              <a:rPr lang="en-US" i="1" dirty="0"/>
              <a:t>the assurance/substance of things hoped for, the conviction/evidence of things not seen</a:t>
            </a:r>
            <a:r>
              <a:rPr lang="en-US" dirty="0"/>
              <a:t>” (Hebrews 11:1) is the </a:t>
            </a:r>
            <a:r>
              <a:rPr lang="en-US" b="1" i="1" u="sng" dirty="0">
                <a:solidFill>
                  <a:schemeClr val="bg1"/>
                </a:solidFill>
              </a:rPr>
              <a:t>foundation</a:t>
            </a:r>
            <a:r>
              <a:rPr lang="en-US" dirty="0"/>
              <a:t> of our understanding or comprehension of God and His purposes</a:t>
            </a:r>
            <a:r>
              <a:rPr lang="en-US" dirty="0" smtClean="0"/>
              <a:t>.</a:t>
            </a:r>
          </a:p>
          <a:p>
            <a:endParaRPr lang="en-US" dirty="0"/>
          </a:p>
          <a:p>
            <a:r>
              <a:rPr lang="en-US" dirty="0"/>
              <a:t>From the beginning of time it was faith that made a person </a:t>
            </a:r>
            <a:r>
              <a:rPr lang="en-US" b="1" i="1" u="sng" dirty="0">
                <a:solidFill>
                  <a:schemeClr val="bg1"/>
                </a:solidFill>
              </a:rPr>
              <a:t>right</a:t>
            </a:r>
            <a:r>
              <a:rPr lang="en-US" dirty="0"/>
              <a:t> before God as the Scriptures say; “</a:t>
            </a:r>
            <a:r>
              <a:rPr lang="en-US" i="1" dirty="0"/>
              <a:t>By faith Abel offered God a better sacrifice than Cain, through which he obtained the testimony that he was righteous</a:t>
            </a:r>
            <a:r>
              <a:rPr lang="en-US" dirty="0"/>
              <a:t>” (Hebrews 11:4a - NASB)</a:t>
            </a:r>
          </a:p>
        </p:txBody>
      </p:sp>
      <p:sp>
        <p:nvSpPr>
          <p:cNvPr id="3" name="Title 2"/>
          <p:cNvSpPr>
            <a:spLocks noGrp="1"/>
          </p:cNvSpPr>
          <p:nvPr>
            <p:ph type="title"/>
          </p:nvPr>
        </p:nvSpPr>
        <p:spPr/>
        <p:txBody>
          <a:bodyPr/>
          <a:lstStyle/>
          <a:p>
            <a:pPr algn="ctr"/>
            <a:r>
              <a:rPr lang="en-US" b="1" dirty="0" smtClean="0">
                <a:effectLst/>
              </a:rPr>
              <a:t>Introduction</a:t>
            </a:r>
            <a:endParaRPr lang="en-US" dirty="0"/>
          </a:p>
        </p:txBody>
      </p:sp>
    </p:spTree>
    <p:extLst>
      <p:ext uri="{BB962C8B-B14F-4D97-AF65-F5344CB8AC3E}">
        <p14:creationId xmlns:p14="http://schemas.microsoft.com/office/powerpoint/2010/main" val="3430846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752600"/>
            <a:ext cx="8534400" cy="4572000"/>
          </a:xfrm>
        </p:spPr>
        <p:txBody>
          <a:bodyPr>
            <a:normAutofit lnSpcReduction="10000"/>
          </a:bodyPr>
          <a:lstStyle/>
          <a:p>
            <a:r>
              <a:rPr lang="en-US" dirty="0"/>
              <a:t>It was because of the faith of Abraham that the Lord declared him </a:t>
            </a:r>
            <a:r>
              <a:rPr lang="en-US" b="1" i="1" u="sng" dirty="0">
                <a:solidFill>
                  <a:schemeClr val="bg1"/>
                </a:solidFill>
              </a:rPr>
              <a:t>righteous</a:t>
            </a:r>
            <a:r>
              <a:rPr lang="en-US" dirty="0"/>
              <a:t> and chose to bless him</a:t>
            </a:r>
            <a:r>
              <a:rPr lang="en-US" dirty="0" smtClean="0"/>
              <a:t>.</a:t>
            </a:r>
          </a:p>
          <a:p>
            <a:endParaRPr lang="en-US" dirty="0"/>
          </a:p>
          <a:p>
            <a:r>
              <a:rPr lang="en-US" dirty="0"/>
              <a:t>It was because of faith that Moses </a:t>
            </a:r>
            <a:r>
              <a:rPr lang="en-US" b="1" i="1" u="sng" dirty="0">
                <a:solidFill>
                  <a:schemeClr val="bg1"/>
                </a:solidFill>
              </a:rPr>
              <a:t>trusted</a:t>
            </a:r>
            <a:r>
              <a:rPr lang="en-US" dirty="0"/>
              <a:t> God and led the people of Israel from the bondage of slavery in Egypt back toward the Land of Promise. </a:t>
            </a:r>
            <a:r>
              <a:rPr lang="en-US" dirty="0" smtClean="0"/>
              <a:t>(Hebrews 11:24-29)</a:t>
            </a:r>
          </a:p>
          <a:p>
            <a:endParaRPr lang="en-US" dirty="0"/>
          </a:p>
          <a:p>
            <a:r>
              <a:rPr lang="en-US" dirty="0"/>
              <a:t>It was because of faith that others like Joshua and Caleb who in spite of tremendous opposition were compelled to </a:t>
            </a:r>
            <a:r>
              <a:rPr lang="en-US" b="1" i="1" u="sng" dirty="0">
                <a:solidFill>
                  <a:schemeClr val="bg1"/>
                </a:solidFill>
              </a:rPr>
              <a:t>believe</a:t>
            </a:r>
            <a:r>
              <a:rPr lang="en-US" dirty="0"/>
              <a:t> God and they led the people of Israel back into the Promised Land. (Hebrews 11:30-31)</a:t>
            </a:r>
          </a:p>
        </p:txBody>
      </p:sp>
      <p:sp>
        <p:nvSpPr>
          <p:cNvPr id="3" name="Title 2"/>
          <p:cNvSpPr>
            <a:spLocks noGrp="1"/>
          </p:cNvSpPr>
          <p:nvPr>
            <p:ph type="title"/>
          </p:nvPr>
        </p:nvSpPr>
        <p:spPr/>
        <p:txBody>
          <a:bodyPr/>
          <a:lstStyle/>
          <a:p>
            <a:pPr algn="ctr"/>
            <a:r>
              <a:rPr lang="en-US" b="1" dirty="0" smtClean="0">
                <a:effectLst/>
              </a:rPr>
              <a:t>Introduction</a:t>
            </a:r>
            <a:endParaRPr lang="en-US" dirty="0"/>
          </a:p>
        </p:txBody>
      </p:sp>
    </p:spTree>
    <p:extLst>
      <p:ext uri="{BB962C8B-B14F-4D97-AF65-F5344CB8AC3E}">
        <p14:creationId xmlns:p14="http://schemas.microsoft.com/office/powerpoint/2010/main" val="71040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p:cTn id="21"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72000"/>
          </a:xfrm>
        </p:spPr>
        <p:txBody>
          <a:bodyPr>
            <a:normAutofit/>
          </a:bodyPr>
          <a:lstStyle/>
          <a:p>
            <a:r>
              <a:rPr lang="en-US" dirty="0"/>
              <a:t>It was because of faith that a king named David, who in spite of his personal failures, ruled over a kingdom and put his </a:t>
            </a:r>
            <a:r>
              <a:rPr lang="en-US" b="1" i="1" u="sng" dirty="0">
                <a:solidFill>
                  <a:schemeClr val="bg1"/>
                </a:solidFill>
              </a:rPr>
              <a:t>trust</a:t>
            </a:r>
            <a:r>
              <a:rPr lang="en-US" dirty="0"/>
              <a:t> in God that one day this kingdom would become the kingdom of our Lord. (Hebrews 11:32-40, II Samuel 7:8-29</a:t>
            </a:r>
            <a:r>
              <a:rPr lang="en-US" dirty="0" smtClean="0"/>
              <a:t>)</a:t>
            </a:r>
          </a:p>
          <a:p>
            <a:endParaRPr lang="en-US" dirty="0"/>
          </a:p>
          <a:p>
            <a:r>
              <a:rPr lang="en-US" dirty="0" smtClean="0"/>
              <a:t>“</a:t>
            </a:r>
            <a:r>
              <a:rPr lang="en-US" dirty="0"/>
              <a:t>And without </a:t>
            </a:r>
            <a:r>
              <a:rPr lang="en-US" b="1" u="sng" dirty="0">
                <a:solidFill>
                  <a:schemeClr val="bg1"/>
                </a:solidFill>
              </a:rPr>
              <a:t>faith</a:t>
            </a:r>
            <a:r>
              <a:rPr lang="en-US" dirty="0"/>
              <a:t> it is impossible to please Him, for he who comes to God must </a:t>
            </a:r>
            <a:r>
              <a:rPr lang="en-US" b="1" u="sng" dirty="0">
                <a:solidFill>
                  <a:schemeClr val="bg1"/>
                </a:solidFill>
              </a:rPr>
              <a:t>believe</a:t>
            </a:r>
            <a:r>
              <a:rPr lang="en-US" dirty="0"/>
              <a:t> that He is and that He is a rewarder of those who seek Him” (Hebrews 11:6)</a:t>
            </a:r>
          </a:p>
        </p:txBody>
      </p:sp>
      <p:sp>
        <p:nvSpPr>
          <p:cNvPr id="3" name="Title 2"/>
          <p:cNvSpPr>
            <a:spLocks noGrp="1"/>
          </p:cNvSpPr>
          <p:nvPr>
            <p:ph type="title"/>
          </p:nvPr>
        </p:nvSpPr>
        <p:spPr/>
        <p:txBody>
          <a:bodyPr/>
          <a:lstStyle/>
          <a:p>
            <a:pPr algn="ctr"/>
            <a:r>
              <a:rPr lang="en-US" b="1" dirty="0" smtClean="0">
                <a:effectLst/>
              </a:rPr>
              <a:t>Introduction</a:t>
            </a:r>
            <a:endParaRPr lang="en-US" dirty="0"/>
          </a:p>
        </p:txBody>
      </p:sp>
    </p:spTree>
    <p:extLst>
      <p:ext uri="{BB962C8B-B14F-4D97-AF65-F5344CB8AC3E}">
        <p14:creationId xmlns:p14="http://schemas.microsoft.com/office/powerpoint/2010/main" val="366563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The New Testament announces and records the birth of Jesus Christ. </a:t>
            </a:r>
            <a:endParaRPr lang="en-US" dirty="0" smtClean="0"/>
          </a:p>
          <a:p>
            <a:endParaRPr lang="en-US" dirty="0"/>
          </a:p>
          <a:p>
            <a:pPr lvl="1">
              <a:buFont typeface="Wingdings" pitchFamily="2" charset="2"/>
              <a:buChar char="Ø"/>
            </a:pPr>
            <a:r>
              <a:rPr lang="en-US" b="1" u="sng" dirty="0"/>
              <a:t>The angel Gabriel appeared to Mary and said these words to her</a:t>
            </a:r>
            <a:r>
              <a:rPr lang="en-US" dirty="0"/>
              <a:t>; </a:t>
            </a:r>
            <a:r>
              <a:rPr lang="en-US" dirty="0">
                <a:solidFill>
                  <a:schemeClr val="tx1"/>
                </a:solidFill>
              </a:rPr>
              <a:t>“</a:t>
            </a:r>
            <a:r>
              <a:rPr lang="en-US" i="1" dirty="0">
                <a:solidFill>
                  <a:schemeClr val="tx1"/>
                </a:solidFill>
              </a:rPr>
              <a:t>Do not be afraid, Mary; for you have found favor with God. And behold, you will conceive in your womb and bear a son, and you shall name Him Jesus. He will be great and be called the Son of the Most High, and </a:t>
            </a:r>
            <a:r>
              <a:rPr lang="en-US" b="1" i="1" dirty="0">
                <a:solidFill>
                  <a:schemeClr val="tx1"/>
                </a:solidFill>
              </a:rPr>
              <a:t>the Lord God will give Him the throne of His father David</a:t>
            </a:r>
            <a:r>
              <a:rPr lang="en-US" i="1" dirty="0">
                <a:solidFill>
                  <a:schemeClr val="tx1"/>
                </a:solidFill>
              </a:rPr>
              <a:t>; and He will reign over the house of Jacob forever, and </a:t>
            </a:r>
            <a:r>
              <a:rPr lang="en-US" b="1" i="1" dirty="0">
                <a:solidFill>
                  <a:schemeClr val="tx1"/>
                </a:solidFill>
              </a:rPr>
              <a:t>His kingdom will have no end</a:t>
            </a:r>
            <a:r>
              <a:rPr lang="en-US" dirty="0">
                <a:solidFill>
                  <a:schemeClr val="tx1"/>
                </a:solidFill>
              </a:rPr>
              <a:t>”</a:t>
            </a:r>
            <a:r>
              <a:rPr lang="en-US" dirty="0">
                <a:solidFill>
                  <a:srgbClr val="002060"/>
                </a:solidFill>
              </a:rPr>
              <a:t> </a:t>
            </a:r>
            <a:r>
              <a:rPr lang="en-US" dirty="0"/>
              <a:t>(Luke 1:30-33)</a:t>
            </a:r>
          </a:p>
        </p:txBody>
      </p:sp>
      <p:sp>
        <p:nvSpPr>
          <p:cNvPr id="3" name="Title 2"/>
          <p:cNvSpPr>
            <a:spLocks noGrp="1"/>
          </p:cNvSpPr>
          <p:nvPr>
            <p:ph type="title"/>
          </p:nvPr>
        </p:nvSpPr>
        <p:spPr/>
        <p:txBody>
          <a:bodyPr/>
          <a:lstStyle/>
          <a:p>
            <a:pPr algn="ctr"/>
            <a:r>
              <a:rPr lang="en-US" dirty="0"/>
              <a:t>A New Beginning</a:t>
            </a:r>
          </a:p>
        </p:txBody>
      </p:sp>
    </p:spTree>
    <p:extLst>
      <p:ext uri="{BB962C8B-B14F-4D97-AF65-F5344CB8AC3E}">
        <p14:creationId xmlns:p14="http://schemas.microsoft.com/office/powerpoint/2010/main" val="23943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wipe(down)">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1000"/>
                                        <p:tgtEl>
                                          <p:spTgt spid="2">
                                            <p:txEl>
                                              <p:pRg st="2" end="2"/>
                                            </p:txEl>
                                          </p:spTgt>
                                        </p:tgtEl>
                                      </p:cBhvr>
                                    </p:animEffect>
                                    <p:anim calcmode="lin" valueType="num">
                                      <p:cBhvr>
                                        <p:cTn id="21"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u="sng" dirty="0"/>
              <a:t>When Mary questioned how this was possible since she was a virgin, the angel Gabriel answered</a:t>
            </a:r>
            <a:r>
              <a:rPr lang="en-US" dirty="0"/>
              <a:t>; “</a:t>
            </a:r>
            <a:r>
              <a:rPr lang="en-US" i="1" dirty="0"/>
              <a:t>The Holy Spirit will come upon you, and the power of the Most High will overshadow you; and for that reason the holy Child will be called the Son of God</a:t>
            </a:r>
            <a:r>
              <a:rPr lang="en-US" dirty="0"/>
              <a:t>” (Luke 1:35</a:t>
            </a:r>
            <a:r>
              <a:rPr lang="en-US" dirty="0" smtClean="0"/>
              <a:t>)</a:t>
            </a:r>
          </a:p>
          <a:p>
            <a:endParaRPr lang="en-US" dirty="0"/>
          </a:p>
          <a:p>
            <a:r>
              <a:rPr lang="en-US" u="sng" dirty="0"/>
              <a:t>This fulfills what Isaiah prophesied would take place</a:t>
            </a:r>
            <a:r>
              <a:rPr lang="en-US" dirty="0"/>
              <a:t>; “</a:t>
            </a:r>
            <a:r>
              <a:rPr lang="en-US" i="1" dirty="0"/>
              <a:t>Therefore the Lord Himself will give you a sign; Behold, a virgin will be with child and bear a son, and she will call his name</a:t>
            </a:r>
            <a:r>
              <a:rPr lang="en-US" i="1" dirty="0">
                <a:solidFill>
                  <a:srgbClr val="002060"/>
                </a:solidFill>
              </a:rPr>
              <a:t> </a:t>
            </a:r>
            <a:r>
              <a:rPr lang="en-US" b="1" i="1" u="sng" dirty="0">
                <a:solidFill>
                  <a:schemeClr val="bg1"/>
                </a:solidFill>
              </a:rPr>
              <a:t>Immanuel</a:t>
            </a:r>
            <a:r>
              <a:rPr lang="en-US" i="1" dirty="0">
                <a:solidFill>
                  <a:srgbClr val="002060"/>
                </a:solidFill>
              </a:rPr>
              <a:t>.</a:t>
            </a:r>
            <a:r>
              <a:rPr lang="en-US" dirty="0">
                <a:solidFill>
                  <a:srgbClr val="002060"/>
                </a:solidFill>
              </a:rPr>
              <a:t>”</a:t>
            </a:r>
            <a:r>
              <a:rPr lang="en-US" dirty="0"/>
              <a:t> (Isaiah 7:14</a:t>
            </a:r>
            <a:r>
              <a:rPr lang="en-US" dirty="0" smtClean="0"/>
              <a:t>)</a:t>
            </a:r>
          </a:p>
          <a:p>
            <a:pPr marL="0" indent="0">
              <a:buNone/>
            </a:pPr>
            <a:endParaRPr lang="en-US" dirty="0"/>
          </a:p>
        </p:txBody>
      </p:sp>
      <p:sp>
        <p:nvSpPr>
          <p:cNvPr id="3" name="Title 2"/>
          <p:cNvSpPr>
            <a:spLocks noGrp="1"/>
          </p:cNvSpPr>
          <p:nvPr>
            <p:ph type="title"/>
          </p:nvPr>
        </p:nvSpPr>
        <p:spPr/>
        <p:txBody>
          <a:bodyPr/>
          <a:lstStyle/>
          <a:p>
            <a:pPr algn="ctr"/>
            <a:r>
              <a:rPr lang="en-US" dirty="0"/>
              <a:t>A New Beginning</a:t>
            </a:r>
          </a:p>
        </p:txBody>
      </p:sp>
    </p:spTree>
    <p:extLst>
      <p:ext uri="{BB962C8B-B14F-4D97-AF65-F5344CB8AC3E}">
        <p14:creationId xmlns:p14="http://schemas.microsoft.com/office/powerpoint/2010/main" val="1695659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u="sng" dirty="0"/>
              <a:t>Isaiah also wrote these prophetic words</a:t>
            </a:r>
            <a:r>
              <a:rPr lang="en-US" dirty="0"/>
              <a:t>; “</a:t>
            </a:r>
            <a:r>
              <a:rPr lang="en-US" i="1" dirty="0"/>
              <a:t>For a child will be born to us, a son will be given to us; and the government will rest on His shoulders; and His name will be called Wonderful Counselor, Mighty God, Eternal Father, Prince of Peace</a:t>
            </a:r>
            <a:r>
              <a:rPr lang="en-US" dirty="0" smtClean="0"/>
              <a:t>.” </a:t>
            </a:r>
            <a:r>
              <a:rPr lang="en-US" dirty="0"/>
              <a:t>(Isaiah 9:6</a:t>
            </a:r>
            <a:r>
              <a:rPr lang="en-US" dirty="0" smtClean="0"/>
              <a:t>)</a:t>
            </a:r>
          </a:p>
          <a:p>
            <a:endParaRPr lang="en-US" dirty="0"/>
          </a:p>
          <a:p>
            <a:r>
              <a:rPr lang="en-US" u="sng" dirty="0"/>
              <a:t>The Lord made this promise to King David which was fulfilled through Jesus</a:t>
            </a:r>
            <a:r>
              <a:rPr lang="en-US" dirty="0"/>
              <a:t>; “</a:t>
            </a:r>
            <a:r>
              <a:rPr lang="en-US" i="1" dirty="0"/>
              <a:t>Your house and your kingdom shall endure before Me </a:t>
            </a:r>
            <a:r>
              <a:rPr lang="en-US" b="1" i="1" dirty="0"/>
              <a:t>forever</a:t>
            </a:r>
            <a:r>
              <a:rPr lang="en-US" i="1" dirty="0"/>
              <a:t>; your throne shall be </a:t>
            </a:r>
            <a:r>
              <a:rPr lang="en-US" b="1" i="1" dirty="0"/>
              <a:t>established forever</a:t>
            </a:r>
            <a:r>
              <a:rPr lang="en-US" dirty="0"/>
              <a:t>” (II Samuel 7:16)</a:t>
            </a:r>
          </a:p>
        </p:txBody>
      </p:sp>
      <p:sp>
        <p:nvSpPr>
          <p:cNvPr id="3" name="Title 2"/>
          <p:cNvSpPr>
            <a:spLocks noGrp="1"/>
          </p:cNvSpPr>
          <p:nvPr>
            <p:ph type="title"/>
          </p:nvPr>
        </p:nvSpPr>
        <p:spPr/>
        <p:txBody>
          <a:bodyPr/>
          <a:lstStyle/>
          <a:p>
            <a:pPr algn="ctr"/>
            <a:r>
              <a:rPr lang="en-US" dirty="0"/>
              <a:t>A New Beginning</a:t>
            </a:r>
          </a:p>
        </p:txBody>
      </p:sp>
    </p:spTree>
    <p:extLst>
      <p:ext uri="{BB962C8B-B14F-4D97-AF65-F5344CB8AC3E}">
        <p14:creationId xmlns:p14="http://schemas.microsoft.com/office/powerpoint/2010/main" val="1148704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The Apostle Paul will </a:t>
            </a:r>
            <a:r>
              <a:rPr lang="en-US" dirty="0" smtClean="0"/>
              <a:t>sum up the fact that Jesus is the promised Messiah when he later </a:t>
            </a:r>
            <a:r>
              <a:rPr lang="en-US" dirty="0"/>
              <a:t>write these </a:t>
            </a:r>
            <a:r>
              <a:rPr lang="en-US" dirty="0" smtClean="0"/>
              <a:t>words; </a:t>
            </a:r>
          </a:p>
          <a:p>
            <a:endParaRPr lang="en-US" dirty="0"/>
          </a:p>
          <a:p>
            <a:pPr marL="365760" lvl="1" indent="0">
              <a:buNone/>
            </a:pPr>
            <a:r>
              <a:rPr lang="en-US" sz="3600" i="1" dirty="0" smtClean="0">
                <a:solidFill>
                  <a:schemeClr val="tx1"/>
                </a:solidFill>
              </a:rPr>
              <a:t>“</a:t>
            </a:r>
            <a:r>
              <a:rPr lang="en-US" sz="3600" i="1" dirty="0">
                <a:solidFill>
                  <a:schemeClr val="tx1"/>
                </a:solidFill>
              </a:rPr>
              <a:t>But when the fullness of time came, God sent forth His Son, born of a woman, born under the Law, so that He might redeem those under the Law, that we might receive the adoption as sons” (Galatians 4:4-5)</a:t>
            </a:r>
            <a:r>
              <a:rPr lang="en-US" dirty="0"/>
              <a:t> </a:t>
            </a:r>
          </a:p>
        </p:txBody>
      </p:sp>
      <p:sp>
        <p:nvSpPr>
          <p:cNvPr id="3" name="Title 2"/>
          <p:cNvSpPr>
            <a:spLocks noGrp="1"/>
          </p:cNvSpPr>
          <p:nvPr>
            <p:ph type="title"/>
          </p:nvPr>
        </p:nvSpPr>
        <p:spPr/>
        <p:txBody>
          <a:bodyPr/>
          <a:lstStyle/>
          <a:p>
            <a:pPr algn="ctr"/>
            <a:r>
              <a:rPr lang="en-US" dirty="0"/>
              <a:t>A New Beginning</a:t>
            </a:r>
          </a:p>
        </p:txBody>
      </p:sp>
    </p:spTree>
    <p:extLst>
      <p:ext uri="{BB962C8B-B14F-4D97-AF65-F5344CB8AC3E}">
        <p14:creationId xmlns:p14="http://schemas.microsoft.com/office/powerpoint/2010/main" val="2452636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a:t>The record of the birth of Jesus is just as specific and detailed as was the </a:t>
            </a:r>
            <a:r>
              <a:rPr lang="en-US" dirty="0" smtClean="0"/>
              <a:t>announcement - A </a:t>
            </a:r>
            <a:r>
              <a:rPr lang="en-US" dirty="0"/>
              <a:t>fulfillment of what the Old Testament prophets declared would take place.</a:t>
            </a:r>
            <a:r>
              <a:rPr lang="en-US" dirty="0" smtClean="0"/>
              <a:t> </a:t>
            </a:r>
          </a:p>
          <a:p>
            <a:endParaRPr lang="en-US" dirty="0" smtClean="0"/>
          </a:p>
          <a:p>
            <a:pPr lvl="1">
              <a:buFont typeface="Wingdings" pitchFamily="2" charset="2"/>
              <a:buChar char="Ø"/>
            </a:pPr>
            <a:r>
              <a:rPr lang="en-US" dirty="0"/>
              <a:t>The location of the birth of Christ was in a village called </a:t>
            </a:r>
            <a:r>
              <a:rPr lang="en-US" b="1" i="1" u="sng" dirty="0">
                <a:solidFill>
                  <a:schemeClr val="bg1"/>
                </a:solidFill>
              </a:rPr>
              <a:t>Bethlehem</a:t>
            </a:r>
            <a:r>
              <a:rPr lang="en-US" dirty="0"/>
              <a:t> which was about five miles south of Jerusalem</a:t>
            </a:r>
            <a:r>
              <a:rPr lang="en-US" dirty="0" smtClean="0"/>
              <a:t>.</a:t>
            </a:r>
          </a:p>
          <a:p>
            <a:pPr marL="822960" lvl="1" indent="-457200">
              <a:buFont typeface="+mj-lt"/>
              <a:buAutoNum type="arabicParenR"/>
            </a:pPr>
            <a:endParaRPr lang="en-US" dirty="0"/>
          </a:p>
          <a:p>
            <a:pPr lvl="1">
              <a:buFont typeface="Wingdings" pitchFamily="2" charset="2"/>
              <a:buChar char="Ø"/>
            </a:pPr>
            <a:r>
              <a:rPr lang="en-US" dirty="0"/>
              <a:t>This place of birth was prophesied by the prophet Micah who wrote; </a:t>
            </a:r>
            <a:r>
              <a:rPr lang="en-US" dirty="0">
                <a:solidFill>
                  <a:schemeClr val="tx1"/>
                </a:solidFill>
              </a:rPr>
              <a:t>“But as for you </a:t>
            </a:r>
            <a:r>
              <a:rPr lang="en-US" b="1" u="sng" dirty="0">
                <a:solidFill>
                  <a:schemeClr val="tx1"/>
                </a:solidFill>
              </a:rPr>
              <a:t>Bethlehem Ephrathah</a:t>
            </a:r>
            <a:r>
              <a:rPr lang="en-US" dirty="0">
                <a:solidFill>
                  <a:schemeClr val="tx1"/>
                </a:solidFill>
              </a:rPr>
              <a:t>, too little to be among the clans of Judah, from you One will go forth from Me to be ruler in Israel. His goings forth are from long ago, from the days of</a:t>
            </a:r>
            <a:r>
              <a:rPr lang="en-US" dirty="0">
                <a:solidFill>
                  <a:srgbClr val="002060"/>
                </a:solidFill>
              </a:rPr>
              <a:t> </a:t>
            </a:r>
            <a:r>
              <a:rPr lang="en-US" b="1" u="sng" dirty="0">
                <a:solidFill>
                  <a:schemeClr val="bg1"/>
                </a:solidFill>
              </a:rPr>
              <a:t>eternity</a:t>
            </a:r>
            <a:r>
              <a:rPr lang="en-US" dirty="0">
                <a:solidFill>
                  <a:srgbClr val="002060"/>
                </a:solidFill>
              </a:rPr>
              <a:t>” </a:t>
            </a:r>
            <a:r>
              <a:rPr lang="en-US" dirty="0"/>
              <a:t>(Micah 5:2)</a:t>
            </a:r>
          </a:p>
        </p:txBody>
      </p:sp>
      <p:sp>
        <p:nvSpPr>
          <p:cNvPr id="3" name="Title 2"/>
          <p:cNvSpPr>
            <a:spLocks noGrp="1"/>
          </p:cNvSpPr>
          <p:nvPr>
            <p:ph type="title"/>
          </p:nvPr>
        </p:nvSpPr>
        <p:spPr/>
        <p:txBody>
          <a:bodyPr/>
          <a:lstStyle/>
          <a:p>
            <a:pPr algn="ctr"/>
            <a:r>
              <a:rPr lang="en-US" dirty="0"/>
              <a:t>A New Beginning</a:t>
            </a:r>
          </a:p>
        </p:txBody>
      </p:sp>
    </p:spTree>
    <p:extLst>
      <p:ext uri="{BB962C8B-B14F-4D97-AF65-F5344CB8AC3E}">
        <p14:creationId xmlns:p14="http://schemas.microsoft.com/office/powerpoint/2010/main" val="10563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1">
              <a:buFont typeface="Wingdings" pitchFamily="2" charset="2"/>
              <a:buChar char="Ø"/>
            </a:pPr>
            <a:r>
              <a:rPr lang="en-US" dirty="0"/>
              <a:t>Even the </a:t>
            </a:r>
            <a:r>
              <a:rPr lang="en-US" b="1" dirty="0"/>
              <a:t>Magi</a:t>
            </a:r>
            <a:r>
              <a:rPr lang="en-US" dirty="0"/>
              <a:t> (probably Gentiles of a high position) came to Jerusalem after following the path of a star in in search of the </a:t>
            </a:r>
            <a:r>
              <a:rPr lang="en-US" b="1" dirty="0"/>
              <a:t>“King of the Jews”</a:t>
            </a:r>
            <a:r>
              <a:rPr lang="en-US" dirty="0"/>
              <a:t> who had been born so they could go to Him and </a:t>
            </a:r>
            <a:r>
              <a:rPr lang="en-US" b="1" i="1" u="sng" dirty="0">
                <a:solidFill>
                  <a:schemeClr val="bg1"/>
                </a:solidFill>
              </a:rPr>
              <a:t>worship</a:t>
            </a:r>
            <a:r>
              <a:rPr lang="en-US" dirty="0"/>
              <a:t> Him</a:t>
            </a:r>
            <a:r>
              <a:rPr lang="en-US" dirty="0" smtClean="0"/>
              <a:t>.</a:t>
            </a:r>
          </a:p>
          <a:p>
            <a:pPr lvl="1">
              <a:buFont typeface="Wingdings" pitchFamily="2" charset="2"/>
              <a:buChar char="Ø"/>
            </a:pPr>
            <a:endParaRPr lang="en-US" dirty="0" smtClean="0"/>
          </a:p>
          <a:p>
            <a:pPr lvl="1">
              <a:buFont typeface="Wingdings" pitchFamily="2" charset="2"/>
              <a:buChar char="Ø"/>
            </a:pPr>
            <a:r>
              <a:rPr lang="en-US" dirty="0"/>
              <a:t>In response to this; Herod questioned the Jewish religious leaders as to where the Messiah would be born and they replied; </a:t>
            </a:r>
            <a:r>
              <a:rPr lang="en-US" dirty="0">
                <a:solidFill>
                  <a:schemeClr val="tx1"/>
                </a:solidFill>
              </a:rPr>
              <a:t>“In Bethlehem of Judea, for this is what had been written by the prophet…..” (Matthew 2:5-6)</a:t>
            </a:r>
            <a:endParaRPr lang="en-US" dirty="0" smtClean="0">
              <a:solidFill>
                <a:schemeClr val="tx1"/>
              </a:solidFill>
            </a:endParaRPr>
          </a:p>
        </p:txBody>
      </p:sp>
      <p:sp>
        <p:nvSpPr>
          <p:cNvPr id="3" name="Title 2"/>
          <p:cNvSpPr>
            <a:spLocks noGrp="1"/>
          </p:cNvSpPr>
          <p:nvPr>
            <p:ph type="title"/>
          </p:nvPr>
        </p:nvSpPr>
        <p:spPr/>
        <p:txBody>
          <a:bodyPr/>
          <a:lstStyle/>
          <a:p>
            <a:pPr algn="ctr"/>
            <a:r>
              <a:rPr lang="en-US" dirty="0"/>
              <a:t>A New Beginning</a:t>
            </a:r>
          </a:p>
        </p:txBody>
      </p:sp>
    </p:spTree>
    <p:extLst>
      <p:ext uri="{BB962C8B-B14F-4D97-AF65-F5344CB8AC3E}">
        <p14:creationId xmlns:p14="http://schemas.microsoft.com/office/powerpoint/2010/main" val="392756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1">
              <a:buFont typeface="Wingdings" pitchFamily="2" charset="2"/>
              <a:buChar char="Ø"/>
            </a:pPr>
            <a:endParaRPr lang="en-US" dirty="0" smtClean="0"/>
          </a:p>
          <a:p>
            <a:pPr lvl="1">
              <a:buFont typeface="Wingdings" pitchFamily="2" charset="2"/>
              <a:buChar char="Ø"/>
            </a:pPr>
            <a:r>
              <a:rPr lang="en-US" dirty="0" smtClean="0"/>
              <a:t>Ironically </a:t>
            </a:r>
            <a:r>
              <a:rPr lang="en-US" dirty="0"/>
              <a:t>and in my opinion </a:t>
            </a:r>
            <a:r>
              <a:rPr lang="en-US" dirty="0" smtClean="0"/>
              <a:t>this is a </a:t>
            </a:r>
            <a:r>
              <a:rPr lang="en-US" dirty="0"/>
              <a:t>sad commentary about the religious leaders of the time was their lack of </a:t>
            </a:r>
            <a:r>
              <a:rPr lang="en-US" b="1" u="sng" dirty="0"/>
              <a:t>spiritual discernment</a:t>
            </a:r>
            <a:r>
              <a:rPr lang="en-US" dirty="0"/>
              <a:t>. </a:t>
            </a:r>
            <a:endParaRPr lang="en-US" dirty="0" smtClean="0"/>
          </a:p>
          <a:p>
            <a:pPr lvl="1">
              <a:buFont typeface="Wingdings" pitchFamily="2" charset="2"/>
              <a:buChar char="Ø"/>
            </a:pPr>
            <a:endParaRPr lang="en-US" dirty="0"/>
          </a:p>
          <a:p>
            <a:pPr lvl="1">
              <a:buFont typeface="Wingdings" pitchFamily="2" charset="2"/>
              <a:buChar char="Ø"/>
            </a:pPr>
            <a:r>
              <a:rPr lang="en-US" dirty="0" smtClean="0"/>
              <a:t>If </a:t>
            </a:r>
            <a:r>
              <a:rPr lang="en-US" dirty="0"/>
              <a:t>they believed that the prophet Micah had the location of the birth correct – then </a:t>
            </a:r>
            <a:r>
              <a:rPr lang="en-US" b="1" i="1" u="sng" dirty="0"/>
              <a:t>why didn’t they go with the Magi to Bethlehem to worship Him also</a:t>
            </a:r>
            <a:r>
              <a:rPr lang="en-US" b="1" i="1" u="sng" dirty="0" smtClean="0"/>
              <a:t>?</a:t>
            </a:r>
          </a:p>
        </p:txBody>
      </p:sp>
      <p:sp>
        <p:nvSpPr>
          <p:cNvPr id="3" name="Title 2"/>
          <p:cNvSpPr>
            <a:spLocks noGrp="1"/>
          </p:cNvSpPr>
          <p:nvPr>
            <p:ph type="title"/>
          </p:nvPr>
        </p:nvSpPr>
        <p:spPr/>
        <p:txBody>
          <a:bodyPr/>
          <a:lstStyle/>
          <a:p>
            <a:pPr algn="ctr"/>
            <a:r>
              <a:rPr lang="en-US" dirty="0"/>
              <a:t>A New Beginning</a:t>
            </a:r>
          </a:p>
        </p:txBody>
      </p:sp>
    </p:spTree>
    <p:extLst>
      <p:ext uri="{BB962C8B-B14F-4D97-AF65-F5344CB8AC3E}">
        <p14:creationId xmlns:p14="http://schemas.microsoft.com/office/powerpoint/2010/main" val="2696831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p:cTn id="13"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1">
              <a:buFont typeface="Wingdings" pitchFamily="2" charset="2"/>
              <a:buChar char="Ø"/>
            </a:pPr>
            <a:endParaRPr lang="en-US" dirty="0" smtClean="0"/>
          </a:p>
          <a:p>
            <a:pPr lvl="1">
              <a:buFont typeface="Wingdings" pitchFamily="2" charset="2"/>
              <a:buChar char="Ø"/>
            </a:pPr>
            <a:r>
              <a:rPr lang="en-US" dirty="0"/>
              <a:t>Clearly Herod was so distraught that this Jesus (King of the Jews) might take his throne from him and rule in his place, that he set a plan in motion to kill all the children under the age of 2 to ensure that this didn’t happen.</a:t>
            </a:r>
            <a:r>
              <a:rPr lang="en-US" dirty="0" smtClean="0"/>
              <a:t> </a:t>
            </a:r>
          </a:p>
          <a:p>
            <a:pPr lvl="1">
              <a:buFont typeface="Wingdings" pitchFamily="2" charset="2"/>
              <a:buChar char="Ø"/>
            </a:pPr>
            <a:endParaRPr lang="en-US" dirty="0"/>
          </a:p>
          <a:p>
            <a:pPr lvl="1">
              <a:buFont typeface="Wingdings" pitchFamily="2" charset="2"/>
              <a:buChar char="Ø"/>
            </a:pPr>
            <a:r>
              <a:rPr lang="en-US" dirty="0"/>
              <a:t>Herod fails in his attempt to kill Jesus as Joseph, Mary and Jesus are able to flee to Egypt for a time and then they eventually will return and will settle down in a city called </a:t>
            </a:r>
            <a:r>
              <a:rPr lang="en-US" b="1" i="1" u="sng" dirty="0">
                <a:solidFill>
                  <a:schemeClr val="bg1"/>
                </a:solidFill>
              </a:rPr>
              <a:t>Nazareth</a:t>
            </a:r>
            <a:r>
              <a:rPr lang="en-US" dirty="0"/>
              <a:t>. (Matthew 2:23)</a:t>
            </a:r>
            <a:endParaRPr lang="en-US" b="1" i="1" u="sng" dirty="0" smtClean="0"/>
          </a:p>
        </p:txBody>
      </p:sp>
      <p:sp>
        <p:nvSpPr>
          <p:cNvPr id="3" name="Title 2"/>
          <p:cNvSpPr>
            <a:spLocks noGrp="1"/>
          </p:cNvSpPr>
          <p:nvPr>
            <p:ph type="title"/>
          </p:nvPr>
        </p:nvSpPr>
        <p:spPr/>
        <p:txBody>
          <a:bodyPr/>
          <a:lstStyle/>
          <a:p>
            <a:pPr algn="ctr"/>
            <a:r>
              <a:rPr lang="en-US" dirty="0"/>
              <a:t>A New Beginning</a:t>
            </a:r>
          </a:p>
        </p:txBody>
      </p:sp>
    </p:spTree>
    <p:extLst>
      <p:ext uri="{BB962C8B-B14F-4D97-AF65-F5344CB8AC3E}">
        <p14:creationId xmlns:p14="http://schemas.microsoft.com/office/powerpoint/2010/main" val="933086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1000"/>
                                        <p:tgtEl>
                                          <p:spTgt spid="2">
                                            <p:txEl>
                                              <p:pRg st="3" end="3"/>
                                            </p:txEl>
                                          </p:spTgt>
                                        </p:tgtEl>
                                      </p:cBhvr>
                                    </p:animEffect>
                                    <p:anim calcmode="lin" valueType="num">
                                      <p:cBhvr>
                                        <p:cTn id="1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365760" lvl="1" indent="0">
              <a:buNone/>
            </a:pPr>
            <a:endParaRPr lang="en-US" sz="3600" dirty="0" smtClean="0"/>
          </a:p>
          <a:p>
            <a:pPr marL="365760" lvl="1" indent="0">
              <a:buNone/>
            </a:pPr>
            <a:r>
              <a:rPr lang="en-US" sz="3600" dirty="0" smtClean="0"/>
              <a:t>Although </a:t>
            </a:r>
            <a:r>
              <a:rPr lang="en-US" sz="3600" dirty="0"/>
              <a:t>the Gospel writers Matthew and Luke record the birth of Christ; the reality is He has always </a:t>
            </a:r>
            <a:r>
              <a:rPr lang="en-US" sz="3600" b="1" i="1" u="sng" dirty="0">
                <a:solidFill>
                  <a:schemeClr val="bg1"/>
                </a:solidFill>
              </a:rPr>
              <a:t>been</a:t>
            </a:r>
            <a:r>
              <a:rPr lang="en-US" sz="3600" dirty="0"/>
              <a:t> because He is </a:t>
            </a:r>
            <a:r>
              <a:rPr lang="en-US" sz="3600" b="1" i="1" u="sng" dirty="0">
                <a:solidFill>
                  <a:schemeClr val="bg1"/>
                </a:solidFill>
              </a:rPr>
              <a:t>eternal</a:t>
            </a:r>
            <a:r>
              <a:rPr lang="en-US" sz="3600" dirty="0"/>
              <a:t> and </a:t>
            </a:r>
            <a:r>
              <a:rPr lang="en-US" sz="3600" u="sng" dirty="0"/>
              <a:t>He is God</a:t>
            </a:r>
            <a:r>
              <a:rPr lang="en-US" sz="3600" dirty="0"/>
              <a:t>! This is precisely what the writers of the New Testament believed and wrote for us to understand.</a:t>
            </a:r>
            <a:endParaRPr lang="en-US" sz="3600" dirty="0" smtClean="0"/>
          </a:p>
        </p:txBody>
      </p:sp>
      <p:sp>
        <p:nvSpPr>
          <p:cNvPr id="3" name="Title 2"/>
          <p:cNvSpPr>
            <a:spLocks noGrp="1"/>
          </p:cNvSpPr>
          <p:nvPr>
            <p:ph type="title"/>
          </p:nvPr>
        </p:nvSpPr>
        <p:spPr/>
        <p:txBody>
          <a:bodyPr/>
          <a:lstStyle/>
          <a:p>
            <a:pPr algn="ctr"/>
            <a:r>
              <a:rPr lang="en-US" dirty="0"/>
              <a:t>A New Beginning</a:t>
            </a:r>
          </a:p>
        </p:txBody>
      </p:sp>
    </p:spTree>
    <p:extLst>
      <p:ext uri="{BB962C8B-B14F-4D97-AF65-F5344CB8AC3E}">
        <p14:creationId xmlns:p14="http://schemas.microsoft.com/office/powerpoint/2010/main" val="261458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The </a:t>
            </a:r>
            <a:r>
              <a:rPr lang="en-US" dirty="0" smtClean="0"/>
              <a:t>apostle </a:t>
            </a:r>
            <a:r>
              <a:rPr lang="en-US" dirty="0"/>
              <a:t>John begins his gospel account by clearly declaring that Jesus is God</a:t>
            </a:r>
            <a:r>
              <a:rPr lang="en-US" dirty="0" smtClean="0"/>
              <a:t>:</a:t>
            </a:r>
          </a:p>
          <a:p>
            <a:endParaRPr lang="en-US" dirty="0" smtClean="0"/>
          </a:p>
          <a:p>
            <a:pPr lvl="1">
              <a:buFont typeface="Wingdings" pitchFamily="2" charset="2"/>
              <a:buChar char="Ø"/>
            </a:pPr>
            <a:r>
              <a:rPr lang="en-US" dirty="0"/>
              <a:t>The New Living Translation states it this way; </a:t>
            </a:r>
            <a:r>
              <a:rPr lang="en-US" dirty="0">
                <a:solidFill>
                  <a:schemeClr val="tx1"/>
                </a:solidFill>
              </a:rPr>
              <a:t>“In the beginning the Word already existed. He was with God and He was God. He was in the beginning with God. He created everything there is. Nothing exists that He didn’t make. Life itself was in Him and this life gives light to everyone” </a:t>
            </a:r>
            <a:r>
              <a:rPr lang="en-US" dirty="0"/>
              <a:t>(John 1:1-4, NLT</a:t>
            </a:r>
            <a:r>
              <a:rPr lang="en-US" dirty="0" smtClean="0"/>
              <a:t>)</a:t>
            </a:r>
          </a:p>
          <a:p>
            <a:pPr lvl="1">
              <a:buFont typeface="Wingdings" pitchFamily="2" charset="2"/>
              <a:buChar char="Ø"/>
            </a:pPr>
            <a:endParaRPr lang="en-US" dirty="0"/>
          </a:p>
          <a:p>
            <a:pPr lvl="1">
              <a:buFont typeface="Wingdings" pitchFamily="2" charset="2"/>
              <a:buChar char="Ø"/>
            </a:pPr>
            <a:r>
              <a:rPr lang="en-US" dirty="0"/>
              <a:t>John further states; </a:t>
            </a:r>
            <a:r>
              <a:rPr lang="en-US" dirty="0">
                <a:solidFill>
                  <a:schemeClr val="tx1"/>
                </a:solidFill>
              </a:rPr>
              <a:t>“</a:t>
            </a:r>
            <a:r>
              <a:rPr lang="en-US" b="1" dirty="0">
                <a:solidFill>
                  <a:schemeClr val="tx1"/>
                </a:solidFill>
              </a:rPr>
              <a:t>And the </a:t>
            </a:r>
            <a:r>
              <a:rPr lang="en-US" b="1" u="sng" dirty="0">
                <a:solidFill>
                  <a:schemeClr val="tx1"/>
                </a:solidFill>
              </a:rPr>
              <a:t>Word</a:t>
            </a:r>
            <a:r>
              <a:rPr lang="en-US" b="1" dirty="0">
                <a:solidFill>
                  <a:schemeClr val="tx1"/>
                </a:solidFill>
              </a:rPr>
              <a:t> became </a:t>
            </a:r>
            <a:r>
              <a:rPr lang="en-US" b="1" u="sng" dirty="0">
                <a:solidFill>
                  <a:schemeClr val="tx1"/>
                </a:solidFill>
              </a:rPr>
              <a:t>flesh</a:t>
            </a:r>
            <a:r>
              <a:rPr lang="en-US" dirty="0">
                <a:solidFill>
                  <a:schemeClr val="tx1"/>
                </a:solidFill>
              </a:rPr>
              <a:t>, and dwelt among us, and we saw His glory, glory as of the only begotten of the Father, full of grace and truth”</a:t>
            </a:r>
            <a:r>
              <a:rPr lang="en-US" dirty="0"/>
              <a:t> (John 1:14)</a:t>
            </a:r>
          </a:p>
        </p:txBody>
      </p:sp>
      <p:sp>
        <p:nvSpPr>
          <p:cNvPr id="3" name="Title 2"/>
          <p:cNvSpPr>
            <a:spLocks noGrp="1"/>
          </p:cNvSpPr>
          <p:nvPr>
            <p:ph type="title"/>
          </p:nvPr>
        </p:nvSpPr>
        <p:spPr/>
        <p:txBody>
          <a:bodyPr/>
          <a:lstStyle/>
          <a:p>
            <a:pPr algn="ctr"/>
            <a:r>
              <a:rPr lang="en-US" b="1" dirty="0">
                <a:effectLst/>
              </a:rPr>
              <a:t>The Word is the Only Way</a:t>
            </a:r>
            <a:endParaRPr lang="en-US" dirty="0"/>
          </a:p>
        </p:txBody>
      </p:sp>
    </p:spTree>
    <p:extLst>
      <p:ext uri="{BB962C8B-B14F-4D97-AF65-F5344CB8AC3E}">
        <p14:creationId xmlns:p14="http://schemas.microsoft.com/office/powerpoint/2010/main" val="146686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 calcmode="lin" valueType="num">
                                      <p:cBhvr additive="base">
                                        <p:cTn id="18"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 calcmode="lin" valueType="num">
                                      <p:cBhvr additive="base">
                                        <p:cTn id="24"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lgn="ctr">
              <a:buNone/>
            </a:pPr>
            <a:endParaRPr lang="en-US" sz="4800" dirty="0" smtClean="0"/>
          </a:p>
          <a:p>
            <a:pPr marL="0" indent="0" algn="ctr">
              <a:buNone/>
            </a:pPr>
            <a:r>
              <a:rPr lang="en-US" sz="5000" dirty="0" smtClean="0"/>
              <a:t>Jesus </a:t>
            </a:r>
            <a:r>
              <a:rPr lang="en-US" sz="5000" dirty="0"/>
              <a:t>Himself declares; “I am the way, and the truth and the life; no one comes to the Father but through Me”</a:t>
            </a:r>
            <a:r>
              <a:rPr lang="en-US" sz="5000" dirty="0">
                <a:solidFill>
                  <a:srgbClr val="002060"/>
                </a:solidFill>
              </a:rPr>
              <a:t> </a:t>
            </a:r>
            <a:r>
              <a:rPr lang="en-US" sz="5000" dirty="0"/>
              <a:t>(John 14:6)</a:t>
            </a:r>
            <a:endParaRPr lang="en-US" sz="5000" dirty="0" smtClean="0"/>
          </a:p>
        </p:txBody>
      </p:sp>
      <p:sp>
        <p:nvSpPr>
          <p:cNvPr id="3" name="Title 2"/>
          <p:cNvSpPr>
            <a:spLocks noGrp="1"/>
          </p:cNvSpPr>
          <p:nvPr>
            <p:ph type="title"/>
          </p:nvPr>
        </p:nvSpPr>
        <p:spPr/>
        <p:txBody>
          <a:bodyPr/>
          <a:lstStyle/>
          <a:p>
            <a:pPr algn="ctr"/>
            <a:r>
              <a:rPr lang="en-US" b="1" dirty="0">
                <a:effectLst/>
              </a:rPr>
              <a:t>The Word is the Only Way</a:t>
            </a:r>
            <a:endParaRPr lang="en-US" dirty="0"/>
          </a:p>
        </p:txBody>
      </p:sp>
    </p:spTree>
    <p:extLst>
      <p:ext uri="{BB962C8B-B14F-4D97-AF65-F5344CB8AC3E}">
        <p14:creationId xmlns:p14="http://schemas.microsoft.com/office/powerpoint/2010/main" val="1749814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The Apostle John will write later in his first letter (epistle) which was probably written to the Seven Churches of Asia - these words about </a:t>
            </a:r>
            <a:r>
              <a:rPr lang="en-US" b="1" i="1" u="sng" dirty="0"/>
              <a:t>Jesus</a:t>
            </a:r>
            <a:r>
              <a:rPr lang="en-US" dirty="0" smtClean="0"/>
              <a:t>:</a:t>
            </a:r>
          </a:p>
          <a:p>
            <a:endParaRPr lang="en-US" dirty="0" smtClean="0"/>
          </a:p>
          <a:p>
            <a:pPr lvl="1">
              <a:buFont typeface="Wingdings" pitchFamily="2" charset="2"/>
              <a:buChar char="Ø"/>
            </a:pPr>
            <a:r>
              <a:rPr lang="en-US" dirty="0">
                <a:solidFill>
                  <a:schemeClr val="tx1"/>
                </a:solidFill>
              </a:rPr>
              <a:t>“What was </a:t>
            </a:r>
            <a:r>
              <a:rPr lang="en-US" b="1" dirty="0">
                <a:solidFill>
                  <a:schemeClr val="tx1"/>
                </a:solidFill>
              </a:rPr>
              <a:t>from the </a:t>
            </a:r>
            <a:r>
              <a:rPr lang="en-US" b="1" u="sng" dirty="0">
                <a:solidFill>
                  <a:schemeClr val="tx1"/>
                </a:solidFill>
              </a:rPr>
              <a:t>beginning</a:t>
            </a:r>
            <a:r>
              <a:rPr lang="en-US" dirty="0">
                <a:solidFill>
                  <a:schemeClr val="tx1"/>
                </a:solidFill>
              </a:rPr>
              <a:t>, what we have heard, what we have seen with our eyes, what we have looked at and touched with our hands concerning the </a:t>
            </a:r>
            <a:r>
              <a:rPr lang="en-US" b="1" u="sng" dirty="0">
                <a:solidFill>
                  <a:schemeClr val="tx1"/>
                </a:solidFill>
              </a:rPr>
              <a:t>Word</a:t>
            </a:r>
            <a:r>
              <a:rPr lang="en-US" b="1" dirty="0">
                <a:solidFill>
                  <a:schemeClr val="tx1"/>
                </a:solidFill>
              </a:rPr>
              <a:t> of Life</a:t>
            </a:r>
            <a:r>
              <a:rPr lang="en-US" dirty="0">
                <a:solidFill>
                  <a:schemeClr val="tx1"/>
                </a:solidFill>
              </a:rPr>
              <a:t> – and the life was manifested, and we have seen and testify and proclaim to you the </a:t>
            </a:r>
            <a:r>
              <a:rPr lang="en-US" b="1" u="sng" dirty="0">
                <a:solidFill>
                  <a:schemeClr val="tx1"/>
                </a:solidFill>
              </a:rPr>
              <a:t>eternal</a:t>
            </a:r>
            <a:r>
              <a:rPr lang="en-US" b="1" dirty="0">
                <a:solidFill>
                  <a:schemeClr val="tx1"/>
                </a:solidFill>
              </a:rPr>
              <a:t> life</a:t>
            </a:r>
            <a:r>
              <a:rPr lang="en-US" dirty="0">
                <a:solidFill>
                  <a:schemeClr val="tx1"/>
                </a:solidFill>
              </a:rPr>
              <a:t>, which was with the Father and was manifested to us – what we have seen and heard we proclaim to you also, so that you too may have fellowship with us; and indeed </a:t>
            </a:r>
            <a:r>
              <a:rPr lang="en-US" b="1" u="sng" dirty="0">
                <a:solidFill>
                  <a:schemeClr val="tx1"/>
                </a:solidFill>
              </a:rPr>
              <a:t>our fellowship is with the Father and with His Son Jesus Christ</a:t>
            </a:r>
            <a:r>
              <a:rPr lang="en-US" dirty="0">
                <a:solidFill>
                  <a:schemeClr val="tx1"/>
                </a:solidFill>
              </a:rPr>
              <a:t>. These things we write, so that our joy may be made complete”</a:t>
            </a:r>
            <a:r>
              <a:rPr lang="en-US" dirty="0">
                <a:solidFill>
                  <a:srgbClr val="002060"/>
                </a:solidFill>
              </a:rPr>
              <a:t> </a:t>
            </a:r>
            <a:r>
              <a:rPr lang="en-US" dirty="0"/>
              <a:t>(I John 1:1-4</a:t>
            </a:r>
            <a:r>
              <a:rPr lang="en-US" dirty="0" smtClean="0"/>
              <a:t>)</a:t>
            </a:r>
            <a:endParaRPr lang="en-US" dirty="0"/>
          </a:p>
        </p:txBody>
      </p:sp>
      <p:sp>
        <p:nvSpPr>
          <p:cNvPr id="3" name="Title 2"/>
          <p:cNvSpPr>
            <a:spLocks noGrp="1"/>
          </p:cNvSpPr>
          <p:nvPr>
            <p:ph type="title"/>
          </p:nvPr>
        </p:nvSpPr>
        <p:spPr/>
        <p:txBody>
          <a:bodyPr/>
          <a:lstStyle/>
          <a:p>
            <a:pPr algn="ctr"/>
            <a:r>
              <a:rPr lang="en-US" b="1" dirty="0">
                <a:effectLst/>
              </a:rPr>
              <a:t>The Word is the Only Way</a:t>
            </a:r>
            <a:endParaRPr lang="en-US" dirty="0"/>
          </a:p>
        </p:txBody>
      </p:sp>
    </p:spTree>
    <p:extLst>
      <p:ext uri="{BB962C8B-B14F-4D97-AF65-F5344CB8AC3E}">
        <p14:creationId xmlns:p14="http://schemas.microsoft.com/office/powerpoint/2010/main" val="3654097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The Apostle John will write later in his first letter (epistle) which was probably written to the Seven Churches of Asia - these words about </a:t>
            </a:r>
            <a:r>
              <a:rPr lang="en-US" b="1" i="1" u="sng" dirty="0"/>
              <a:t>Jesus</a:t>
            </a:r>
            <a:r>
              <a:rPr lang="en-US" dirty="0" smtClean="0"/>
              <a:t>:</a:t>
            </a:r>
          </a:p>
          <a:p>
            <a:endParaRPr lang="en-US" dirty="0" smtClean="0"/>
          </a:p>
          <a:p>
            <a:pPr lvl="1">
              <a:buFont typeface="Wingdings" pitchFamily="2" charset="2"/>
              <a:buChar char="Ø"/>
            </a:pPr>
            <a:r>
              <a:rPr lang="en-US" sz="3200" dirty="0">
                <a:solidFill>
                  <a:schemeClr val="tx1"/>
                </a:solidFill>
              </a:rPr>
              <a:t>“And we know that </a:t>
            </a:r>
            <a:r>
              <a:rPr lang="en-US" sz="3200" b="1" dirty="0">
                <a:solidFill>
                  <a:schemeClr val="tx1"/>
                </a:solidFill>
              </a:rPr>
              <a:t>the </a:t>
            </a:r>
            <a:r>
              <a:rPr lang="en-US" sz="3200" b="1" u="sng" dirty="0">
                <a:solidFill>
                  <a:schemeClr val="tx1"/>
                </a:solidFill>
              </a:rPr>
              <a:t>Son of God</a:t>
            </a:r>
            <a:r>
              <a:rPr lang="en-US" sz="3200" b="1" dirty="0">
                <a:solidFill>
                  <a:schemeClr val="tx1"/>
                </a:solidFill>
              </a:rPr>
              <a:t> has come</a:t>
            </a:r>
            <a:r>
              <a:rPr lang="en-US" sz="3200" dirty="0">
                <a:solidFill>
                  <a:schemeClr val="tx1"/>
                </a:solidFill>
              </a:rPr>
              <a:t>, and has given us understanding so that we may know Him who is </a:t>
            </a:r>
            <a:r>
              <a:rPr lang="en-US" sz="3200" b="1" u="sng" dirty="0">
                <a:solidFill>
                  <a:schemeClr val="tx1"/>
                </a:solidFill>
              </a:rPr>
              <a:t>true</a:t>
            </a:r>
            <a:r>
              <a:rPr lang="en-US" sz="3200" dirty="0">
                <a:solidFill>
                  <a:schemeClr val="tx1"/>
                </a:solidFill>
              </a:rPr>
              <a:t>, and we are in Him who is </a:t>
            </a:r>
            <a:r>
              <a:rPr lang="en-US" sz="3200" b="1" u="sng" dirty="0">
                <a:solidFill>
                  <a:schemeClr val="tx1"/>
                </a:solidFill>
              </a:rPr>
              <a:t>true</a:t>
            </a:r>
            <a:r>
              <a:rPr lang="en-US" sz="3200" dirty="0">
                <a:solidFill>
                  <a:schemeClr val="tx1"/>
                </a:solidFill>
              </a:rPr>
              <a:t>, in His Son </a:t>
            </a:r>
            <a:r>
              <a:rPr lang="en-US" sz="3200" b="1" u="sng" dirty="0">
                <a:solidFill>
                  <a:schemeClr val="tx1"/>
                </a:solidFill>
              </a:rPr>
              <a:t>Jesus Christ</a:t>
            </a:r>
            <a:r>
              <a:rPr lang="en-US" sz="3200" dirty="0">
                <a:solidFill>
                  <a:schemeClr val="tx1"/>
                </a:solidFill>
              </a:rPr>
              <a:t>. This is the </a:t>
            </a:r>
            <a:r>
              <a:rPr lang="en-US" sz="3200" b="1" u="sng" dirty="0">
                <a:solidFill>
                  <a:schemeClr val="tx1"/>
                </a:solidFill>
              </a:rPr>
              <a:t>true God</a:t>
            </a:r>
            <a:r>
              <a:rPr lang="en-US" sz="3200" dirty="0">
                <a:solidFill>
                  <a:schemeClr val="tx1"/>
                </a:solidFill>
              </a:rPr>
              <a:t> and </a:t>
            </a:r>
            <a:r>
              <a:rPr lang="en-US" sz="3200" b="1" u="sng" dirty="0">
                <a:solidFill>
                  <a:schemeClr val="tx1"/>
                </a:solidFill>
              </a:rPr>
              <a:t>eternal life</a:t>
            </a:r>
            <a:r>
              <a:rPr lang="en-US" sz="3200" dirty="0">
                <a:solidFill>
                  <a:schemeClr val="tx1"/>
                </a:solidFill>
              </a:rPr>
              <a:t>” (I John 5:20)</a:t>
            </a:r>
          </a:p>
        </p:txBody>
      </p:sp>
      <p:sp>
        <p:nvSpPr>
          <p:cNvPr id="3" name="Title 2"/>
          <p:cNvSpPr>
            <a:spLocks noGrp="1"/>
          </p:cNvSpPr>
          <p:nvPr>
            <p:ph type="title"/>
          </p:nvPr>
        </p:nvSpPr>
        <p:spPr/>
        <p:txBody>
          <a:bodyPr/>
          <a:lstStyle/>
          <a:p>
            <a:pPr algn="ctr"/>
            <a:r>
              <a:rPr lang="en-US" b="1" dirty="0">
                <a:effectLst/>
              </a:rPr>
              <a:t>The Word is the Only Way</a:t>
            </a:r>
            <a:endParaRPr lang="en-US" dirty="0"/>
          </a:p>
        </p:txBody>
      </p:sp>
    </p:spTree>
    <p:extLst>
      <p:ext uri="{BB962C8B-B14F-4D97-AF65-F5344CB8AC3E}">
        <p14:creationId xmlns:p14="http://schemas.microsoft.com/office/powerpoint/2010/main" val="1468012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72000"/>
          </a:xfrm>
        </p:spPr>
        <p:txBody>
          <a:bodyPr>
            <a:normAutofit/>
          </a:bodyPr>
          <a:lstStyle/>
          <a:p>
            <a:r>
              <a:rPr lang="en-US" dirty="0" smtClean="0"/>
              <a:t>The Example of Nicodemus</a:t>
            </a:r>
          </a:p>
          <a:p>
            <a:endParaRPr lang="en-US" dirty="0" smtClean="0"/>
          </a:p>
          <a:p>
            <a:pPr lvl="1">
              <a:buFont typeface="Wingdings" pitchFamily="2" charset="2"/>
              <a:buChar char="Ø"/>
            </a:pPr>
            <a:r>
              <a:rPr lang="en-US" dirty="0"/>
              <a:t>Nicodemus (a Jewish religious leader) approached Jesus at night out of fear from his fellow priests and </a:t>
            </a:r>
            <a:r>
              <a:rPr lang="en-US" dirty="0" smtClean="0"/>
              <a:t>leaders</a:t>
            </a:r>
          </a:p>
          <a:p>
            <a:pPr lvl="1">
              <a:buFont typeface="Wingdings" pitchFamily="2" charset="2"/>
              <a:buChar char="Ø"/>
            </a:pPr>
            <a:endParaRPr lang="en-US" dirty="0"/>
          </a:p>
          <a:p>
            <a:pPr lvl="1">
              <a:buFont typeface="Wingdings" pitchFamily="2" charset="2"/>
              <a:buChar char="Ø"/>
            </a:pPr>
            <a:r>
              <a:rPr lang="en-US" dirty="0"/>
              <a:t>He acknowledged that Jesus was from </a:t>
            </a:r>
            <a:r>
              <a:rPr lang="en-US" dirty="0" smtClean="0"/>
              <a:t>God </a:t>
            </a:r>
          </a:p>
          <a:p>
            <a:pPr lvl="1">
              <a:buFont typeface="Wingdings" pitchFamily="2" charset="2"/>
              <a:buChar char="Ø"/>
            </a:pPr>
            <a:endParaRPr lang="en-US" dirty="0"/>
          </a:p>
          <a:p>
            <a:pPr lvl="1">
              <a:buFont typeface="Wingdings" pitchFamily="2" charset="2"/>
              <a:buChar char="Ø"/>
            </a:pPr>
            <a:r>
              <a:rPr lang="en-US" dirty="0"/>
              <a:t>H</a:t>
            </a:r>
            <a:r>
              <a:rPr lang="en-US" dirty="0" smtClean="0"/>
              <a:t>e </a:t>
            </a:r>
            <a:r>
              <a:rPr lang="en-US" dirty="0"/>
              <a:t>didn’t fully grasp how Jesus could perform the miracles and signs that He </a:t>
            </a:r>
            <a:r>
              <a:rPr lang="en-US" dirty="0" smtClean="0"/>
              <a:t>did</a:t>
            </a:r>
          </a:p>
          <a:p>
            <a:pPr lvl="1">
              <a:buFont typeface="Wingdings" pitchFamily="2" charset="2"/>
              <a:buChar char="Ø"/>
            </a:pPr>
            <a:endParaRPr lang="en-US" dirty="0"/>
          </a:p>
          <a:p>
            <a:pPr lvl="1">
              <a:buFont typeface="Wingdings" pitchFamily="2" charset="2"/>
              <a:buChar char="Ø"/>
            </a:pPr>
            <a:r>
              <a:rPr lang="en-US" dirty="0"/>
              <a:t>Nicodemus wanted to know more about Jesus</a:t>
            </a:r>
          </a:p>
        </p:txBody>
      </p:sp>
      <p:sp>
        <p:nvSpPr>
          <p:cNvPr id="3" name="Title 2"/>
          <p:cNvSpPr>
            <a:spLocks noGrp="1"/>
          </p:cNvSpPr>
          <p:nvPr>
            <p:ph type="title"/>
          </p:nvPr>
        </p:nvSpPr>
        <p:spPr/>
        <p:txBody>
          <a:bodyPr/>
          <a:lstStyle/>
          <a:p>
            <a:pPr algn="ctr"/>
            <a:r>
              <a:rPr lang="en-US" b="1" dirty="0">
                <a:effectLst/>
              </a:rPr>
              <a:t>How Can We Know The Way?</a:t>
            </a:r>
            <a:endParaRPr lang="en-US" dirty="0"/>
          </a:p>
        </p:txBody>
      </p:sp>
    </p:spTree>
    <p:extLst>
      <p:ext uri="{BB962C8B-B14F-4D97-AF65-F5344CB8AC3E}">
        <p14:creationId xmlns:p14="http://schemas.microsoft.com/office/powerpoint/2010/main" val="304096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barn(inVertical)">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876800"/>
          </a:xfrm>
        </p:spPr>
        <p:txBody>
          <a:bodyPr>
            <a:normAutofit fontScale="92500" lnSpcReduction="20000"/>
          </a:bodyPr>
          <a:lstStyle/>
          <a:p>
            <a:r>
              <a:rPr lang="en-US" dirty="0"/>
              <a:t>Jesus responded to Nicodemus by saying; “Truly, truly, I say to you, unless one is </a:t>
            </a:r>
            <a:r>
              <a:rPr lang="en-US" b="1" u="sng" dirty="0"/>
              <a:t>born again</a:t>
            </a:r>
            <a:r>
              <a:rPr lang="en-US" dirty="0"/>
              <a:t> he cannot see the kingdom of God” (John 3:3</a:t>
            </a:r>
            <a:r>
              <a:rPr lang="en-US" dirty="0" smtClean="0"/>
              <a:t>)</a:t>
            </a:r>
          </a:p>
          <a:p>
            <a:endParaRPr lang="en-US" dirty="0" smtClean="0"/>
          </a:p>
          <a:p>
            <a:pPr lvl="1">
              <a:buFont typeface="Wingdings" pitchFamily="2" charset="2"/>
              <a:buChar char="Ø"/>
            </a:pPr>
            <a:r>
              <a:rPr lang="en-US" dirty="0"/>
              <a:t>This created a little dilemma for Nicodemus because he couldn’t quite figure out what Jesus meant</a:t>
            </a:r>
            <a:r>
              <a:rPr lang="en-US" dirty="0" smtClean="0"/>
              <a:t>.</a:t>
            </a:r>
          </a:p>
          <a:p>
            <a:pPr lvl="1">
              <a:buFont typeface="Wingdings" pitchFamily="2" charset="2"/>
              <a:buChar char="Ø"/>
            </a:pPr>
            <a:endParaRPr lang="en-US" dirty="0"/>
          </a:p>
          <a:p>
            <a:pPr lvl="1">
              <a:buFont typeface="Wingdings" pitchFamily="2" charset="2"/>
              <a:buChar char="Ø"/>
            </a:pPr>
            <a:r>
              <a:rPr lang="en-US" dirty="0" smtClean="0"/>
              <a:t>Nicodemus </a:t>
            </a:r>
            <a:r>
              <a:rPr lang="en-US" dirty="0"/>
              <a:t>should have known </a:t>
            </a:r>
            <a:r>
              <a:rPr lang="en-US" dirty="0" smtClean="0"/>
              <a:t>better – but he </a:t>
            </a:r>
            <a:r>
              <a:rPr lang="en-US" dirty="0"/>
              <a:t>was completely ignorant of what Jesus spoke</a:t>
            </a:r>
            <a:r>
              <a:rPr lang="en-US" dirty="0" smtClean="0"/>
              <a:t> </a:t>
            </a:r>
          </a:p>
          <a:p>
            <a:pPr lvl="1">
              <a:buFont typeface="Wingdings" pitchFamily="2" charset="2"/>
              <a:buChar char="Ø"/>
            </a:pPr>
            <a:endParaRPr lang="en-US" dirty="0"/>
          </a:p>
          <a:p>
            <a:pPr lvl="1">
              <a:buFont typeface="Wingdings" pitchFamily="2" charset="2"/>
              <a:buChar char="Ø"/>
            </a:pPr>
            <a:r>
              <a:rPr lang="en-US" dirty="0"/>
              <a:t>Nicodemus represented the mindset of the Jews of that time which was spiritual unbelief and a complete lack of knowledge</a:t>
            </a:r>
            <a:r>
              <a:rPr lang="en-US" dirty="0" smtClean="0"/>
              <a:t>.</a:t>
            </a:r>
          </a:p>
          <a:p>
            <a:pPr lvl="1">
              <a:buFont typeface="Wingdings" pitchFamily="2" charset="2"/>
              <a:buChar char="Ø"/>
            </a:pPr>
            <a:endParaRPr lang="en-US" dirty="0"/>
          </a:p>
          <a:p>
            <a:pPr lvl="1">
              <a:buFont typeface="Wingdings" pitchFamily="2" charset="2"/>
              <a:buChar char="Ø"/>
            </a:pPr>
            <a:r>
              <a:rPr lang="en-US" dirty="0"/>
              <a:t>Jesus even rebuked Nicodemus for failing to see His point and failing to understand clearly who Jesus was.</a:t>
            </a:r>
          </a:p>
        </p:txBody>
      </p:sp>
      <p:sp>
        <p:nvSpPr>
          <p:cNvPr id="3" name="Title 2"/>
          <p:cNvSpPr>
            <a:spLocks noGrp="1"/>
          </p:cNvSpPr>
          <p:nvPr>
            <p:ph type="title"/>
          </p:nvPr>
        </p:nvSpPr>
        <p:spPr>
          <a:xfrm>
            <a:off x="457200" y="457200"/>
            <a:ext cx="8229600" cy="685800"/>
          </a:xfrm>
        </p:spPr>
        <p:txBody>
          <a:bodyPr>
            <a:normAutofit fontScale="90000"/>
          </a:bodyPr>
          <a:lstStyle/>
          <a:p>
            <a:pPr algn="ctr"/>
            <a:r>
              <a:rPr lang="en-US" b="1" dirty="0">
                <a:effectLst/>
              </a:rPr>
              <a:t>How Can We Know The Way?</a:t>
            </a:r>
            <a:endParaRPr lang="en-US" dirty="0"/>
          </a:p>
        </p:txBody>
      </p:sp>
    </p:spTree>
    <p:extLst>
      <p:ext uri="{BB962C8B-B14F-4D97-AF65-F5344CB8AC3E}">
        <p14:creationId xmlns:p14="http://schemas.microsoft.com/office/powerpoint/2010/main" val="354921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additive="base">
                                        <p:cTn id="26"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 calcmode="lin" valueType="num">
                                      <p:cBhvr additive="base">
                                        <p:cTn id="32"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72000"/>
          </a:xfrm>
        </p:spPr>
        <p:txBody>
          <a:bodyPr>
            <a:normAutofit/>
          </a:bodyPr>
          <a:lstStyle/>
          <a:p>
            <a:r>
              <a:rPr lang="en-US" dirty="0"/>
              <a:t>Jesus clears the matter up by saying these simple words; </a:t>
            </a:r>
            <a:endParaRPr lang="en-US" dirty="0" smtClean="0"/>
          </a:p>
          <a:p>
            <a:endParaRPr lang="en-US" dirty="0"/>
          </a:p>
          <a:p>
            <a:pPr marL="0" indent="0" algn="ctr">
              <a:buNone/>
            </a:pPr>
            <a:r>
              <a:rPr lang="en-US" sz="3600" dirty="0" smtClean="0"/>
              <a:t>“</a:t>
            </a:r>
            <a:r>
              <a:rPr lang="en-US" sz="3600" dirty="0"/>
              <a:t>For God so loved the world, that He gave His only begotten Son, that </a:t>
            </a:r>
            <a:r>
              <a:rPr lang="en-US" sz="3600" b="1" u="sng" dirty="0"/>
              <a:t>whoever believes in Him</a:t>
            </a:r>
            <a:r>
              <a:rPr lang="en-US" sz="3600" dirty="0"/>
              <a:t> should not perish but have eternal life” (John 3:16)</a:t>
            </a:r>
          </a:p>
        </p:txBody>
      </p:sp>
      <p:sp>
        <p:nvSpPr>
          <p:cNvPr id="3" name="Title 2"/>
          <p:cNvSpPr>
            <a:spLocks noGrp="1"/>
          </p:cNvSpPr>
          <p:nvPr>
            <p:ph type="title"/>
          </p:nvPr>
        </p:nvSpPr>
        <p:spPr/>
        <p:txBody>
          <a:bodyPr/>
          <a:lstStyle/>
          <a:p>
            <a:pPr algn="ctr"/>
            <a:r>
              <a:rPr lang="en-US" b="1" dirty="0">
                <a:effectLst/>
              </a:rPr>
              <a:t>How Can We Know The Way?</a:t>
            </a:r>
            <a:endParaRPr lang="en-US" dirty="0"/>
          </a:p>
        </p:txBody>
      </p:sp>
    </p:spTree>
    <p:extLst>
      <p:ext uri="{BB962C8B-B14F-4D97-AF65-F5344CB8AC3E}">
        <p14:creationId xmlns:p14="http://schemas.microsoft.com/office/powerpoint/2010/main" val="1309559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72000"/>
          </a:xfrm>
        </p:spPr>
        <p:txBody>
          <a:bodyPr>
            <a:normAutofit/>
          </a:bodyPr>
          <a:lstStyle/>
          <a:p>
            <a:r>
              <a:rPr lang="en-US" dirty="0"/>
              <a:t>We are never told whether this simple truth resonated with Nicodemus and whether or not he genuinely believed in Jesus</a:t>
            </a:r>
            <a:r>
              <a:rPr lang="en-US" dirty="0" smtClean="0"/>
              <a:t>.</a:t>
            </a:r>
          </a:p>
          <a:p>
            <a:endParaRPr lang="en-US" dirty="0" smtClean="0"/>
          </a:p>
          <a:p>
            <a:pPr lvl="1">
              <a:buFont typeface="Wingdings" pitchFamily="2" charset="2"/>
              <a:buChar char="Ø"/>
            </a:pPr>
            <a:r>
              <a:rPr lang="en-US" dirty="0"/>
              <a:t>We have one instance where Nicodemus rebukes the Pharisees for condemning Jesus without hearing Him. (John 7:50-51</a:t>
            </a:r>
            <a:r>
              <a:rPr lang="en-US" dirty="0" smtClean="0"/>
              <a:t>)</a:t>
            </a:r>
          </a:p>
          <a:p>
            <a:pPr lvl="1">
              <a:buFont typeface="Wingdings" pitchFamily="2" charset="2"/>
              <a:buChar char="Ø"/>
            </a:pPr>
            <a:endParaRPr lang="en-US" dirty="0"/>
          </a:p>
          <a:p>
            <a:pPr lvl="1">
              <a:buFont typeface="Wingdings" pitchFamily="2" charset="2"/>
              <a:buChar char="Ø"/>
            </a:pPr>
            <a:r>
              <a:rPr lang="en-US" dirty="0"/>
              <a:t>Nicodemus was also present with Joseph of Arimathea at Jesus’s </a:t>
            </a:r>
            <a:r>
              <a:rPr lang="en-US" dirty="0" smtClean="0"/>
              <a:t>burial which cause some to believe he was a follower of Jesus.</a:t>
            </a:r>
            <a:endParaRPr lang="en-US" dirty="0"/>
          </a:p>
        </p:txBody>
      </p:sp>
      <p:sp>
        <p:nvSpPr>
          <p:cNvPr id="3" name="Title 2"/>
          <p:cNvSpPr>
            <a:spLocks noGrp="1"/>
          </p:cNvSpPr>
          <p:nvPr>
            <p:ph type="title"/>
          </p:nvPr>
        </p:nvSpPr>
        <p:spPr/>
        <p:txBody>
          <a:bodyPr/>
          <a:lstStyle/>
          <a:p>
            <a:pPr algn="ctr"/>
            <a:r>
              <a:rPr lang="en-US" b="1" dirty="0">
                <a:effectLst/>
              </a:rPr>
              <a:t>How Can We Know The Way?</a:t>
            </a:r>
            <a:endParaRPr lang="en-US" dirty="0"/>
          </a:p>
        </p:txBody>
      </p:sp>
    </p:spTree>
    <p:extLst>
      <p:ext uri="{BB962C8B-B14F-4D97-AF65-F5344CB8AC3E}">
        <p14:creationId xmlns:p14="http://schemas.microsoft.com/office/powerpoint/2010/main" val="2229552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1000"/>
                                        <p:tgtEl>
                                          <p:spTgt spid="2">
                                            <p:txEl>
                                              <p:pRg st="2" end="2"/>
                                            </p:txEl>
                                          </p:spTgt>
                                        </p:tgtEl>
                                      </p:cBhvr>
                                    </p:animEffect>
                                    <p:anim calcmode="lin" valueType="num">
                                      <p:cBhvr>
                                        <p:cTn id="1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1000"/>
                                        <p:tgtEl>
                                          <p:spTgt spid="2">
                                            <p:txEl>
                                              <p:pRg st="4" end="4"/>
                                            </p:txEl>
                                          </p:spTgt>
                                        </p:tgtEl>
                                      </p:cBhvr>
                                    </p:animEffect>
                                    <p:anim calcmode="lin" valueType="num">
                                      <p:cBhvr>
                                        <p:cTn id="1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72000"/>
          </a:xfrm>
        </p:spPr>
        <p:txBody>
          <a:bodyPr>
            <a:normAutofit/>
          </a:bodyPr>
          <a:lstStyle/>
          <a:p>
            <a:pPr marL="0" indent="0" algn="ctr">
              <a:buNone/>
            </a:pPr>
            <a:r>
              <a:rPr lang="en-US" sz="4800" dirty="0"/>
              <a:t>The one thing that is clear is that the </a:t>
            </a:r>
            <a:r>
              <a:rPr lang="en-US" sz="4800" b="1" dirty="0"/>
              <a:t>only way</a:t>
            </a:r>
            <a:r>
              <a:rPr lang="en-US" sz="4800" dirty="0"/>
              <a:t> a person can be born again is to </a:t>
            </a:r>
            <a:r>
              <a:rPr lang="en-US" sz="4800" b="1" i="1" u="sng" dirty="0">
                <a:solidFill>
                  <a:schemeClr val="bg1"/>
                </a:solidFill>
              </a:rPr>
              <a:t>believe</a:t>
            </a:r>
            <a:r>
              <a:rPr lang="en-US" sz="4800" dirty="0"/>
              <a:t> in Jesus (</a:t>
            </a:r>
            <a:r>
              <a:rPr lang="en-US" sz="4800" b="1" dirty="0"/>
              <a:t>The Way</a:t>
            </a:r>
            <a:r>
              <a:rPr lang="en-US" sz="4800" dirty="0"/>
              <a:t>) and that is the message of the Gospel. (John 3:16)</a:t>
            </a:r>
            <a:endParaRPr lang="en-US" sz="4800" dirty="0" smtClean="0"/>
          </a:p>
        </p:txBody>
      </p:sp>
      <p:sp>
        <p:nvSpPr>
          <p:cNvPr id="3" name="Title 2"/>
          <p:cNvSpPr>
            <a:spLocks noGrp="1"/>
          </p:cNvSpPr>
          <p:nvPr>
            <p:ph type="title"/>
          </p:nvPr>
        </p:nvSpPr>
        <p:spPr/>
        <p:txBody>
          <a:bodyPr/>
          <a:lstStyle/>
          <a:p>
            <a:pPr algn="ctr"/>
            <a:r>
              <a:rPr lang="en-US" b="1" dirty="0">
                <a:effectLst/>
              </a:rPr>
              <a:t>How Can We Know The Way?</a:t>
            </a:r>
            <a:endParaRPr lang="en-US" dirty="0"/>
          </a:p>
        </p:txBody>
      </p:sp>
    </p:spTree>
    <p:extLst>
      <p:ext uri="{BB962C8B-B14F-4D97-AF65-F5344CB8AC3E}">
        <p14:creationId xmlns:p14="http://schemas.microsoft.com/office/powerpoint/2010/main" val="2945063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72000"/>
          </a:xfrm>
        </p:spPr>
        <p:txBody>
          <a:bodyPr>
            <a:normAutofit/>
          </a:bodyPr>
          <a:lstStyle/>
          <a:p>
            <a:r>
              <a:rPr lang="en-US" dirty="0" smtClean="0"/>
              <a:t>The Example of the </a:t>
            </a:r>
            <a:r>
              <a:rPr lang="en-US" b="1" u="sng" dirty="0" smtClean="0"/>
              <a:t>Woman at the Well</a:t>
            </a:r>
          </a:p>
          <a:p>
            <a:endParaRPr lang="en-US" dirty="0" smtClean="0"/>
          </a:p>
          <a:p>
            <a:pPr lvl="1">
              <a:buFont typeface="Wingdings" pitchFamily="2" charset="2"/>
              <a:buChar char="Ø"/>
            </a:pPr>
            <a:r>
              <a:rPr lang="en-US" dirty="0"/>
              <a:t>When the woman came to draw water from the well she met Jesus who </a:t>
            </a:r>
            <a:r>
              <a:rPr lang="en-US" dirty="0" smtClean="0"/>
              <a:t>was sitting </a:t>
            </a:r>
            <a:r>
              <a:rPr lang="en-US" dirty="0"/>
              <a:t>by the well about the sixth hour - approx. 6pm. (John 41-26</a:t>
            </a:r>
            <a:r>
              <a:rPr lang="en-US" dirty="0" smtClean="0"/>
              <a:t>)</a:t>
            </a:r>
          </a:p>
          <a:p>
            <a:pPr lvl="1">
              <a:buFont typeface="Wingdings" pitchFamily="2" charset="2"/>
              <a:buChar char="Ø"/>
            </a:pPr>
            <a:endParaRPr lang="en-US" dirty="0"/>
          </a:p>
          <a:p>
            <a:pPr lvl="1">
              <a:buFont typeface="Wingdings" pitchFamily="2" charset="2"/>
              <a:buChar char="Ø"/>
            </a:pPr>
            <a:r>
              <a:rPr lang="en-US" dirty="0"/>
              <a:t>In the case of Nicodemus, the meeting with Jesus was planned by Nicodemus – but this meeting with the Samaritan Woman was planned by the Lord.</a:t>
            </a:r>
          </a:p>
        </p:txBody>
      </p:sp>
      <p:sp>
        <p:nvSpPr>
          <p:cNvPr id="3" name="Title 2"/>
          <p:cNvSpPr>
            <a:spLocks noGrp="1"/>
          </p:cNvSpPr>
          <p:nvPr>
            <p:ph type="title"/>
          </p:nvPr>
        </p:nvSpPr>
        <p:spPr/>
        <p:txBody>
          <a:bodyPr/>
          <a:lstStyle/>
          <a:p>
            <a:pPr algn="ctr"/>
            <a:r>
              <a:rPr lang="en-US" b="1" dirty="0">
                <a:effectLst/>
              </a:rPr>
              <a:t>How Can We Know The Way?</a:t>
            </a:r>
            <a:endParaRPr lang="en-US" dirty="0"/>
          </a:p>
        </p:txBody>
      </p:sp>
    </p:spTree>
    <p:extLst>
      <p:ext uri="{BB962C8B-B14F-4D97-AF65-F5344CB8AC3E}">
        <p14:creationId xmlns:p14="http://schemas.microsoft.com/office/powerpoint/2010/main" val="71911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72000"/>
          </a:xfrm>
        </p:spPr>
        <p:txBody>
          <a:bodyPr>
            <a:normAutofit fontScale="92500"/>
          </a:bodyPr>
          <a:lstStyle/>
          <a:p>
            <a:r>
              <a:rPr lang="en-US" dirty="0" smtClean="0"/>
              <a:t>The woman was a “</a:t>
            </a:r>
            <a:r>
              <a:rPr lang="en-US" b="1" i="1" u="sng" dirty="0" smtClean="0">
                <a:solidFill>
                  <a:schemeClr val="bg1"/>
                </a:solidFill>
              </a:rPr>
              <a:t>Samaritan</a:t>
            </a:r>
            <a:r>
              <a:rPr lang="en-US" dirty="0" smtClean="0"/>
              <a:t>” which meant she was of mixed blood (part Jewish and part Gentile) and she was not a “</a:t>
            </a:r>
            <a:r>
              <a:rPr lang="en-US" b="1" i="1" u="sng" dirty="0" smtClean="0">
                <a:solidFill>
                  <a:schemeClr val="bg1"/>
                </a:solidFill>
              </a:rPr>
              <a:t>religious</a:t>
            </a:r>
            <a:r>
              <a:rPr lang="en-US" dirty="0" smtClean="0"/>
              <a:t>” person like Nicodemus.</a:t>
            </a:r>
          </a:p>
          <a:p>
            <a:pPr lvl="1">
              <a:buFont typeface="Wingdings" pitchFamily="2" charset="2"/>
              <a:buChar char="Ø"/>
            </a:pPr>
            <a:endParaRPr lang="en-US" dirty="0" smtClean="0"/>
          </a:p>
          <a:p>
            <a:pPr lvl="1">
              <a:buFont typeface="Wingdings" pitchFamily="2" charset="2"/>
              <a:buChar char="Ø"/>
            </a:pPr>
            <a:r>
              <a:rPr lang="en-US" dirty="0" smtClean="0"/>
              <a:t>She thought it was strange that Jesus (a Jew) would have any dealings with her since she was a Samaritan.</a:t>
            </a:r>
          </a:p>
          <a:p>
            <a:pPr lvl="1">
              <a:buFont typeface="Wingdings" pitchFamily="2" charset="2"/>
              <a:buChar char="Ø"/>
            </a:pPr>
            <a:endParaRPr lang="en-US" dirty="0" smtClean="0"/>
          </a:p>
          <a:p>
            <a:pPr lvl="1">
              <a:buFont typeface="Wingdings" pitchFamily="2" charset="2"/>
              <a:buChar char="Ø"/>
            </a:pPr>
            <a:r>
              <a:rPr lang="en-US" dirty="0" smtClean="0"/>
              <a:t>She was not a “religious” person but she had enough knowledge to grasp that Jesus had an important spiritual message to share with her.</a:t>
            </a:r>
          </a:p>
          <a:p>
            <a:pPr lvl="1">
              <a:buFont typeface="Wingdings" pitchFamily="2" charset="2"/>
              <a:buChar char="Ø"/>
            </a:pPr>
            <a:endParaRPr lang="en-US" dirty="0" smtClean="0"/>
          </a:p>
          <a:p>
            <a:pPr lvl="1">
              <a:buFont typeface="Wingdings" pitchFamily="2" charset="2"/>
              <a:buChar char="Ø"/>
            </a:pPr>
            <a:r>
              <a:rPr lang="en-US" dirty="0" smtClean="0"/>
              <a:t>She </a:t>
            </a:r>
            <a:r>
              <a:rPr lang="en-US" dirty="0"/>
              <a:t>led a life of immorality – but that was all about to change!</a:t>
            </a:r>
            <a:endParaRPr lang="en-US" dirty="0" smtClean="0"/>
          </a:p>
          <a:p>
            <a:pPr lvl="1">
              <a:buFont typeface="Wingdings" pitchFamily="2" charset="2"/>
              <a:buChar char="Ø"/>
            </a:pPr>
            <a:endParaRPr lang="en-US" dirty="0" smtClean="0"/>
          </a:p>
          <a:p>
            <a:pPr lvl="1">
              <a:buFont typeface="Wingdings" pitchFamily="2" charset="2"/>
              <a:buChar char="Ø"/>
            </a:pPr>
            <a:endParaRPr lang="en-US" dirty="0"/>
          </a:p>
        </p:txBody>
      </p:sp>
      <p:sp>
        <p:nvSpPr>
          <p:cNvPr id="3" name="Title 2"/>
          <p:cNvSpPr>
            <a:spLocks noGrp="1"/>
          </p:cNvSpPr>
          <p:nvPr>
            <p:ph type="title"/>
          </p:nvPr>
        </p:nvSpPr>
        <p:spPr/>
        <p:txBody>
          <a:bodyPr/>
          <a:lstStyle/>
          <a:p>
            <a:pPr algn="ctr"/>
            <a:r>
              <a:rPr lang="en-US" b="1" dirty="0">
                <a:effectLst/>
              </a:rPr>
              <a:t>How Can We Know The Way?</a:t>
            </a:r>
            <a:endParaRPr lang="en-US" dirty="0"/>
          </a:p>
        </p:txBody>
      </p:sp>
    </p:spTree>
    <p:extLst>
      <p:ext uri="{BB962C8B-B14F-4D97-AF65-F5344CB8AC3E}">
        <p14:creationId xmlns:p14="http://schemas.microsoft.com/office/powerpoint/2010/main" val="2661017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72000"/>
          </a:xfrm>
        </p:spPr>
        <p:txBody>
          <a:bodyPr>
            <a:normAutofit/>
          </a:bodyPr>
          <a:lstStyle/>
          <a:p>
            <a:r>
              <a:rPr lang="en-US" dirty="0"/>
              <a:t>The woman came to the well seeking water to drink that would satisfy the craving of her </a:t>
            </a:r>
            <a:r>
              <a:rPr lang="en-US" b="1" i="1" u="sng" dirty="0">
                <a:solidFill>
                  <a:schemeClr val="bg1"/>
                </a:solidFill>
              </a:rPr>
              <a:t>body</a:t>
            </a:r>
            <a:r>
              <a:rPr lang="en-US" dirty="0"/>
              <a:t> but Jesus offered her “</a:t>
            </a:r>
            <a:r>
              <a:rPr lang="en-US" b="1" dirty="0"/>
              <a:t>living water</a:t>
            </a:r>
            <a:r>
              <a:rPr lang="en-US" dirty="0"/>
              <a:t>” (</a:t>
            </a:r>
            <a:r>
              <a:rPr lang="en-US" b="1" dirty="0"/>
              <a:t>eternal life</a:t>
            </a:r>
            <a:r>
              <a:rPr lang="en-US" dirty="0"/>
              <a:t>) that would satisfy the craving of her </a:t>
            </a:r>
            <a:r>
              <a:rPr lang="en-US" b="1" i="1" u="sng" dirty="0">
                <a:solidFill>
                  <a:schemeClr val="bg1"/>
                </a:solidFill>
              </a:rPr>
              <a:t>soul</a:t>
            </a:r>
            <a:r>
              <a:rPr lang="en-US" dirty="0" smtClean="0"/>
              <a:t>.</a:t>
            </a:r>
          </a:p>
          <a:p>
            <a:endParaRPr lang="en-US" dirty="0"/>
          </a:p>
          <a:p>
            <a:r>
              <a:rPr lang="en-US" dirty="0"/>
              <a:t>Like so many people (including Nicodemus), the Samaritan woman was aware of a coming Messiah; “The woman said to Him, I know that Messiah is coming (He who is called Christ); when that One comes, He will declare all things to us”</a:t>
            </a:r>
            <a:r>
              <a:rPr lang="en-US" dirty="0">
                <a:solidFill>
                  <a:srgbClr val="002060"/>
                </a:solidFill>
              </a:rPr>
              <a:t> </a:t>
            </a:r>
            <a:r>
              <a:rPr lang="en-US" dirty="0"/>
              <a:t>(John 4:25</a:t>
            </a:r>
            <a:r>
              <a:rPr lang="en-US" dirty="0" smtClean="0"/>
              <a:t>)</a:t>
            </a:r>
          </a:p>
          <a:p>
            <a:endParaRPr lang="en-US" dirty="0" smtClean="0"/>
          </a:p>
          <a:p>
            <a:pPr lvl="1">
              <a:buFont typeface="Wingdings" pitchFamily="2" charset="2"/>
              <a:buChar char="Ø"/>
            </a:pPr>
            <a:endParaRPr lang="en-US" dirty="0" smtClean="0"/>
          </a:p>
          <a:p>
            <a:pPr lvl="1">
              <a:buFont typeface="Wingdings" pitchFamily="2" charset="2"/>
              <a:buChar char="Ø"/>
            </a:pPr>
            <a:endParaRPr lang="en-US" dirty="0"/>
          </a:p>
        </p:txBody>
      </p:sp>
      <p:sp>
        <p:nvSpPr>
          <p:cNvPr id="3" name="Title 2"/>
          <p:cNvSpPr>
            <a:spLocks noGrp="1"/>
          </p:cNvSpPr>
          <p:nvPr>
            <p:ph type="title"/>
          </p:nvPr>
        </p:nvSpPr>
        <p:spPr/>
        <p:txBody>
          <a:bodyPr/>
          <a:lstStyle/>
          <a:p>
            <a:pPr algn="ctr"/>
            <a:r>
              <a:rPr lang="en-US" b="1" dirty="0">
                <a:effectLst/>
              </a:rPr>
              <a:t>How Can We Know The Way?</a:t>
            </a:r>
            <a:endParaRPr lang="en-US" dirty="0"/>
          </a:p>
        </p:txBody>
      </p:sp>
    </p:spTree>
    <p:extLst>
      <p:ext uri="{BB962C8B-B14F-4D97-AF65-F5344CB8AC3E}">
        <p14:creationId xmlns:p14="http://schemas.microsoft.com/office/powerpoint/2010/main" val="387673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72000"/>
          </a:xfrm>
        </p:spPr>
        <p:txBody>
          <a:bodyPr>
            <a:normAutofit fontScale="92500" lnSpcReduction="20000"/>
          </a:bodyPr>
          <a:lstStyle/>
          <a:p>
            <a:r>
              <a:rPr lang="en-US" dirty="0"/>
              <a:t>It is what she did after hearing the response by Jesus; “Jesus said to her, I who speak to you am He</a:t>
            </a:r>
            <a:r>
              <a:rPr lang="en-US" dirty="0" smtClean="0"/>
              <a:t>”, that revealed her faith </a:t>
            </a:r>
            <a:r>
              <a:rPr lang="en-US" dirty="0"/>
              <a:t>(John 4:26</a:t>
            </a:r>
            <a:r>
              <a:rPr lang="en-US" dirty="0" smtClean="0"/>
              <a:t>)</a:t>
            </a:r>
          </a:p>
          <a:p>
            <a:endParaRPr lang="en-US" dirty="0"/>
          </a:p>
          <a:p>
            <a:r>
              <a:rPr lang="en-US" dirty="0"/>
              <a:t>After her encounter with Jesus she returned to her village and testified to them that she had met the Messiah and this resulted in many others believing in Jesus also; “From that city many Samaritans believed in Him because of the word of the woman who testified, He told me all things that I have done” (John 4:39</a:t>
            </a:r>
            <a:r>
              <a:rPr lang="en-US" dirty="0" smtClean="0"/>
              <a:t>)</a:t>
            </a:r>
          </a:p>
          <a:p>
            <a:endParaRPr lang="en-US" dirty="0" smtClean="0"/>
          </a:p>
          <a:p>
            <a:r>
              <a:rPr lang="en-US" dirty="0" smtClean="0"/>
              <a:t>The </a:t>
            </a:r>
            <a:r>
              <a:rPr lang="en-US" dirty="0"/>
              <a:t>woman at the well is proof that religion, social or moral status is not what makes us right before God – </a:t>
            </a:r>
            <a:r>
              <a:rPr lang="en-US" b="1" u="sng" dirty="0"/>
              <a:t>what makes us right with God is faith in Jesus</a:t>
            </a:r>
            <a:r>
              <a:rPr lang="en-US" dirty="0"/>
              <a:t>.</a:t>
            </a:r>
            <a:endParaRPr lang="en-US" dirty="0" smtClean="0"/>
          </a:p>
          <a:p>
            <a:pPr lvl="1">
              <a:buFont typeface="Wingdings" pitchFamily="2" charset="2"/>
              <a:buChar char="Ø"/>
            </a:pPr>
            <a:endParaRPr lang="en-US" dirty="0" smtClean="0"/>
          </a:p>
          <a:p>
            <a:pPr lvl="1">
              <a:buFont typeface="Wingdings" pitchFamily="2" charset="2"/>
              <a:buChar char="Ø"/>
            </a:pPr>
            <a:endParaRPr lang="en-US" dirty="0"/>
          </a:p>
        </p:txBody>
      </p:sp>
      <p:sp>
        <p:nvSpPr>
          <p:cNvPr id="3" name="Title 2"/>
          <p:cNvSpPr>
            <a:spLocks noGrp="1"/>
          </p:cNvSpPr>
          <p:nvPr>
            <p:ph type="title"/>
          </p:nvPr>
        </p:nvSpPr>
        <p:spPr/>
        <p:txBody>
          <a:bodyPr/>
          <a:lstStyle/>
          <a:p>
            <a:pPr algn="ctr"/>
            <a:r>
              <a:rPr lang="en-US" b="1" dirty="0">
                <a:effectLst/>
              </a:rPr>
              <a:t>How Can We Know The Way?</a:t>
            </a:r>
            <a:endParaRPr lang="en-US" dirty="0"/>
          </a:p>
        </p:txBody>
      </p:sp>
    </p:spTree>
    <p:extLst>
      <p:ext uri="{BB962C8B-B14F-4D97-AF65-F5344CB8AC3E}">
        <p14:creationId xmlns:p14="http://schemas.microsoft.com/office/powerpoint/2010/main" val="222090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876800"/>
          </a:xfrm>
        </p:spPr>
        <p:txBody>
          <a:bodyPr>
            <a:normAutofit fontScale="92500" lnSpcReduction="20000"/>
          </a:bodyPr>
          <a:lstStyle/>
          <a:p>
            <a:r>
              <a:rPr lang="en-US" dirty="0"/>
              <a:t>One of the greatest proofs that Jesus is the Messiah, the Savior, the Word, the Way, the Truth and the Life is the </a:t>
            </a:r>
            <a:r>
              <a:rPr lang="en-US" b="1" i="1" u="sng" dirty="0">
                <a:solidFill>
                  <a:schemeClr val="bg1"/>
                </a:solidFill>
              </a:rPr>
              <a:t>testimony</a:t>
            </a:r>
            <a:r>
              <a:rPr lang="en-US" dirty="0"/>
              <a:t> of those who followed Him</a:t>
            </a:r>
            <a:r>
              <a:rPr lang="en-US" dirty="0" smtClean="0"/>
              <a:t>:</a:t>
            </a:r>
          </a:p>
          <a:p>
            <a:endParaRPr lang="en-US" dirty="0"/>
          </a:p>
          <a:p>
            <a:pPr lvl="1">
              <a:buFont typeface="Wingdings" pitchFamily="2" charset="2"/>
              <a:buChar char="Ø"/>
            </a:pPr>
            <a:r>
              <a:rPr lang="en-US" dirty="0"/>
              <a:t>After meeting Jesus for the first time it was </a:t>
            </a:r>
            <a:r>
              <a:rPr lang="en-US" b="1" u="sng" dirty="0"/>
              <a:t>Andrew</a:t>
            </a:r>
            <a:r>
              <a:rPr lang="en-US" dirty="0"/>
              <a:t> (who later became one of the 12 apostles) who said this to his brother Simon; </a:t>
            </a:r>
            <a:r>
              <a:rPr lang="en-US" dirty="0">
                <a:solidFill>
                  <a:srgbClr val="002060"/>
                </a:solidFill>
              </a:rPr>
              <a:t>“We have found the Messiah (which translated means Christ)”</a:t>
            </a:r>
            <a:r>
              <a:rPr lang="en-US" dirty="0"/>
              <a:t> (John 1:41)</a:t>
            </a:r>
            <a:endParaRPr lang="en-US" dirty="0" smtClean="0"/>
          </a:p>
          <a:p>
            <a:endParaRPr lang="en-US" dirty="0" smtClean="0"/>
          </a:p>
          <a:p>
            <a:pPr lvl="1">
              <a:buFont typeface="Wingdings" pitchFamily="2" charset="2"/>
              <a:buChar char="Ø"/>
            </a:pPr>
            <a:r>
              <a:rPr lang="en-US" dirty="0" smtClean="0"/>
              <a:t>Nathaniel</a:t>
            </a:r>
            <a:r>
              <a:rPr lang="en-US" dirty="0"/>
              <a:t>, also known as </a:t>
            </a:r>
            <a:r>
              <a:rPr lang="en-US" b="1" u="sng" dirty="0"/>
              <a:t>Bartholomew</a:t>
            </a:r>
            <a:r>
              <a:rPr lang="en-US" dirty="0"/>
              <a:t> (who later became one of the 12 apostles) said; </a:t>
            </a:r>
            <a:r>
              <a:rPr lang="en-US" dirty="0">
                <a:solidFill>
                  <a:srgbClr val="002060"/>
                </a:solidFill>
              </a:rPr>
              <a:t>“Rabbi, You are the Son of God, You are the King of Israel”</a:t>
            </a:r>
            <a:r>
              <a:rPr lang="en-US" dirty="0"/>
              <a:t> (John 1:49</a:t>
            </a:r>
            <a:r>
              <a:rPr lang="en-US" dirty="0" smtClean="0"/>
              <a:t>)</a:t>
            </a:r>
          </a:p>
          <a:p>
            <a:pPr lvl="1">
              <a:buFont typeface="Wingdings" pitchFamily="2" charset="2"/>
              <a:buChar char="Ø"/>
            </a:pPr>
            <a:endParaRPr lang="en-US" dirty="0" smtClean="0"/>
          </a:p>
          <a:p>
            <a:pPr lvl="1">
              <a:buFont typeface="Wingdings" pitchFamily="2" charset="2"/>
              <a:buChar char="Ø"/>
            </a:pPr>
            <a:r>
              <a:rPr lang="en-US" b="1" u="sng" dirty="0" smtClean="0"/>
              <a:t>Peter</a:t>
            </a:r>
            <a:r>
              <a:rPr lang="en-US" dirty="0" smtClean="0"/>
              <a:t> </a:t>
            </a:r>
            <a:r>
              <a:rPr lang="en-US" dirty="0"/>
              <a:t>said this to Jesus when asked who he thought Jesus was; </a:t>
            </a:r>
            <a:r>
              <a:rPr lang="en-US" dirty="0">
                <a:solidFill>
                  <a:srgbClr val="002060"/>
                </a:solidFill>
              </a:rPr>
              <a:t>“You are the Christ, the Son of the Living God”</a:t>
            </a:r>
            <a:r>
              <a:rPr lang="en-US" dirty="0"/>
              <a:t> (Matthew 16:18)</a:t>
            </a:r>
            <a:endParaRPr lang="en-US" dirty="0" smtClean="0"/>
          </a:p>
          <a:p>
            <a:pPr lvl="1">
              <a:buFont typeface="Wingdings" pitchFamily="2" charset="2"/>
              <a:buChar char="Ø"/>
            </a:pPr>
            <a:endParaRPr lang="en-US" dirty="0"/>
          </a:p>
        </p:txBody>
      </p:sp>
      <p:sp>
        <p:nvSpPr>
          <p:cNvPr id="3" name="Title 2"/>
          <p:cNvSpPr>
            <a:spLocks noGrp="1"/>
          </p:cNvSpPr>
          <p:nvPr>
            <p:ph type="title"/>
          </p:nvPr>
        </p:nvSpPr>
        <p:spPr>
          <a:xfrm>
            <a:off x="457200" y="304800"/>
            <a:ext cx="8229600" cy="838200"/>
          </a:xfrm>
        </p:spPr>
        <p:txBody>
          <a:bodyPr/>
          <a:lstStyle/>
          <a:p>
            <a:pPr algn="ctr"/>
            <a:r>
              <a:rPr lang="en-US" b="1" dirty="0">
                <a:effectLst/>
              </a:rPr>
              <a:t>The Followers of the Way</a:t>
            </a:r>
            <a:endParaRPr lang="en-US" dirty="0"/>
          </a:p>
        </p:txBody>
      </p:sp>
    </p:spTree>
    <p:extLst>
      <p:ext uri="{BB962C8B-B14F-4D97-AF65-F5344CB8AC3E}">
        <p14:creationId xmlns:p14="http://schemas.microsoft.com/office/powerpoint/2010/main" val="1389637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4572000"/>
          </a:xfrm>
        </p:spPr>
        <p:txBody>
          <a:bodyPr>
            <a:normAutofit/>
          </a:bodyPr>
          <a:lstStyle/>
          <a:p>
            <a:r>
              <a:rPr lang="en-US" dirty="0"/>
              <a:t>After Jesus died and rose again, He appeared to the disciples and said these words; </a:t>
            </a:r>
            <a:endParaRPr lang="en-US" dirty="0" smtClean="0"/>
          </a:p>
          <a:p>
            <a:endParaRPr lang="en-US" dirty="0"/>
          </a:p>
          <a:p>
            <a:pPr marL="0" indent="0" algn="ctr">
              <a:buNone/>
            </a:pPr>
            <a:r>
              <a:rPr lang="en-US" sz="2800" dirty="0" smtClean="0"/>
              <a:t>“</a:t>
            </a:r>
            <a:r>
              <a:rPr lang="en-US" sz="2800" dirty="0"/>
              <a:t>All authority is given to me in heaven and on earth. Go therefore and make disciples of all nations, baptizing them in the name of the Father, and the Son, and the Holy Spirit, teaching them to observe all that I have commanded you, and lo I am with you always, even to the end of the age” (</a:t>
            </a:r>
            <a:r>
              <a:rPr lang="en-US" sz="2800" dirty="0" smtClean="0"/>
              <a:t>Matt. </a:t>
            </a:r>
            <a:r>
              <a:rPr lang="en-US" sz="2800" dirty="0"/>
              <a:t>28:18-20)</a:t>
            </a:r>
          </a:p>
          <a:p>
            <a:pPr lvl="1">
              <a:buFont typeface="Wingdings" pitchFamily="2" charset="2"/>
              <a:buChar char="Ø"/>
            </a:pPr>
            <a:endParaRPr lang="en-US" dirty="0"/>
          </a:p>
        </p:txBody>
      </p:sp>
      <p:sp>
        <p:nvSpPr>
          <p:cNvPr id="3" name="Title 2"/>
          <p:cNvSpPr>
            <a:spLocks noGrp="1"/>
          </p:cNvSpPr>
          <p:nvPr>
            <p:ph type="title"/>
          </p:nvPr>
        </p:nvSpPr>
        <p:spPr>
          <a:xfrm>
            <a:off x="457200" y="304800"/>
            <a:ext cx="8229600" cy="838200"/>
          </a:xfrm>
        </p:spPr>
        <p:txBody>
          <a:bodyPr/>
          <a:lstStyle/>
          <a:p>
            <a:pPr algn="ctr"/>
            <a:r>
              <a:rPr lang="en-US" b="1" dirty="0">
                <a:effectLst/>
              </a:rPr>
              <a:t>The Followers of the Way</a:t>
            </a:r>
            <a:endParaRPr lang="en-US" dirty="0"/>
          </a:p>
        </p:txBody>
      </p:sp>
    </p:spTree>
    <p:extLst>
      <p:ext uri="{BB962C8B-B14F-4D97-AF65-F5344CB8AC3E}">
        <p14:creationId xmlns:p14="http://schemas.microsoft.com/office/powerpoint/2010/main" val="3938364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953000"/>
          </a:xfrm>
        </p:spPr>
        <p:txBody>
          <a:bodyPr>
            <a:normAutofit lnSpcReduction="10000"/>
          </a:bodyPr>
          <a:lstStyle/>
          <a:p>
            <a:r>
              <a:rPr lang="en-US" dirty="0"/>
              <a:t>Before His ascension to heaven, Jesus said to the disciples; “but you shall receive power when the Holy Spirit has come upon you, and you shall be witnesses to Me in Jerusalem, and in all Judea, and Samaria, and to the ends of the earth.” (Acts 1:8</a:t>
            </a:r>
            <a:r>
              <a:rPr lang="en-US" dirty="0" smtClean="0"/>
              <a:t>)</a:t>
            </a:r>
          </a:p>
          <a:p>
            <a:endParaRPr lang="en-US" dirty="0"/>
          </a:p>
          <a:p>
            <a:pPr lvl="1">
              <a:buFont typeface="Wingdings" pitchFamily="2" charset="2"/>
              <a:buChar char="Ø"/>
            </a:pPr>
            <a:r>
              <a:rPr lang="en-US" dirty="0"/>
              <a:t>With these marching orders, the apostles will gather themselves together to select/affirm a replacement for Judas Iscariot and shortly thereafter will be empowered by the Holy Spirit to deliver the Gospel to the world</a:t>
            </a:r>
            <a:r>
              <a:rPr lang="en-US" dirty="0" smtClean="0"/>
              <a:t>.</a:t>
            </a:r>
          </a:p>
          <a:p>
            <a:pPr lvl="1">
              <a:buFont typeface="Wingdings" pitchFamily="2" charset="2"/>
              <a:buChar char="Ø"/>
            </a:pPr>
            <a:endParaRPr lang="en-US" dirty="0" smtClean="0"/>
          </a:p>
          <a:p>
            <a:pPr lvl="1">
              <a:buFont typeface="Wingdings" pitchFamily="2" charset="2"/>
              <a:buChar char="Ø"/>
            </a:pPr>
            <a:r>
              <a:rPr lang="en-US" dirty="0" smtClean="0"/>
              <a:t>It </a:t>
            </a:r>
            <a:r>
              <a:rPr lang="en-US" dirty="0"/>
              <a:t>will be these disciples who will </a:t>
            </a:r>
            <a:r>
              <a:rPr lang="en-US" b="1" u="sng" dirty="0"/>
              <a:t>turn the world upside down for Christ</a:t>
            </a:r>
          </a:p>
          <a:p>
            <a:pPr lvl="1">
              <a:buFont typeface="Wingdings" pitchFamily="2" charset="2"/>
              <a:buChar char="Ø"/>
            </a:pPr>
            <a:endParaRPr lang="en-US" dirty="0"/>
          </a:p>
        </p:txBody>
      </p:sp>
      <p:sp>
        <p:nvSpPr>
          <p:cNvPr id="3" name="Title 2"/>
          <p:cNvSpPr>
            <a:spLocks noGrp="1"/>
          </p:cNvSpPr>
          <p:nvPr>
            <p:ph type="title"/>
          </p:nvPr>
        </p:nvSpPr>
        <p:spPr>
          <a:xfrm>
            <a:off x="457200" y="304800"/>
            <a:ext cx="8229600" cy="838200"/>
          </a:xfrm>
        </p:spPr>
        <p:txBody>
          <a:bodyPr/>
          <a:lstStyle/>
          <a:p>
            <a:pPr algn="ctr"/>
            <a:r>
              <a:rPr lang="en-US" b="1" dirty="0">
                <a:effectLst/>
              </a:rPr>
              <a:t>The Followers of the Way</a:t>
            </a:r>
            <a:endParaRPr lang="en-US" dirty="0"/>
          </a:p>
        </p:txBody>
      </p:sp>
    </p:spTree>
    <p:extLst>
      <p:ext uri="{BB962C8B-B14F-4D97-AF65-F5344CB8AC3E}">
        <p14:creationId xmlns:p14="http://schemas.microsoft.com/office/powerpoint/2010/main" val="225166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953000"/>
          </a:xfrm>
        </p:spPr>
        <p:txBody>
          <a:bodyPr>
            <a:normAutofit/>
          </a:bodyPr>
          <a:lstStyle/>
          <a:p>
            <a:endParaRPr lang="en-US" dirty="0" smtClean="0"/>
          </a:p>
          <a:p>
            <a:r>
              <a:rPr lang="en-US" dirty="0" smtClean="0"/>
              <a:t>These </a:t>
            </a:r>
            <a:r>
              <a:rPr lang="en-US" dirty="0"/>
              <a:t>followers of Jesus (The Way, the Truth and the Life) will preach and teach the same truths that Jesus taught and as a result, the Lord will establish what will become known as the </a:t>
            </a:r>
            <a:r>
              <a:rPr lang="en-US" b="1" u="sng" dirty="0"/>
              <a:t>church</a:t>
            </a:r>
            <a:r>
              <a:rPr lang="en-US" dirty="0"/>
              <a:t>. (Matthew 16:18</a:t>
            </a:r>
            <a:r>
              <a:rPr lang="en-US" dirty="0" smtClean="0"/>
              <a:t>)</a:t>
            </a:r>
          </a:p>
          <a:p>
            <a:endParaRPr lang="en-US" dirty="0"/>
          </a:p>
          <a:p>
            <a:r>
              <a:rPr lang="en-US" dirty="0"/>
              <a:t>This study will explore the faith of these disciples, the growth of the church and the faith of those who continue to this day to follow the Way…..stay tuned!</a:t>
            </a:r>
          </a:p>
        </p:txBody>
      </p:sp>
      <p:sp>
        <p:nvSpPr>
          <p:cNvPr id="3" name="Title 2"/>
          <p:cNvSpPr>
            <a:spLocks noGrp="1"/>
          </p:cNvSpPr>
          <p:nvPr>
            <p:ph type="title"/>
          </p:nvPr>
        </p:nvSpPr>
        <p:spPr>
          <a:xfrm>
            <a:off x="457200" y="304800"/>
            <a:ext cx="8229600" cy="838200"/>
          </a:xfrm>
        </p:spPr>
        <p:txBody>
          <a:bodyPr/>
          <a:lstStyle/>
          <a:p>
            <a:pPr algn="ctr"/>
            <a:r>
              <a:rPr lang="en-US" b="1" dirty="0">
                <a:effectLst/>
              </a:rPr>
              <a:t>The Followers of the Way</a:t>
            </a:r>
            <a:endParaRPr lang="en-US" dirty="0"/>
          </a:p>
        </p:txBody>
      </p:sp>
    </p:spTree>
    <p:extLst>
      <p:ext uri="{BB962C8B-B14F-4D97-AF65-F5344CB8AC3E}">
        <p14:creationId xmlns:p14="http://schemas.microsoft.com/office/powerpoint/2010/main" val="158586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 calcmode="lin" valueType="num">
                                      <p:cBhvr>
                                        <p:cTn id="14"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Custom 1">
      <a:dk1>
        <a:sysClr val="windowText" lastClr="000000"/>
      </a:dk1>
      <a:lt1>
        <a:sysClr val="window" lastClr="FFFFFF"/>
      </a:lt1>
      <a:dk2>
        <a:srgbClr val="444D26"/>
      </a:dk2>
      <a:lt2>
        <a:srgbClr val="FEFAC9"/>
      </a:lt2>
      <a:accent1>
        <a:srgbClr val="A5B592"/>
      </a:accent1>
      <a:accent2>
        <a:srgbClr val="000000"/>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253</TotalTime>
  <Words>2859</Words>
  <Application>Microsoft Office PowerPoint</Application>
  <PresentationFormat>On-screen Show (4:3)</PresentationFormat>
  <Paragraphs>191</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Paper</vt:lpstr>
      <vt:lpstr>Heroes of Faith  A New Beginning</vt:lpstr>
      <vt:lpstr>Overview</vt:lpstr>
      <vt:lpstr>Overview</vt:lpstr>
      <vt:lpstr>Overview</vt:lpstr>
      <vt:lpstr>Introduction</vt:lpstr>
      <vt:lpstr>Introduction</vt:lpstr>
      <vt:lpstr>Introduction</vt:lpstr>
      <vt:lpstr>A New Beginning</vt:lpstr>
      <vt:lpstr>A New Beginning</vt:lpstr>
      <vt:lpstr>A New Beginning</vt:lpstr>
      <vt:lpstr>A New Beginning</vt:lpstr>
      <vt:lpstr>A New Beginning</vt:lpstr>
      <vt:lpstr>A New Beginning</vt:lpstr>
      <vt:lpstr>A New Beginning</vt:lpstr>
      <vt:lpstr>A New Beginning</vt:lpstr>
      <vt:lpstr>A New Beginning</vt:lpstr>
      <vt:lpstr>The Word is the Only Way</vt:lpstr>
      <vt:lpstr>The Word is the Only Way</vt:lpstr>
      <vt:lpstr>The Word is the Only Way</vt:lpstr>
      <vt:lpstr>The Word is the Only Way</vt:lpstr>
      <vt:lpstr>How Can We Know The Way?</vt:lpstr>
      <vt:lpstr>How Can We Know The Way?</vt:lpstr>
      <vt:lpstr>How Can We Know The Way?</vt:lpstr>
      <vt:lpstr>How Can We Know The Way?</vt:lpstr>
      <vt:lpstr>How Can We Know The Way?</vt:lpstr>
      <vt:lpstr>How Can We Know The Way?</vt:lpstr>
      <vt:lpstr>How Can We Know The Way?</vt:lpstr>
      <vt:lpstr>How Can We Know The Way?</vt:lpstr>
      <vt:lpstr>How Can We Know The Way?</vt:lpstr>
      <vt:lpstr>The Followers of the Way</vt:lpstr>
      <vt:lpstr>The Followers of the Way</vt:lpstr>
      <vt:lpstr>The Followers of the Way</vt:lpstr>
      <vt:lpstr>The Followers of the Way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Heroes of Faith  A New Beginning</dc:title>
  <dc:creator>Mike Southwick</dc:creator>
  <cp:lastModifiedBy>Mike Southwick</cp:lastModifiedBy>
  <cp:revision>27</cp:revision>
  <dcterms:created xsi:type="dcterms:W3CDTF">2011-08-09T02:02:06Z</dcterms:created>
  <dcterms:modified xsi:type="dcterms:W3CDTF">2011-09-09T01:52:58Z</dcterms:modified>
</cp:coreProperties>
</file>