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3" r:id="rId20"/>
    <p:sldId id="275" r:id="rId21"/>
    <p:sldId id="276" r:id="rId22"/>
    <p:sldId id="277" r:id="rId23"/>
    <p:sldId id="278" r:id="rId24"/>
    <p:sldId id="279" r:id="rId25"/>
    <p:sldId id="280" r:id="rId26"/>
    <p:sldId id="281" r:id="rId27"/>
    <p:sldId id="282" r:id="rId28"/>
    <p:sldId id="284" r:id="rId29"/>
    <p:sldId id="283" r:id="rId30"/>
    <p:sldId id="286" r:id="rId31"/>
    <p:sldId id="287" r:id="rId32"/>
    <p:sldId id="288" r:id="rId33"/>
    <p:sldId id="289" r:id="rId34"/>
    <p:sldId id="290" r:id="rId35"/>
    <p:sldId id="292" r:id="rId36"/>
    <p:sldId id="291"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7" r:id="rId51"/>
    <p:sldId id="306" r:id="rId52"/>
    <p:sldId id="308" r:id="rId53"/>
    <p:sldId id="310" r:id="rId54"/>
    <p:sldId id="309"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dirty="0"/>
          </a:p>
        </p:txBody>
      </p:sp>
      <p:sp>
        <p:nvSpPr>
          <p:cNvPr id="15" name="Date Placeholder 14"/>
          <p:cNvSpPr>
            <a:spLocks noGrp="1"/>
          </p:cNvSpPr>
          <p:nvPr>
            <p:ph type="dt" sz="half" idx="10"/>
          </p:nvPr>
        </p:nvSpPr>
        <p:spPr/>
        <p:txBody>
          <a:bodyPr/>
          <a:lstStyle/>
          <a:p>
            <a:fld id="{BD415B82-79DE-4C5B-8581-1E00EF693978}" type="datetimeFigureOut">
              <a:rPr lang="en-US" smtClean="0"/>
              <a:t>9/15/2011</a:t>
            </a:fld>
            <a:endParaRPr lang="en-US" dirty="0"/>
          </a:p>
        </p:txBody>
      </p:sp>
      <p:sp>
        <p:nvSpPr>
          <p:cNvPr id="16" name="Slide Number Placeholder 15"/>
          <p:cNvSpPr>
            <a:spLocks noGrp="1"/>
          </p:cNvSpPr>
          <p:nvPr>
            <p:ph type="sldNum" sz="quarter" idx="11"/>
          </p:nvPr>
        </p:nvSpPr>
        <p:spPr/>
        <p:txBody>
          <a:bodyPr/>
          <a:lstStyle/>
          <a:p>
            <a:fld id="{D3ADF38E-E6E2-48D9-BCF1-E6F3A4D50CEF}" type="slidenum">
              <a:rPr lang="en-US" smtClean="0"/>
              <a:t>‹#›</a:t>
            </a:fld>
            <a:endParaRPr lang="en-US" dirty="0"/>
          </a:p>
        </p:txBody>
      </p:sp>
      <p:sp>
        <p:nvSpPr>
          <p:cNvPr id="17" name="Footer Placeholder 16"/>
          <p:cNvSpPr>
            <a:spLocks noGrp="1"/>
          </p:cNvSpPr>
          <p:nvPr>
            <p:ph type="ftr" sz="quarter" idx="12"/>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BD415B82-79DE-4C5B-8581-1E00EF693978}" type="datetimeFigureOut">
              <a:rPr lang="en-US" smtClean="0"/>
              <a:t>9/15/2011</a:t>
            </a:fld>
            <a:endParaRPr lang="en-US" dirty="0"/>
          </a:p>
        </p:txBody>
      </p:sp>
      <p:sp>
        <p:nvSpPr>
          <p:cNvPr id="15" name="Slide Number Placeholder 14"/>
          <p:cNvSpPr>
            <a:spLocks noGrp="1"/>
          </p:cNvSpPr>
          <p:nvPr>
            <p:ph type="sldNum" sz="quarter" idx="15"/>
          </p:nvPr>
        </p:nvSpPr>
        <p:spPr/>
        <p:txBody>
          <a:bodyPr/>
          <a:lstStyle>
            <a:lvl1pPr algn="ctr">
              <a:defRPr/>
            </a:lvl1pPr>
          </a:lstStyle>
          <a:p>
            <a:fld id="{D3ADF38E-E6E2-48D9-BCF1-E6F3A4D50CEF}" type="slidenum">
              <a:rPr lang="en-US" smtClean="0"/>
              <a:t>‹#›</a:t>
            </a:fld>
            <a:endParaRPr lang="en-US" dirty="0"/>
          </a:p>
        </p:txBody>
      </p:sp>
      <p:sp>
        <p:nvSpPr>
          <p:cNvPr id="16" name="Footer Placeholder 15"/>
          <p:cNvSpPr>
            <a:spLocks noGrp="1"/>
          </p:cNvSpPr>
          <p:nvPr>
            <p:ph type="ftr" sz="quarter" idx="16"/>
          </p:nvPr>
        </p:nvSpPr>
        <p:spPr/>
        <p:txBody>
          <a:bodyPr/>
          <a:lstStyle/>
          <a:p>
            <a:endParaRPr lang="en-US" dirty="0"/>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D415B82-79DE-4C5B-8581-1E00EF693978}" type="datetimeFigureOut">
              <a:rPr lang="en-US" smtClean="0"/>
              <a:t>9/15/2011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3ADF38E-E6E2-48D9-BCF1-E6F3A4D50CEF}" type="slidenum">
              <a:rPr lang="en-US" smtClean="0"/>
              <a:t>‹#›</a:t>
            </a:fld>
            <a:endParaRPr lang="en-US" dirty="0"/>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D415B82-79DE-4C5B-8581-1E00EF693978}" type="datetimeFigureOut">
              <a:rPr lang="en-US" smtClean="0"/>
              <a:t>9/15/2011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3ADF38E-E6E2-48D9-BCF1-E6F3A4D50CEF}" type="slidenum">
              <a:rPr lang="en-US" smtClean="0"/>
              <a:t>‹#›</a:t>
            </a:fld>
            <a:endParaRPr lang="en-US" dirty="0"/>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D3ADF38E-E6E2-48D9-BCF1-E6F3A4D50CEF}" type="slidenum">
              <a:rPr lang="en-US" smtClean="0"/>
              <a:t>‹#›</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7" name="Date Placeholder 6"/>
          <p:cNvSpPr>
            <a:spLocks noGrp="1"/>
          </p:cNvSpPr>
          <p:nvPr>
            <p:ph type="dt" sz="half" idx="10"/>
          </p:nvPr>
        </p:nvSpPr>
        <p:spPr/>
        <p:txBody>
          <a:bodyPr/>
          <a:lstStyle/>
          <a:p>
            <a:fld id="{BD415B82-79DE-4C5B-8581-1E00EF693978}" type="datetimeFigureOut">
              <a:rPr lang="en-US" smtClean="0"/>
              <a:t>9/15/2011</a:t>
            </a:fld>
            <a:endParaRPr lang="en-US" dirty="0"/>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D415B82-79DE-4C5B-8581-1E00EF693978}" type="datetimeFigureOut">
              <a:rPr lang="en-US" smtClean="0"/>
              <a:t>9/15/2011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3ADF38E-E6E2-48D9-BCF1-E6F3A4D50CEF}" type="slidenum">
              <a:rPr lang="en-US" smtClean="0"/>
              <a:t>‹#›</a:t>
            </a:fld>
            <a:endParaRPr lang="en-US" dirty="0"/>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415B82-79DE-4C5B-8581-1E00EF693978}" type="datetimeFigureOut">
              <a:rPr lang="en-US" smtClean="0"/>
              <a:t>9/15/2011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3ADF38E-E6E2-48D9-BCF1-E6F3A4D50CEF}"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BD415B82-79DE-4C5B-8581-1E00EF693978}" type="datetimeFigureOut">
              <a:rPr lang="en-US" smtClean="0"/>
              <a:t>9/15/2011</a:t>
            </a:fld>
            <a:endParaRPr lang="en-US" dirty="0"/>
          </a:p>
        </p:txBody>
      </p:sp>
      <p:sp>
        <p:nvSpPr>
          <p:cNvPr id="9" name="Slide Number Placeholder 8"/>
          <p:cNvSpPr>
            <a:spLocks noGrp="1"/>
          </p:cNvSpPr>
          <p:nvPr>
            <p:ph type="sldNum" sz="quarter" idx="15"/>
          </p:nvPr>
        </p:nvSpPr>
        <p:spPr/>
        <p:txBody>
          <a:bodyPr/>
          <a:lstStyle/>
          <a:p>
            <a:fld id="{D3ADF38E-E6E2-48D9-BCF1-E6F3A4D50CEF}" type="slidenum">
              <a:rPr lang="en-US" smtClean="0"/>
              <a:t>‹#›</a:t>
            </a:fld>
            <a:endParaRPr lang="en-US" dirty="0"/>
          </a:p>
        </p:txBody>
      </p:sp>
      <p:sp>
        <p:nvSpPr>
          <p:cNvPr id="10" name="Footer Placeholder 9"/>
          <p:cNvSpPr>
            <a:spLocks noGrp="1"/>
          </p:cNvSpPr>
          <p:nvPr>
            <p:ph type="ftr" sz="quarter" idx="16"/>
          </p:nvPr>
        </p:nvSpPr>
        <p:spPr/>
        <p:txBody>
          <a:body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BD415B82-79DE-4C5B-8581-1E00EF693978}" type="datetimeFigureOut">
              <a:rPr lang="en-US" smtClean="0"/>
              <a:t>9/15/2011</a:t>
            </a:fld>
            <a:endParaRPr lang="en-US" dirty="0"/>
          </a:p>
        </p:txBody>
      </p:sp>
      <p:sp>
        <p:nvSpPr>
          <p:cNvPr id="9" name="Slide Number Placeholder 8"/>
          <p:cNvSpPr>
            <a:spLocks noGrp="1"/>
          </p:cNvSpPr>
          <p:nvPr>
            <p:ph type="sldNum" sz="quarter" idx="11"/>
          </p:nvPr>
        </p:nvSpPr>
        <p:spPr/>
        <p:txBody>
          <a:bodyPr/>
          <a:lstStyle/>
          <a:p>
            <a:fld id="{D3ADF38E-E6E2-48D9-BCF1-E6F3A4D50CEF}" type="slidenum">
              <a:rPr lang="en-US" smtClean="0"/>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D415B82-79DE-4C5B-8581-1E00EF693978}" type="datetimeFigureOut">
              <a:rPr lang="en-US" smtClean="0"/>
              <a:t>9/15/2011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3ADF38E-E6E2-48D9-BCF1-E6F3A4D50CEF}"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D415B82-79DE-4C5B-8581-1E00EF693978}" type="datetimeFigureOut">
              <a:rPr lang="en-US" smtClean="0"/>
              <a:t>9/15/2011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3ADF38E-E6E2-48D9-BCF1-E6F3A4D50CEF}"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BD415B82-79DE-4C5B-8581-1E00EF693978}" type="datetimeFigureOut">
              <a:rPr lang="en-US" smtClean="0"/>
              <a:t>9/15/2011</a:t>
            </a:fld>
            <a:endParaRPr lang="en-US" dirty="0"/>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dirty="0"/>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D3ADF38E-E6E2-48D9-BCF1-E6F3A4D50CEF}" type="slidenum">
              <a:rPr lang="en-US" smtClean="0"/>
              <a:t>‹#›</a:t>
            </a:fld>
            <a:endParaRPr lang="en-US" dirty="0"/>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4038600"/>
            <a:ext cx="8305800" cy="1600200"/>
          </a:xfrm>
        </p:spPr>
        <p:txBody>
          <a:bodyPr/>
          <a:lstStyle/>
          <a:p>
            <a:r>
              <a:rPr lang="en-US" sz="4400" b="1" dirty="0"/>
              <a:t>New Testament </a:t>
            </a:r>
            <a:r>
              <a:rPr lang="en-US" sz="4400" b="1" dirty="0" smtClean="0"/>
              <a:t>Period</a:t>
            </a:r>
          </a:p>
          <a:p>
            <a:r>
              <a:rPr lang="en-US" sz="3200" b="1" i="1" dirty="0"/>
              <a:t>Faith in </a:t>
            </a:r>
            <a:r>
              <a:rPr lang="en-US" sz="3200" b="1" i="1" u="sng" dirty="0"/>
              <a:t>Act</a:t>
            </a:r>
            <a:r>
              <a:rPr lang="en-US" sz="3200" b="1" i="1" dirty="0"/>
              <a:t>ion – Part I</a:t>
            </a:r>
            <a:endParaRPr lang="en-US" sz="3200" dirty="0"/>
          </a:p>
          <a:p>
            <a:endParaRPr lang="en-US" dirty="0"/>
          </a:p>
        </p:txBody>
      </p:sp>
      <p:sp>
        <p:nvSpPr>
          <p:cNvPr id="2" name="Title 1"/>
          <p:cNvSpPr>
            <a:spLocks noGrp="1"/>
          </p:cNvSpPr>
          <p:nvPr>
            <p:ph type="ctrTitle"/>
          </p:nvPr>
        </p:nvSpPr>
        <p:spPr/>
        <p:txBody>
          <a:bodyPr/>
          <a:lstStyle/>
          <a:p>
            <a:r>
              <a:rPr lang="en-US" dirty="0"/>
              <a:t>Heroes of Faith </a:t>
            </a:r>
            <a:r>
              <a:rPr lang="en-US"/>
              <a:t/>
            </a:r>
            <a:br>
              <a:rPr lang="en-US"/>
            </a:br>
            <a:r>
              <a:rPr lang="en-US" b="1" dirty="0">
                <a:effectLst/>
              </a:rPr>
              <a:t>New Testament Period</a:t>
            </a:r>
            <a:endParaRPr lang="en-US" dirty="0"/>
          </a:p>
        </p:txBody>
      </p:sp>
    </p:spTree>
    <p:extLst>
      <p:ext uri="{BB962C8B-B14F-4D97-AF65-F5344CB8AC3E}">
        <p14:creationId xmlns:p14="http://schemas.microsoft.com/office/powerpoint/2010/main" val="1657788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lgn="ctr">
              <a:buNone/>
            </a:pPr>
            <a:r>
              <a:rPr lang="en-US" sz="3200" dirty="0"/>
              <a:t>The book of </a:t>
            </a:r>
            <a:r>
              <a:rPr lang="en-US" sz="3200" b="1" i="1" u="sng" dirty="0">
                <a:solidFill>
                  <a:schemeClr val="bg1"/>
                </a:solidFill>
              </a:rPr>
              <a:t>Acts</a:t>
            </a:r>
            <a:r>
              <a:rPr lang="en-US" sz="3200" dirty="0"/>
              <a:t> is our first record of </a:t>
            </a:r>
            <a:r>
              <a:rPr lang="en-US" sz="3200" b="1" i="1" u="sng" dirty="0">
                <a:solidFill>
                  <a:schemeClr val="bg1"/>
                </a:solidFill>
              </a:rPr>
              <a:t>church</a:t>
            </a:r>
            <a:r>
              <a:rPr lang="en-US" sz="3200" dirty="0"/>
              <a:t> history and comes on the heels of what has been considered the final words of Jesus prior to His ascension to heaven; “</a:t>
            </a:r>
            <a:r>
              <a:rPr lang="en-US" sz="3200" i="1" dirty="0">
                <a:solidFill>
                  <a:schemeClr val="bg1"/>
                </a:solidFill>
              </a:rPr>
              <a:t>but you shall receive power when the Holy Spirit has come upon you, and you shall be witnesses to Me in Jerusalem, and in all Judea, and Samaria, and to the ends of the earth</a:t>
            </a:r>
            <a:r>
              <a:rPr lang="en-US" sz="3200" i="1" dirty="0"/>
              <a:t>.</a:t>
            </a:r>
            <a:r>
              <a:rPr lang="en-US" sz="3200" dirty="0"/>
              <a:t>” (Acts 1:8)</a:t>
            </a:r>
          </a:p>
        </p:txBody>
      </p:sp>
      <p:sp>
        <p:nvSpPr>
          <p:cNvPr id="3" name="Title 2"/>
          <p:cNvSpPr>
            <a:spLocks noGrp="1"/>
          </p:cNvSpPr>
          <p:nvPr>
            <p:ph type="title"/>
          </p:nvPr>
        </p:nvSpPr>
        <p:spPr>
          <a:xfrm>
            <a:off x="457200" y="381000"/>
            <a:ext cx="8229600" cy="838200"/>
          </a:xfrm>
        </p:spPr>
        <p:txBody>
          <a:bodyPr/>
          <a:lstStyle/>
          <a:p>
            <a:pPr algn="ctr"/>
            <a:r>
              <a:rPr lang="en-US" b="1" dirty="0"/>
              <a:t>Introduction:</a:t>
            </a:r>
          </a:p>
        </p:txBody>
      </p:sp>
    </p:spTree>
    <p:extLst>
      <p:ext uri="{BB962C8B-B14F-4D97-AF65-F5344CB8AC3E}">
        <p14:creationId xmlns:p14="http://schemas.microsoft.com/office/powerpoint/2010/main" val="3372732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ircle(in)">
                                      <p:cBhvr>
                                        <p:cTn id="7" dur="2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b="1" u="sng" dirty="0" smtClean="0"/>
              <a:t>The Book of Acts:</a:t>
            </a:r>
          </a:p>
          <a:p>
            <a:endParaRPr lang="en-US" dirty="0"/>
          </a:p>
          <a:p>
            <a:pPr lvl="1">
              <a:buFont typeface="Wingdings" pitchFamily="2" charset="2"/>
              <a:buChar char="Ø"/>
            </a:pPr>
            <a:r>
              <a:rPr lang="en-US" dirty="0" smtClean="0"/>
              <a:t>Is a </a:t>
            </a:r>
            <a:r>
              <a:rPr lang="en-US" dirty="0"/>
              <a:t>record of what transpired over the first </a:t>
            </a:r>
            <a:r>
              <a:rPr lang="en-US" b="1" i="1" u="sng" dirty="0">
                <a:solidFill>
                  <a:schemeClr val="bg1"/>
                </a:solidFill>
              </a:rPr>
              <a:t>30</a:t>
            </a:r>
            <a:r>
              <a:rPr lang="en-US" dirty="0"/>
              <a:t> years of the church and is in response to the command of Jesus Christ to go and preach the gospel when He said; </a:t>
            </a:r>
            <a:r>
              <a:rPr lang="en-US" dirty="0">
                <a:solidFill>
                  <a:schemeClr val="bg1"/>
                </a:solidFill>
              </a:rPr>
              <a:t>“All authority is given to me in heaven and on earth. Go therefore and make disciples of all nations, baptizing them in the name of the Father, and the Son, and the Holy Spirit, teaching them to observe all that I have commanded you, and lo I am with you always, even to the end of the age”</a:t>
            </a:r>
            <a:r>
              <a:rPr lang="en-US" dirty="0"/>
              <a:t> (Matthew 28:18-20)</a:t>
            </a:r>
          </a:p>
        </p:txBody>
      </p:sp>
      <p:sp>
        <p:nvSpPr>
          <p:cNvPr id="3" name="Title 2"/>
          <p:cNvSpPr>
            <a:spLocks noGrp="1"/>
          </p:cNvSpPr>
          <p:nvPr>
            <p:ph type="title"/>
          </p:nvPr>
        </p:nvSpPr>
        <p:spPr>
          <a:xfrm>
            <a:off x="457200" y="304800"/>
            <a:ext cx="8229600" cy="762000"/>
          </a:xfrm>
        </p:spPr>
        <p:txBody>
          <a:bodyPr/>
          <a:lstStyle/>
          <a:p>
            <a:pPr algn="ctr"/>
            <a:r>
              <a:rPr lang="en-US" b="1" dirty="0"/>
              <a:t>Introduction:</a:t>
            </a:r>
            <a:endParaRPr lang="en-US" dirty="0"/>
          </a:p>
        </p:txBody>
      </p:sp>
    </p:spTree>
    <p:extLst>
      <p:ext uri="{BB962C8B-B14F-4D97-AF65-F5344CB8AC3E}">
        <p14:creationId xmlns:p14="http://schemas.microsoft.com/office/powerpoint/2010/main" val="3282665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b="1" u="sng" dirty="0" smtClean="0"/>
              <a:t>The Book of Acts:</a:t>
            </a:r>
          </a:p>
          <a:p>
            <a:endParaRPr lang="en-US" dirty="0"/>
          </a:p>
          <a:p>
            <a:pPr lvl="1">
              <a:buFont typeface="Wingdings" pitchFamily="2" charset="2"/>
              <a:buChar char="Ø"/>
            </a:pPr>
            <a:r>
              <a:rPr lang="en-US" sz="2800" dirty="0"/>
              <a:t>What is also taught in this book is the </a:t>
            </a:r>
            <a:r>
              <a:rPr lang="en-US" sz="2800" b="1" i="1" u="sng" dirty="0">
                <a:solidFill>
                  <a:schemeClr val="bg1"/>
                </a:solidFill>
              </a:rPr>
              <a:t>central</a:t>
            </a:r>
            <a:r>
              <a:rPr lang="en-US" sz="2800" dirty="0"/>
              <a:t> doctrine and </a:t>
            </a:r>
            <a:r>
              <a:rPr lang="en-US" sz="2800" b="1" i="1" u="sng" dirty="0">
                <a:solidFill>
                  <a:schemeClr val="bg1"/>
                </a:solidFill>
              </a:rPr>
              <a:t>core</a:t>
            </a:r>
            <a:r>
              <a:rPr lang="en-US" sz="2800" dirty="0"/>
              <a:t> teaching of the apostles that Jesus is the long awaited Messiah and the only way to the Father. Peter will declare this to the religious leaders of his time; “</a:t>
            </a:r>
            <a:r>
              <a:rPr lang="en-US" sz="2800" dirty="0">
                <a:solidFill>
                  <a:schemeClr val="bg1"/>
                </a:solidFill>
              </a:rPr>
              <a:t>And there is salvation in no one else; for there is no other name under heaven that has been given among men by which we must be saved</a:t>
            </a:r>
            <a:r>
              <a:rPr lang="en-US" sz="2800" dirty="0"/>
              <a:t>” (Acts 4:12)</a:t>
            </a:r>
          </a:p>
        </p:txBody>
      </p:sp>
      <p:sp>
        <p:nvSpPr>
          <p:cNvPr id="3" name="Title 2"/>
          <p:cNvSpPr>
            <a:spLocks noGrp="1"/>
          </p:cNvSpPr>
          <p:nvPr>
            <p:ph type="title"/>
          </p:nvPr>
        </p:nvSpPr>
        <p:spPr>
          <a:xfrm>
            <a:off x="457200" y="304800"/>
            <a:ext cx="8229600" cy="762000"/>
          </a:xfrm>
        </p:spPr>
        <p:txBody>
          <a:bodyPr/>
          <a:lstStyle/>
          <a:p>
            <a:pPr algn="ctr"/>
            <a:r>
              <a:rPr lang="en-US" b="1" dirty="0"/>
              <a:t>Introduction:</a:t>
            </a:r>
            <a:endParaRPr lang="en-US" dirty="0"/>
          </a:p>
        </p:txBody>
      </p:sp>
    </p:spTree>
    <p:extLst>
      <p:ext uri="{BB962C8B-B14F-4D97-AF65-F5344CB8AC3E}">
        <p14:creationId xmlns:p14="http://schemas.microsoft.com/office/powerpoint/2010/main" val="526206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The book of Acts is somewhat of a </a:t>
            </a:r>
            <a:r>
              <a:rPr lang="en-US" b="1" i="1" u="sng" dirty="0">
                <a:solidFill>
                  <a:schemeClr val="bg1"/>
                </a:solidFill>
              </a:rPr>
              <a:t>transitional</a:t>
            </a:r>
            <a:r>
              <a:rPr lang="en-US" dirty="0"/>
              <a:t> book</a:t>
            </a:r>
          </a:p>
          <a:p>
            <a:pPr lvl="1">
              <a:buFont typeface="Wingdings" pitchFamily="2" charset="2"/>
              <a:buChar char="Ø"/>
            </a:pPr>
            <a:endParaRPr lang="en-US" dirty="0" smtClean="0"/>
          </a:p>
          <a:p>
            <a:pPr lvl="1">
              <a:buFont typeface="Wingdings" pitchFamily="2" charset="2"/>
              <a:buChar char="Ø"/>
            </a:pPr>
            <a:r>
              <a:rPr lang="en-US" sz="2800" dirty="0"/>
              <a:t>The Scriptures move from the teachings of Jesus (recorded in the 4 gospels) to the teaching of the apostles and that teaching is the same</a:t>
            </a:r>
            <a:r>
              <a:rPr lang="en-US" sz="2800" dirty="0" smtClean="0"/>
              <a:t>.</a:t>
            </a:r>
          </a:p>
          <a:p>
            <a:pPr lvl="1">
              <a:buFont typeface="Wingdings" pitchFamily="2" charset="2"/>
              <a:buChar char="Ø"/>
            </a:pPr>
            <a:endParaRPr lang="en-US" dirty="0"/>
          </a:p>
          <a:p>
            <a:pPr lvl="1">
              <a:buFont typeface="Wingdings" pitchFamily="2" charset="2"/>
              <a:buChar char="Ø"/>
            </a:pPr>
            <a:r>
              <a:rPr lang="en-US" sz="2800" dirty="0"/>
              <a:t>All authority rested with Jesus Christ and He passes that authority to the apostles through the power of the Holy Spirit. This is recorded in the book of Acts.</a:t>
            </a:r>
          </a:p>
        </p:txBody>
      </p:sp>
      <p:sp>
        <p:nvSpPr>
          <p:cNvPr id="3" name="Title 2"/>
          <p:cNvSpPr>
            <a:spLocks noGrp="1"/>
          </p:cNvSpPr>
          <p:nvPr>
            <p:ph type="title"/>
          </p:nvPr>
        </p:nvSpPr>
        <p:spPr>
          <a:xfrm>
            <a:off x="457200" y="304800"/>
            <a:ext cx="8229600" cy="762000"/>
          </a:xfrm>
        </p:spPr>
        <p:txBody>
          <a:bodyPr/>
          <a:lstStyle/>
          <a:p>
            <a:pPr algn="ctr"/>
            <a:r>
              <a:rPr lang="en-US" b="1" dirty="0"/>
              <a:t>Introduction:</a:t>
            </a:r>
            <a:endParaRPr lang="en-US" dirty="0"/>
          </a:p>
        </p:txBody>
      </p:sp>
    </p:spTree>
    <p:extLst>
      <p:ext uri="{BB962C8B-B14F-4D97-AF65-F5344CB8AC3E}">
        <p14:creationId xmlns:p14="http://schemas.microsoft.com/office/powerpoint/2010/main" val="1110173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barn(inVertical)">
                                      <p:cBhvr>
                                        <p:cTn id="18"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3733800"/>
          </a:xfrm>
        </p:spPr>
        <p:txBody>
          <a:bodyPr>
            <a:normAutofit/>
          </a:bodyPr>
          <a:lstStyle/>
          <a:p>
            <a:r>
              <a:rPr lang="en-US" sz="3600" dirty="0"/>
              <a:t>The day of </a:t>
            </a:r>
            <a:r>
              <a:rPr lang="en-US" sz="3600" b="1" i="1" u="sng" dirty="0">
                <a:solidFill>
                  <a:schemeClr val="bg1"/>
                </a:solidFill>
              </a:rPr>
              <a:t>Pentecost</a:t>
            </a:r>
            <a:r>
              <a:rPr lang="en-US" sz="3600" dirty="0"/>
              <a:t>, in which the miraculous works of the Holy Spirit were evidenced and the subsequent outward manifestation of His power as seen through the various acts/works of the apostles. (Acts 2:1-13)</a:t>
            </a:r>
          </a:p>
        </p:txBody>
      </p:sp>
      <p:sp>
        <p:nvSpPr>
          <p:cNvPr id="3" name="Title 2"/>
          <p:cNvSpPr>
            <a:spLocks noGrp="1"/>
          </p:cNvSpPr>
          <p:nvPr>
            <p:ph type="title"/>
          </p:nvPr>
        </p:nvSpPr>
        <p:spPr>
          <a:xfrm>
            <a:off x="457200" y="304800"/>
            <a:ext cx="8229600" cy="1219200"/>
          </a:xfrm>
        </p:spPr>
        <p:txBody>
          <a:bodyPr>
            <a:normAutofit fontScale="90000"/>
          </a:bodyPr>
          <a:lstStyle/>
          <a:p>
            <a:pPr algn="ctr"/>
            <a:r>
              <a:rPr lang="en-US" dirty="0">
                <a:effectLst/>
              </a:rPr>
              <a:t>Here are a few </a:t>
            </a:r>
            <a:r>
              <a:rPr lang="en-US" b="1" dirty="0">
                <a:effectLst/>
              </a:rPr>
              <a:t>highlights</a:t>
            </a:r>
            <a:r>
              <a:rPr lang="en-US" dirty="0">
                <a:effectLst/>
              </a:rPr>
              <a:t> of the early days of the </a:t>
            </a:r>
            <a:r>
              <a:rPr lang="en-US" dirty="0" smtClean="0">
                <a:effectLst/>
              </a:rPr>
              <a:t>church:</a:t>
            </a:r>
            <a:endParaRPr lang="en-US" dirty="0"/>
          </a:p>
        </p:txBody>
      </p:sp>
    </p:spTree>
    <p:extLst>
      <p:ext uri="{BB962C8B-B14F-4D97-AF65-F5344CB8AC3E}">
        <p14:creationId xmlns:p14="http://schemas.microsoft.com/office/powerpoint/2010/main" val="2305896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800"/>
            <a:ext cx="8229600" cy="4572000"/>
          </a:xfrm>
        </p:spPr>
        <p:txBody>
          <a:bodyPr>
            <a:normAutofit fontScale="70000" lnSpcReduction="20000"/>
          </a:bodyPr>
          <a:lstStyle/>
          <a:p>
            <a:r>
              <a:rPr lang="en-US" sz="4000" dirty="0"/>
              <a:t>Peter’s dynamic </a:t>
            </a:r>
            <a:r>
              <a:rPr lang="en-US" sz="4000" b="1" i="1" u="sng" dirty="0">
                <a:solidFill>
                  <a:schemeClr val="bg1"/>
                </a:solidFill>
              </a:rPr>
              <a:t>sermon</a:t>
            </a:r>
            <a:r>
              <a:rPr lang="en-US" sz="4000" dirty="0"/>
              <a:t> in Acts 2:14-36 in which he </a:t>
            </a:r>
            <a:r>
              <a:rPr lang="en-US" sz="4000" dirty="0" smtClean="0"/>
              <a:t>declares:</a:t>
            </a:r>
          </a:p>
          <a:p>
            <a:endParaRPr lang="en-US" sz="3600" dirty="0"/>
          </a:p>
          <a:p>
            <a:pPr lvl="1">
              <a:buFont typeface="Wingdings" pitchFamily="2" charset="2"/>
              <a:buChar char="Ø"/>
            </a:pPr>
            <a:r>
              <a:rPr lang="en-US" sz="3600" dirty="0"/>
              <a:t>“</a:t>
            </a:r>
            <a:r>
              <a:rPr lang="en-US" sz="3600" dirty="0">
                <a:solidFill>
                  <a:schemeClr val="bg1"/>
                </a:solidFill>
              </a:rPr>
              <a:t>Men of Israel, listen to these words: Jesus the Nazarene, a man attested to you by God with miracles and wonders and signs which God performed through Him in your midst, just as you yourselves know – this Man, delivered over by the predetermined plan and foreknowledge of God, you nailed to a cross by the hands of godless men and put Him to death. But God raised Him up again, putting an end to the agony of death, since it was impossible for Him to be held in its power</a:t>
            </a:r>
            <a:r>
              <a:rPr lang="en-US" sz="3600" dirty="0"/>
              <a:t>” (Acts 2:22-24</a:t>
            </a:r>
            <a:r>
              <a:rPr lang="en-US" sz="3600" dirty="0" smtClean="0"/>
              <a:t>)</a:t>
            </a:r>
          </a:p>
          <a:p>
            <a:pPr marL="365760" lvl="1" indent="0">
              <a:buNone/>
            </a:pPr>
            <a:endParaRPr lang="en-US" sz="3400" dirty="0"/>
          </a:p>
        </p:txBody>
      </p:sp>
      <p:sp>
        <p:nvSpPr>
          <p:cNvPr id="3" name="Title 2"/>
          <p:cNvSpPr>
            <a:spLocks noGrp="1"/>
          </p:cNvSpPr>
          <p:nvPr>
            <p:ph type="title"/>
          </p:nvPr>
        </p:nvSpPr>
        <p:spPr>
          <a:xfrm>
            <a:off x="457200" y="304800"/>
            <a:ext cx="8229600" cy="1219200"/>
          </a:xfrm>
        </p:spPr>
        <p:txBody>
          <a:bodyPr>
            <a:normAutofit fontScale="90000"/>
          </a:bodyPr>
          <a:lstStyle/>
          <a:p>
            <a:pPr algn="ctr"/>
            <a:r>
              <a:rPr lang="en-US" dirty="0">
                <a:effectLst/>
              </a:rPr>
              <a:t>Here are a few </a:t>
            </a:r>
            <a:r>
              <a:rPr lang="en-US" b="1" dirty="0">
                <a:effectLst/>
              </a:rPr>
              <a:t>highlights</a:t>
            </a:r>
            <a:r>
              <a:rPr lang="en-US" dirty="0">
                <a:effectLst/>
              </a:rPr>
              <a:t> of the early days of the </a:t>
            </a:r>
            <a:r>
              <a:rPr lang="en-US" dirty="0" smtClean="0">
                <a:effectLst/>
              </a:rPr>
              <a:t>church:</a:t>
            </a:r>
            <a:endParaRPr lang="en-US" dirty="0"/>
          </a:p>
        </p:txBody>
      </p:sp>
    </p:spTree>
    <p:extLst>
      <p:ext uri="{BB962C8B-B14F-4D97-AF65-F5344CB8AC3E}">
        <p14:creationId xmlns:p14="http://schemas.microsoft.com/office/powerpoint/2010/main" val="1198470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800"/>
            <a:ext cx="8229600" cy="4572000"/>
          </a:xfrm>
        </p:spPr>
        <p:txBody>
          <a:bodyPr>
            <a:normAutofit fontScale="70000" lnSpcReduction="20000"/>
          </a:bodyPr>
          <a:lstStyle/>
          <a:p>
            <a:r>
              <a:rPr lang="en-US" sz="4000" dirty="0"/>
              <a:t>Peter’s dynamic </a:t>
            </a:r>
            <a:r>
              <a:rPr lang="en-US" sz="4000" b="1" i="1" u="sng" dirty="0">
                <a:solidFill>
                  <a:schemeClr val="bg1"/>
                </a:solidFill>
              </a:rPr>
              <a:t>sermon</a:t>
            </a:r>
            <a:r>
              <a:rPr lang="en-US" sz="4000" dirty="0"/>
              <a:t> in Acts 2:14-36 in which he </a:t>
            </a:r>
            <a:r>
              <a:rPr lang="en-US" sz="4000" dirty="0" smtClean="0"/>
              <a:t>declares:</a:t>
            </a:r>
          </a:p>
          <a:p>
            <a:endParaRPr lang="en-US" sz="3600" dirty="0"/>
          </a:p>
          <a:p>
            <a:pPr lvl="1">
              <a:buFont typeface="Wingdings" pitchFamily="2" charset="2"/>
              <a:buChar char="Ø"/>
            </a:pPr>
            <a:r>
              <a:rPr lang="en-US" sz="3600" dirty="0"/>
              <a:t>“</a:t>
            </a:r>
            <a:r>
              <a:rPr lang="en-US" sz="3600" dirty="0">
                <a:solidFill>
                  <a:schemeClr val="bg1"/>
                </a:solidFill>
              </a:rPr>
              <a:t>This Jesus, God raised up again, to which we are all witnesses. Therefore having been exalted to the right hand of God, </a:t>
            </a:r>
            <a:r>
              <a:rPr lang="en-US" sz="3600" dirty="0" smtClean="0">
                <a:solidFill>
                  <a:schemeClr val="bg1"/>
                </a:solidFill>
              </a:rPr>
              <a:t>and </a:t>
            </a:r>
            <a:r>
              <a:rPr lang="en-US" sz="3600" dirty="0">
                <a:solidFill>
                  <a:schemeClr val="bg1"/>
                </a:solidFill>
              </a:rPr>
              <a:t>having received from the Father the promise of the Holy Spirit, He has poured forth this which you both see and hear</a:t>
            </a:r>
            <a:r>
              <a:rPr lang="en-US" sz="3600" dirty="0"/>
              <a:t>” (Acts 2:32-33</a:t>
            </a:r>
            <a:r>
              <a:rPr lang="en-US" sz="3600" dirty="0" smtClean="0"/>
              <a:t>)</a:t>
            </a:r>
          </a:p>
          <a:p>
            <a:pPr lvl="1">
              <a:buFont typeface="Wingdings" pitchFamily="2" charset="2"/>
              <a:buChar char="Ø"/>
            </a:pPr>
            <a:endParaRPr lang="en-US" sz="3600" dirty="0" smtClean="0"/>
          </a:p>
          <a:p>
            <a:pPr lvl="1">
              <a:buFont typeface="Wingdings" pitchFamily="2" charset="2"/>
              <a:buChar char="Ø"/>
            </a:pPr>
            <a:r>
              <a:rPr lang="en-US" sz="3600" dirty="0" smtClean="0"/>
              <a:t>“</a:t>
            </a:r>
            <a:r>
              <a:rPr lang="en-US" sz="3600" dirty="0">
                <a:solidFill>
                  <a:schemeClr val="bg1"/>
                </a:solidFill>
              </a:rPr>
              <a:t>Therefore let all the house of Israel know for certain that God has made Him both Lord and Christ – this Jesus whom you crucified</a:t>
            </a:r>
            <a:r>
              <a:rPr lang="en-US" sz="3600" dirty="0"/>
              <a:t>” (Acts 2:34)</a:t>
            </a:r>
            <a:endParaRPr lang="en-US" sz="3400" dirty="0"/>
          </a:p>
        </p:txBody>
      </p:sp>
      <p:sp>
        <p:nvSpPr>
          <p:cNvPr id="3" name="Title 2"/>
          <p:cNvSpPr>
            <a:spLocks noGrp="1"/>
          </p:cNvSpPr>
          <p:nvPr>
            <p:ph type="title"/>
          </p:nvPr>
        </p:nvSpPr>
        <p:spPr>
          <a:xfrm>
            <a:off x="457200" y="304800"/>
            <a:ext cx="8229600" cy="1219200"/>
          </a:xfrm>
        </p:spPr>
        <p:txBody>
          <a:bodyPr>
            <a:normAutofit fontScale="90000"/>
          </a:bodyPr>
          <a:lstStyle/>
          <a:p>
            <a:pPr algn="ctr"/>
            <a:r>
              <a:rPr lang="en-US" dirty="0">
                <a:effectLst/>
              </a:rPr>
              <a:t>Here are a few </a:t>
            </a:r>
            <a:r>
              <a:rPr lang="en-US" b="1" dirty="0">
                <a:effectLst/>
              </a:rPr>
              <a:t>highlights</a:t>
            </a:r>
            <a:r>
              <a:rPr lang="en-US" dirty="0">
                <a:effectLst/>
              </a:rPr>
              <a:t> of the early days of the </a:t>
            </a:r>
            <a:r>
              <a:rPr lang="en-US" dirty="0" smtClean="0">
                <a:effectLst/>
              </a:rPr>
              <a:t>church:</a:t>
            </a:r>
            <a:endParaRPr lang="en-US" dirty="0"/>
          </a:p>
        </p:txBody>
      </p:sp>
    </p:spTree>
    <p:extLst>
      <p:ext uri="{BB962C8B-B14F-4D97-AF65-F5344CB8AC3E}">
        <p14:creationId xmlns:p14="http://schemas.microsoft.com/office/powerpoint/2010/main" val="2162942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barn(inVertical)">
                                      <p:cBhvr>
                                        <p:cTn id="1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572000"/>
          </a:xfrm>
        </p:spPr>
        <p:txBody>
          <a:bodyPr>
            <a:normAutofit fontScale="85000" lnSpcReduction="20000"/>
          </a:bodyPr>
          <a:lstStyle/>
          <a:p>
            <a:r>
              <a:rPr lang="en-US" sz="3300" dirty="0"/>
              <a:t>The church grew </a:t>
            </a:r>
            <a:r>
              <a:rPr lang="en-US" sz="3300" b="1" i="1" u="sng" dirty="0">
                <a:solidFill>
                  <a:schemeClr val="bg1"/>
                </a:solidFill>
              </a:rPr>
              <a:t>rapidly</a:t>
            </a:r>
            <a:r>
              <a:rPr lang="en-US" sz="3300" dirty="0" smtClean="0"/>
              <a:t>:</a:t>
            </a:r>
            <a:endParaRPr lang="en-US" sz="3300" dirty="0"/>
          </a:p>
          <a:p>
            <a:pPr lvl="1">
              <a:buFont typeface="Wingdings" pitchFamily="2" charset="2"/>
              <a:buChar char="Ø"/>
            </a:pPr>
            <a:endParaRPr lang="en-US" dirty="0" smtClean="0"/>
          </a:p>
          <a:p>
            <a:pPr lvl="1">
              <a:buFont typeface="Wingdings" pitchFamily="2" charset="2"/>
              <a:buChar char="Ø"/>
            </a:pPr>
            <a:r>
              <a:rPr lang="en-US" sz="2800" dirty="0"/>
              <a:t>“</a:t>
            </a:r>
            <a:r>
              <a:rPr lang="en-US" sz="2800" dirty="0">
                <a:solidFill>
                  <a:schemeClr val="bg1"/>
                </a:solidFill>
              </a:rPr>
              <a:t>So then, those who received his word were baptized; and that day there were added about three thousand souls. They were continually devoting themselves to the apostles teaching and to fellowship, to the breaking of bread and to prayer</a:t>
            </a:r>
            <a:r>
              <a:rPr lang="en-US" sz="2800" dirty="0"/>
              <a:t>” (Acts 2:41-42)</a:t>
            </a:r>
            <a:endParaRPr lang="en-US" dirty="0"/>
          </a:p>
          <a:p>
            <a:pPr lvl="1">
              <a:buFont typeface="Wingdings" pitchFamily="2" charset="2"/>
              <a:buChar char="Ø"/>
            </a:pPr>
            <a:endParaRPr lang="en-US" sz="2800" dirty="0" smtClean="0"/>
          </a:p>
          <a:p>
            <a:pPr lvl="1">
              <a:buFont typeface="Wingdings" pitchFamily="2" charset="2"/>
              <a:buChar char="Ø"/>
            </a:pPr>
            <a:r>
              <a:rPr lang="en-US" sz="2800" dirty="0" smtClean="0"/>
              <a:t>“</a:t>
            </a:r>
            <a:r>
              <a:rPr lang="en-US" sz="2800" dirty="0">
                <a:solidFill>
                  <a:schemeClr val="bg1"/>
                </a:solidFill>
              </a:rPr>
              <a:t>Day by day continuing with one mind in the temple, and breaking bread from house to house, they were taking their meals together with gladness and sincerity of heart, praising God and having favor with all the people. And the Lord was adding to their number day by day those who were being saved</a:t>
            </a:r>
            <a:r>
              <a:rPr lang="en-US" sz="2800" dirty="0"/>
              <a:t>” (Acts 2:46-47)</a:t>
            </a:r>
          </a:p>
        </p:txBody>
      </p:sp>
      <p:sp>
        <p:nvSpPr>
          <p:cNvPr id="3" name="Title 2"/>
          <p:cNvSpPr>
            <a:spLocks noGrp="1"/>
          </p:cNvSpPr>
          <p:nvPr>
            <p:ph type="title"/>
          </p:nvPr>
        </p:nvSpPr>
        <p:spPr>
          <a:xfrm>
            <a:off x="457200" y="304800"/>
            <a:ext cx="8229600" cy="1219200"/>
          </a:xfrm>
        </p:spPr>
        <p:txBody>
          <a:bodyPr>
            <a:normAutofit fontScale="90000"/>
          </a:bodyPr>
          <a:lstStyle/>
          <a:p>
            <a:pPr algn="ctr"/>
            <a:r>
              <a:rPr lang="en-US" dirty="0">
                <a:effectLst/>
              </a:rPr>
              <a:t>Here are a few </a:t>
            </a:r>
            <a:r>
              <a:rPr lang="en-US" b="1" dirty="0">
                <a:effectLst/>
              </a:rPr>
              <a:t>highlights</a:t>
            </a:r>
            <a:r>
              <a:rPr lang="en-US" dirty="0">
                <a:effectLst/>
              </a:rPr>
              <a:t> of the early days of the church:</a:t>
            </a:r>
            <a:endParaRPr lang="en-US" dirty="0"/>
          </a:p>
        </p:txBody>
      </p:sp>
    </p:spTree>
    <p:extLst>
      <p:ext uri="{BB962C8B-B14F-4D97-AF65-F5344CB8AC3E}">
        <p14:creationId xmlns:p14="http://schemas.microsoft.com/office/powerpoint/2010/main" val="3047805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barn(inVertical)">
                                      <p:cBhvr>
                                        <p:cTn id="18"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05000"/>
            <a:ext cx="8229600" cy="4419600"/>
          </a:xfrm>
        </p:spPr>
        <p:txBody>
          <a:bodyPr>
            <a:normAutofit fontScale="92500" lnSpcReduction="10000"/>
          </a:bodyPr>
          <a:lstStyle/>
          <a:p>
            <a:r>
              <a:rPr lang="en-US" sz="3200" dirty="0"/>
              <a:t>The </a:t>
            </a:r>
            <a:r>
              <a:rPr lang="en-US" sz="3200" b="1" i="1" u="sng" dirty="0">
                <a:solidFill>
                  <a:schemeClr val="bg1"/>
                </a:solidFill>
              </a:rPr>
              <a:t>healing</a:t>
            </a:r>
            <a:r>
              <a:rPr lang="en-US" sz="3200" dirty="0"/>
              <a:t> of the beggar who was lame; “</a:t>
            </a:r>
            <a:r>
              <a:rPr lang="en-US" sz="3200" dirty="0">
                <a:solidFill>
                  <a:schemeClr val="bg1"/>
                </a:solidFill>
              </a:rPr>
              <a:t>But Peter said, I do not possess silver and gold, but what I do have I give to you. In the name of Jesus Christ the Nazarene – walk! And </a:t>
            </a:r>
            <a:r>
              <a:rPr lang="en-US" sz="3200" dirty="0" smtClean="0">
                <a:solidFill>
                  <a:schemeClr val="bg1"/>
                </a:solidFill>
              </a:rPr>
              <a:t>seizing </a:t>
            </a:r>
            <a:r>
              <a:rPr lang="en-US" sz="3200" dirty="0">
                <a:solidFill>
                  <a:schemeClr val="bg1"/>
                </a:solidFill>
              </a:rPr>
              <a:t>him by the right hand, he raised him up; and immediately his feet and ankles were strengthened. With a leap he stood upright and began to walk; and he entered the temple with them, walking and leaping and praising God</a:t>
            </a:r>
            <a:r>
              <a:rPr lang="en-US" sz="3200" dirty="0"/>
              <a:t>” (Acts 3:6-8)</a:t>
            </a:r>
            <a:endParaRPr lang="en-US" sz="2800" dirty="0"/>
          </a:p>
        </p:txBody>
      </p:sp>
      <p:sp>
        <p:nvSpPr>
          <p:cNvPr id="3" name="Title 2"/>
          <p:cNvSpPr>
            <a:spLocks noGrp="1"/>
          </p:cNvSpPr>
          <p:nvPr>
            <p:ph type="title"/>
          </p:nvPr>
        </p:nvSpPr>
        <p:spPr>
          <a:xfrm>
            <a:off x="457200" y="304800"/>
            <a:ext cx="8229600" cy="1219200"/>
          </a:xfrm>
        </p:spPr>
        <p:txBody>
          <a:bodyPr>
            <a:normAutofit fontScale="90000"/>
          </a:bodyPr>
          <a:lstStyle/>
          <a:p>
            <a:pPr algn="ctr"/>
            <a:r>
              <a:rPr lang="en-US" dirty="0">
                <a:effectLst/>
              </a:rPr>
              <a:t>Here are a few </a:t>
            </a:r>
            <a:r>
              <a:rPr lang="en-US" b="1" dirty="0">
                <a:effectLst/>
              </a:rPr>
              <a:t>highlights</a:t>
            </a:r>
            <a:r>
              <a:rPr lang="en-US" dirty="0">
                <a:effectLst/>
              </a:rPr>
              <a:t> of the early days of the church:</a:t>
            </a:r>
            <a:endParaRPr lang="en-US" dirty="0"/>
          </a:p>
        </p:txBody>
      </p:sp>
    </p:spTree>
    <p:extLst>
      <p:ext uri="{BB962C8B-B14F-4D97-AF65-F5344CB8AC3E}">
        <p14:creationId xmlns:p14="http://schemas.microsoft.com/office/powerpoint/2010/main" val="759464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572000"/>
          </a:xfrm>
        </p:spPr>
        <p:txBody>
          <a:bodyPr>
            <a:normAutofit fontScale="85000" lnSpcReduction="20000"/>
          </a:bodyPr>
          <a:lstStyle/>
          <a:p>
            <a:r>
              <a:rPr lang="en-US" sz="3200" dirty="0"/>
              <a:t>Peter’s </a:t>
            </a:r>
            <a:r>
              <a:rPr lang="en-US" sz="3200" b="1" i="1" u="sng" dirty="0">
                <a:solidFill>
                  <a:schemeClr val="bg1"/>
                </a:solidFill>
              </a:rPr>
              <a:t>second</a:t>
            </a:r>
            <a:r>
              <a:rPr lang="en-US" sz="3200" dirty="0"/>
              <a:t> sermon (Acts 3:11-26</a:t>
            </a:r>
            <a:r>
              <a:rPr lang="en-US" sz="3200" dirty="0" smtClean="0"/>
              <a:t>)</a:t>
            </a:r>
          </a:p>
          <a:p>
            <a:endParaRPr lang="en-US" dirty="0" smtClean="0"/>
          </a:p>
          <a:p>
            <a:pPr lvl="1">
              <a:buFont typeface="Wingdings" pitchFamily="2" charset="2"/>
              <a:buChar char="Ø"/>
            </a:pPr>
            <a:r>
              <a:rPr lang="en-US" sz="2800" dirty="0"/>
              <a:t>“</a:t>
            </a:r>
            <a:r>
              <a:rPr lang="en-US" sz="2800" dirty="0">
                <a:solidFill>
                  <a:schemeClr val="bg1"/>
                </a:solidFill>
              </a:rPr>
              <a:t>Men of Israel, why are you amazed at this, or why do you gaze at us, as if by our own power or piety we had made him walk</a:t>
            </a:r>
            <a:r>
              <a:rPr lang="en-US" sz="2800" dirty="0" smtClean="0">
                <a:solidFill>
                  <a:schemeClr val="bg1"/>
                </a:solidFill>
              </a:rPr>
              <a:t>?</a:t>
            </a:r>
            <a:r>
              <a:rPr lang="en-US" sz="2800" dirty="0" smtClean="0"/>
              <a:t>” </a:t>
            </a:r>
            <a:r>
              <a:rPr lang="en-US" sz="2800" dirty="0"/>
              <a:t>(Acts 3:12</a:t>
            </a:r>
            <a:r>
              <a:rPr lang="en-US" sz="2800" dirty="0" smtClean="0"/>
              <a:t>)</a:t>
            </a:r>
          </a:p>
          <a:p>
            <a:pPr lvl="1">
              <a:buFont typeface="Wingdings" pitchFamily="2" charset="2"/>
              <a:buChar char="Ø"/>
            </a:pPr>
            <a:endParaRPr lang="en-US" sz="2800" dirty="0" smtClean="0"/>
          </a:p>
          <a:p>
            <a:pPr lvl="1">
              <a:buFont typeface="Wingdings" pitchFamily="2" charset="2"/>
              <a:buChar char="Ø"/>
            </a:pPr>
            <a:r>
              <a:rPr lang="en-US" sz="2800" dirty="0"/>
              <a:t>“</a:t>
            </a:r>
            <a:r>
              <a:rPr lang="en-US" sz="2800" dirty="0">
                <a:solidFill>
                  <a:schemeClr val="bg1"/>
                </a:solidFill>
              </a:rPr>
              <a:t>The God of Abraham, Isaac and Jacob, the God of our fathers, has glorified His servant Jesus, the one whom you delivered and disowned in the presence of Pilate when he had decided to release Him. But you disowned the Holy and Righteous One and asked for a murdered to be granted to you, but put to death the Prince of life, the One whom God raised from the dead, a fact to which we are witnesses</a:t>
            </a:r>
            <a:r>
              <a:rPr lang="en-US" sz="2800" dirty="0"/>
              <a:t>” (Acts 3:13-15)</a:t>
            </a:r>
          </a:p>
        </p:txBody>
      </p:sp>
      <p:sp>
        <p:nvSpPr>
          <p:cNvPr id="3" name="Title 2"/>
          <p:cNvSpPr>
            <a:spLocks noGrp="1"/>
          </p:cNvSpPr>
          <p:nvPr>
            <p:ph type="title"/>
          </p:nvPr>
        </p:nvSpPr>
        <p:spPr>
          <a:xfrm>
            <a:off x="457200" y="304800"/>
            <a:ext cx="8229600" cy="1219200"/>
          </a:xfrm>
        </p:spPr>
        <p:txBody>
          <a:bodyPr>
            <a:normAutofit fontScale="90000"/>
          </a:bodyPr>
          <a:lstStyle/>
          <a:p>
            <a:pPr algn="ctr"/>
            <a:r>
              <a:rPr lang="en-US" dirty="0">
                <a:effectLst/>
              </a:rPr>
              <a:t>Here are a few </a:t>
            </a:r>
            <a:r>
              <a:rPr lang="en-US" b="1" dirty="0">
                <a:effectLst/>
              </a:rPr>
              <a:t>highlights</a:t>
            </a:r>
            <a:r>
              <a:rPr lang="en-US" dirty="0">
                <a:effectLst/>
              </a:rPr>
              <a:t> of the early days of the church:</a:t>
            </a:r>
            <a:endParaRPr lang="en-US" dirty="0"/>
          </a:p>
        </p:txBody>
      </p:sp>
    </p:spTree>
    <p:extLst>
      <p:ext uri="{BB962C8B-B14F-4D97-AF65-F5344CB8AC3E}">
        <p14:creationId xmlns:p14="http://schemas.microsoft.com/office/powerpoint/2010/main" val="1292517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barn(inVertical)">
                                      <p:cBhvr>
                                        <p:cTn id="18"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572000"/>
          </a:xfrm>
        </p:spPr>
        <p:txBody>
          <a:bodyPr>
            <a:normAutofit/>
          </a:bodyPr>
          <a:lstStyle/>
          <a:p>
            <a:r>
              <a:rPr lang="en-US" sz="3200" dirty="0"/>
              <a:t>Peter’s </a:t>
            </a:r>
            <a:r>
              <a:rPr lang="en-US" sz="3200" b="1" i="1" u="sng" dirty="0">
                <a:solidFill>
                  <a:schemeClr val="bg1"/>
                </a:solidFill>
              </a:rPr>
              <a:t>second</a:t>
            </a:r>
            <a:r>
              <a:rPr lang="en-US" sz="3200" dirty="0"/>
              <a:t> sermon (Acts 3:11-26</a:t>
            </a:r>
            <a:r>
              <a:rPr lang="en-US" sz="3200" dirty="0" smtClean="0"/>
              <a:t>)</a:t>
            </a:r>
          </a:p>
          <a:p>
            <a:endParaRPr lang="en-US" dirty="0" smtClean="0"/>
          </a:p>
          <a:p>
            <a:pPr lvl="1">
              <a:buFont typeface="Wingdings" pitchFamily="2" charset="2"/>
              <a:buChar char="Ø"/>
            </a:pPr>
            <a:r>
              <a:rPr lang="en-US" dirty="0"/>
              <a:t>“</a:t>
            </a:r>
            <a:r>
              <a:rPr lang="en-US" dirty="0">
                <a:solidFill>
                  <a:schemeClr val="bg1"/>
                </a:solidFill>
              </a:rPr>
              <a:t>And on the basis of </a:t>
            </a:r>
            <a:r>
              <a:rPr lang="en-US" b="1" dirty="0">
                <a:solidFill>
                  <a:schemeClr val="bg1"/>
                </a:solidFill>
              </a:rPr>
              <a:t>faith in His name</a:t>
            </a:r>
            <a:r>
              <a:rPr lang="en-US" dirty="0">
                <a:solidFill>
                  <a:schemeClr val="bg1"/>
                </a:solidFill>
              </a:rPr>
              <a:t>, it is the </a:t>
            </a:r>
            <a:r>
              <a:rPr lang="en-US" b="1" dirty="0">
                <a:solidFill>
                  <a:schemeClr val="bg1"/>
                </a:solidFill>
              </a:rPr>
              <a:t>name of Jesus</a:t>
            </a:r>
            <a:r>
              <a:rPr lang="en-US" dirty="0">
                <a:solidFill>
                  <a:schemeClr val="bg1"/>
                </a:solidFill>
              </a:rPr>
              <a:t> which has strengthened this man whom you see and know; and </a:t>
            </a:r>
            <a:r>
              <a:rPr lang="en-US" b="1" dirty="0">
                <a:solidFill>
                  <a:schemeClr val="bg1"/>
                </a:solidFill>
              </a:rPr>
              <a:t>the faith which comes through Him</a:t>
            </a:r>
            <a:r>
              <a:rPr lang="en-US" dirty="0">
                <a:solidFill>
                  <a:schemeClr val="bg1"/>
                </a:solidFill>
              </a:rPr>
              <a:t> has given this perfect health in the presence of you all</a:t>
            </a:r>
            <a:r>
              <a:rPr lang="en-US" dirty="0"/>
              <a:t>” (Acts 3:16</a:t>
            </a:r>
            <a:r>
              <a:rPr lang="en-US" dirty="0" smtClean="0"/>
              <a:t>)</a:t>
            </a:r>
          </a:p>
          <a:p>
            <a:pPr lvl="1">
              <a:buFont typeface="Wingdings" pitchFamily="2" charset="2"/>
              <a:buChar char="Ø"/>
            </a:pPr>
            <a:endParaRPr lang="en-US" sz="2800" dirty="0" smtClean="0"/>
          </a:p>
          <a:p>
            <a:pPr lvl="1">
              <a:buFont typeface="Wingdings" pitchFamily="2" charset="2"/>
              <a:buChar char="Ø"/>
            </a:pPr>
            <a:r>
              <a:rPr lang="en-US" dirty="0"/>
              <a:t>“</a:t>
            </a:r>
            <a:r>
              <a:rPr lang="en-US" dirty="0">
                <a:solidFill>
                  <a:schemeClr val="bg1"/>
                </a:solidFill>
              </a:rPr>
              <a:t>Therefore repent and return, so that your sins may be wiped away, in order that times of refreshing may come from the presence of the Lord</a:t>
            </a:r>
            <a:r>
              <a:rPr lang="en-US" dirty="0"/>
              <a:t>” (Acts 3:19)</a:t>
            </a:r>
            <a:endParaRPr lang="en-US" sz="2800" dirty="0"/>
          </a:p>
        </p:txBody>
      </p:sp>
      <p:sp>
        <p:nvSpPr>
          <p:cNvPr id="3" name="Title 2"/>
          <p:cNvSpPr>
            <a:spLocks noGrp="1"/>
          </p:cNvSpPr>
          <p:nvPr>
            <p:ph type="title"/>
          </p:nvPr>
        </p:nvSpPr>
        <p:spPr>
          <a:xfrm>
            <a:off x="457200" y="304800"/>
            <a:ext cx="8229600" cy="1219200"/>
          </a:xfrm>
        </p:spPr>
        <p:txBody>
          <a:bodyPr>
            <a:normAutofit fontScale="90000"/>
          </a:bodyPr>
          <a:lstStyle/>
          <a:p>
            <a:pPr algn="ctr"/>
            <a:r>
              <a:rPr lang="en-US" dirty="0">
                <a:effectLst/>
              </a:rPr>
              <a:t>Here are a few </a:t>
            </a:r>
            <a:r>
              <a:rPr lang="en-US" b="1" dirty="0">
                <a:effectLst/>
              </a:rPr>
              <a:t>highlights</a:t>
            </a:r>
            <a:r>
              <a:rPr lang="en-US" dirty="0">
                <a:effectLst/>
              </a:rPr>
              <a:t> of the early days of the church:</a:t>
            </a:r>
            <a:endParaRPr lang="en-US" dirty="0"/>
          </a:p>
        </p:txBody>
      </p:sp>
    </p:spTree>
    <p:extLst>
      <p:ext uri="{BB962C8B-B14F-4D97-AF65-F5344CB8AC3E}">
        <p14:creationId xmlns:p14="http://schemas.microsoft.com/office/powerpoint/2010/main" val="2940525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barn(inVertical)">
                                      <p:cBhvr>
                                        <p:cTn id="1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724400"/>
          </a:xfrm>
        </p:spPr>
        <p:txBody>
          <a:bodyPr>
            <a:normAutofit fontScale="85000" lnSpcReduction="20000"/>
          </a:bodyPr>
          <a:lstStyle/>
          <a:p>
            <a:r>
              <a:rPr lang="en-US" sz="3000" dirty="0"/>
              <a:t>The first </a:t>
            </a:r>
            <a:r>
              <a:rPr lang="en-US" sz="3000" b="1" i="1" u="sng" dirty="0">
                <a:solidFill>
                  <a:schemeClr val="bg1"/>
                </a:solidFill>
              </a:rPr>
              <a:t>arrest</a:t>
            </a:r>
            <a:r>
              <a:rPr lang="en-US" sz="3000" dirty="0"/>
              <a:t> of Peter and John for preaching the gospel (Acts 4</a:t>
            </a:r>
            <a:r>
              <a:rPr lang="en-US" sz="3000" dirty="0" smtClean="0"/>
              <a:t>)</a:t>
            </a:r>
          </a:p>
          <a:p>
            <a:endParaRPr lang="en-US" dirty="0" smtClean="0"/>
          </a:p>
          <a:p>
            <a:pPr lvl="1">
              <a:buFont typeface="Wingdings" pitchFamily="2" charset="2"/>
              <a:buChar char="Ø"/>
            </a:pPr>
            <a:r>
              <a:rPr lang="en-US" sz="2800" dirty="0"/>
              <a:t>This begins a series of </a:t>
            </a:r>
            <a:r>
              <a:rPr lang="en-US" sz="2800" b="1" i="1" u="sng" dirty="0">
                <a:solidFill>
                  <a:schemeClr val="bg1"/>
                </a:solidFill>
              </a:rPr>
              <a:t>confrontations</a:t>
            </a:r>
            <a:r>
              <a:rPr lang="en-US" sz="2800" dirty="0"/>
              <a:t> with the religious leaders of the temple in Jerusalem in which they totally object to the teaching about Jesus Christ (specifically about His resurrection) by the apostles. (Acts 4:1-2)</a:t>
            </a:r>
            <a:endParaRPr lang="en-US" sz="2800" dirty="0" smtClean="0"/>
          </a:p>
          <a:p>
            <a:pPr lvl="1">
              <a:buFont typeface="Wingdings" pitchFamily="2" charset="2"/>
              <a:buChar char="Ø"/>
            </a:pPr>
            <a:endParaRPr lang="en-US" dirty="0" smtClean="0"/>
          </a:p>
          <a:p>
            <a:pPr lvl="1">
              <a:buFont typeface="Wingdings" pitchFamily="2" charset="2"/>
              <a:buChar char="Ø"/>
            </a:pPr>
            <a:r>
              <a:rPr lang="en-US" sz="2800" dirty="0" smtClean="0"/>
              <a:t>“</a:t>
            </a:r>
            <a:r>
              <a:rPr lang="en-US" sz="2800" dirty="0"/>
              <a:t>Peter and John are subsequently thrown in jail for </a:t>
            </a:r>
            <a:r>
              <a:rPr lang="en-US" sz="2800" b="1" i="1" u="sng" dirty="0">
                <a:solidFill>
                  <a:schemeClr val="bg1"/>
                </a:solidFill>
              </a:rPr>
              <a:t>preaching</a:t>
            </a:r>
            <a:r>
              <a:rPr lang="en-US" sz="2800" dirty="0"/>
              <a:t> (Acts 4:3</a:t>
            </a:r>
            <a:r>
              <a:rPr lang="en-US" sz="2800" dirty="0" smtClean="0"/>
              <a:t>)</a:t>
            </a:r>
          </a:p>
          <a:p>
            <a:pPr lvl="1">
              <a:buFont typeface="Wingdings" pitchFamily="2" charset="2"/>
              <a:buChar char="Ø"/>
            </a:pPr>
            <a:endParaRPr lang="en-US" sz="2800" dirty="0" smtClean="0"/>
          </a:p>
          <a:p>
            <a:pPr lvl="1">
              <a:buFont typeface="Wingdings" pitchFamily="2" charset="2"/>
              <a:buChar char="Ø"/>
            </a:pPr>
            <a:r>
              <a:rPr lang="en-US" sz="2800" dirty="0" smtClean="0"/>
              <a:t>The </a:t>
            </a:r>
            <a:r>
              <a:rPr lang="en-US" sz="2800" dirty="0"/>
              <a:t>Sanhedrin is convened and they warn the apostles to stop preaching about Jesus – but they don’t and the church grows even larger. (Acts 4:4-37)</a:t>
            </a:r>
          </a:p>
        </p:txBody>
      </p:sp>
      <p:sp>
        <p:nvSpPr>
          <p:cNvPr id="3" name="Title 2"/>
          <p:cNvSpPr>
            <a:spLocks noGrp="1"/>
          </p:cNvSpPr>
          <p:nvPr>
            <p:ph type="title"/>
          </p:nvPr>
        </p:nvSpPr>
        <p:spPr>
          <a:xfrm>
            <a:off x="457200" y="304800"/>
            <a:ext cx="8229600" cy="1219200"/>
          </a:xfrm>
        </p:spPr>
        <p:txBody>
          <a:bodyPr>
            <a:normAutofit fontScale="90000"/>
          </a:bodyPr>
          <a:lstStyle/>
          <a:p>
            <a:pPr algn="ctr"/>
            <a:r>
              <a:rPr lang="en-US" dirty="0">
                <a:effectLst/>
              </a:rPr>
              <a:t>Here are a few </a:t>
            </a:r>
            <a:r>
              <a:rPr lang="en-US" b="1" dirty="0">
                <a:effectLst/>
              </a:rPr>
              <a:t>highlights</a:t>
            </a:r>
            <a:r>
              <a:rPr lang="en-US" dirty="0">
                <a:effectLst/>
              </a:rPr>
              <a:t> of the early days of the church:</a:t>
            </a:r>
            <a:endParaRPr lang="en-US" dirty="0"/>
          </a:p>
        </p:txBody>
      </p:sp>
    </p:spTree>
    <p:extLst>
      <p:ext uri="{BB962C8B-B14F-4D97-AF65-F5344CB8AC3E}">
        <p14:creationId xmlns:p14="http://schemas.microsoft.com/office/powerpoint/2010/main" val="2028276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barn(inVertical)">
                                      <p:cBhvr>
                                        <p:cTn id="18" dur="500"/>
                                        <p:tgtEl>
                                          <p:spTgt spid="2">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animEffect transition="in" filter="barn(inVertical)">
                                      <p:cBhvr>
                                        <p:cTn id="23"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724400"/>
          </a:xfrm>
        </p:spPr>
        <p:txBody>
          <a:bodyPr>
            <a:normAutofit fontScale="77500" lnSpcReduction="20000"/>
          </a:bodyPr>
          <a:lstStyle/>
          <a:p>
            <a:r>
              <a:rPr lang="en-US" sz="3200" dirty="0"/>
              <a:t>There is a second incarceration in which all 12 apostles are thrown in jail and the Lord miraculously opens the gates of the prison allowing them all to be free</a:t>
            </a:r>
            <a:r>
              <a:rPr lang="en-US" sz="3200" dirty="0" smtClean="0"/>
              <a:t>.</a:t>
            </a:r>
          </a:p>
          <a:p>
            <a:endParaRPr lang="en-US" dirty="0" smtClean="0"/>
          </a:p>
          <a:p>
            <a:pPr lvl="1">
              <a:buFont typeface="Wingdings" pitchFamily="2" charset="2"/>
              <a:buChar char="Ø"/>
            </a:pPr>
            <a:r>
              <a:rPr lang="en-US" sz="2800" dirty="0"/>
              <a:t>Upon leaving the prison, the apostles do as they were commanded by the Lord and go out into the city and preach the gospel</a:t>
            </a:r>
            <a:r>
              <a:rPr lang="en-US" sz="2800" dirty="0" smtClean="0"/>
              <a:t>.</a:t>
            </a:r>
          </a:p>
          <a:p>
            <a:pPr lvl="1">
              <a:buFont typeface="Wingdings" pitchFamily="2" charset="2"/>
              <a:buChar char="Ø"/>
            </a:pPr>
            <a:endParaRPr lang="en-US" sz="2800" dirty="0" smtClean="0"/>
          </a:p>
          <a:p>
            <a:pPr lvl="1">
              <a:buFont typeface="Wingdings" pitchFamily="2" charset="2"/>
              <a:buChar char="Ø"/>
            </a:pPr>
            <a:r>
              <a:rPr lang="en-US" sz="2800" dirty="0" smtClean="0"/>
              <a:t>There </a:t>
            </a:r>
            <a:r>
              <a:rPr lang="en-US" sz="2800" dirty="0"/>
              <a:t>was a great deal of confusion by the guards and religious leaders as to how the apostles were able to get out of prison</a:t>
            </a:r>
            <a:r>
              <a:rPr lang="en-US" sz="2800" dirty="0" smtClean="0"/>
              <a:t>.</a:t>
            </a:r>
          </a:p>
          <a:p>
            <a:pPr lvl="1">
              <a:buFont typeface="Wingdings" pitchFamily="2" charset="2"/>
              <a:buChar char="Ø"/>
            </a:pPr>
            <a:endParaRPr lang="en-US" sz="2800" dirty="0" smtClean="0"/>
          </a:p>
          <a:p>
            <a:pPr lvl="1">
              <a:buFont typeface="Wingdings" pitchFamily="2" charset="2"/>
              <a:buChar char="Ø"/>
            </a:pPr>
            <a:r>
              <a:rPr lang="en-US" sz="2800" dirty="0" smtClean="0"/>
              <a:t>The </a:t>
            </a:r>
            <a:r>
              <a:rPr lang="en-US" sz="2800" dirty="0"/>
              <a:t>Sanhedrin reconvened and once again instructed the apostles to stop preaching about Jesus.</a:t>
            </a:r>
          </a:p>
        </p:txBody>
      </p:sp>
      <p:sp>
        <p:nvSpPr>
          <p:cNvPr id="3" name="Title 2"/>
          <p:cNvSpPr>
            <a:spLocks noGrp="1"/>
          </p:cNvSpPr>
          <p:nvPr>
            <p:ph type="title"/>
          </p:nvPr>
        </p:nvSpPr>
        <p:spPr>
          <a:xfrm>
            <a:off x="457200" y="304800"/>
            <a:ext cx="8229600" cy="1219200"/>
          </a:xfrm>
        </p:spPr>
        <p:txBody>
          <a:bodyPr>
            <a:normAutofit fontScale="90000"/>
          </a:bodyPr>
          <a:lstStyle/>
          <a:p>
            <a:pPr algn="ctr"/>
            <a:r>
              <a:rPr lang="en-US" dirty="0">
                <a:effectLst/>
              </a:rPr>
              <a:t>Here are a few </a:t>
            </a:r>
            <a:r>
              <a:rPr lang="en-US" b="1" dirty="0">
                <a:effectLst/>
              </a:rPr>
              <a:t>highlights</a:t>
            </a:r>
            <a:r>
              <a:rPr lang="en-US" dirty="0">
                <a:effectLst/>
              </a:rPr>
              <a:t> of the early days of the church:</a:t>
            </a:r>
            <a:endParaRPr lang="en-US" dirty="0"/>
          </a:p>
        </p:txBody>
      </p:sp>
    </p:spTree>
    <p:extLst>
      <p:ext uri="{BB962C8B-B14F-4D97-AF65-F5344CB8AC3E}">
        <p14:creationId xmlns:p14="http://schemas.microsoft.com/office/powerpoint/2010/main" val="4289948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nodeType="click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Effect transition="in" filter="barn(outVertical)">
                                      <p:cBhvr>
                                        <p:cTn id="24"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724400"/>
          </a:xfrm>
        </p:spPr>
        <p:txBody>
          <a:bodyPr>
            <a:normAutofit fontScale="92500"/>
          </a:bodyPr>
          <a:lstStyle/>
          <a:p>
            <a:r>
              <a:rPr lang="en-US" sz="3200" dirty="0"/>
              <a:t>Peter and the other apostles responded with these words; “</a:t>
            </a:r>
            <a:r>
              <a:rPr lang="en-US" sz="3200" b="1" u="sng" dirty="0">
                <a:solidFill>
                  <a:schemeClr val="bg1"/>
                </a:solidFill>
              </a:rPr>
              <a:t>We must obey God rather than men</a:t>
            </a:r>
            <a:r>
              <a:rPr lang="en-US" sz="3200" dirty="0">
                <a:solidFill>
                  <a:schemeClr val="bg1"/>
                </a:solidFill>
              </a:rPr>
              <a:t>. The God of our fathers raised up Jesus, whom you had put to death by hanging Him on a cross. He is the one whom God exalted to His right hand as a Prince and a Savior, to grant repentance to Israel, and forgiveness of sins. And we are witnesses of these things, and so is the Holy Spirit, whom God has given to those who obey Him</a:t>
            </a:r>
            <a:r>
              <a:rPr lang="en-US" sz="3200" dirty="0"/>
              <a:t>” (Acts 5:29-32)</a:t>
            </a:r>
            <a:endParaRPr lang="en-US" dirty="0" smtClean="0"/>
          </a:p>
        </p:txBody>
      </p:sp>
      <p:sp>
        <p:nvSpPr>
          <p:cNvPr id="3" name="Title 2"/>
          <p:cNvSpPr>
            <a:spLocks noGrp="1"/>
          </p:cNvSpPr>
          <p:nvPr>
            <p:ph type="title"/>
          </p:nvPr>
        </p:nvSpPr>
        <p:spPr>
          <a:xfrm>
            <a:off x="457200" y="304800"/>
            <a:ext cx="8229600" cy="1219200"/>
          </a:xfrm>
        </p:spPr>
        <p:txBody>
          <a:bodyPr>
            <a:normAutofit fontScale="90000"/>
          </a:bodyPr>
          <a:lstStyle/>
          <a:p>
            <a:pPr algn="ctr"/>
            <a:r>
              <a:rPr lang="en-US" dirty="0">
                <a:effectLst/>
              </a:rPr>
              <a:t>Here are a few </a:t>
            </a:r>
            <a:r>
              <a:rPr lang="en-US" b="1" dirty="0">
                <a:effectLst/>
              </a:rPr>
              <a:t>highlights</a:t>
            </a:r>
            <a:r>
              <a:rPr lang="en-US" dirty="0">
                <a:effectLst/>
              </a:rPr>
              <a:t> of the early days of the church:</a:t>
            </a:r>
            <a:endParaRPr lang="en-US" dirty="0"/>
          </a:p>
        </p:txBody>
      </p:sp>
    </p:spTree>
    <p:extLst>
      <p:ext uri="{BB962C8B-B14F-4D97-AF65-F5344CB8AC3E}">
        <p14:creationId xmlns:p14="http://schemas.microsoft.com/office/powerpoint/2010/main" val="2841255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ircle(in)">
                                      <p:cBhvr>
                                        <p:cTn id="7" dur="2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343400"/>
          </a:xfrm>
        </p:spPr>
        <p:txBody>
          <a:bodyPr>
            <a:normAutofit/>
          </a:bodyPr>
          <a:lstStyle/>
          <a:p>
            <a:r>
              <a:rPr lang="en-US" sz="2800" dirty="0"/>
              <a:t>Gamaliel (a well-respected Pharisee and teacher) said this to the members of the Sanhedrin in response to the actions and words of the apostles; “</a:t>
            </a:r>
            <a:r>
              <a:rPr lang="en-US" sz="2800" dirty="0">
                <a:solidFill>
                  <a:schemeClr val="bg1"/>
                </a:solidFill>
              </a:rPr>
              <a:t>So in the present case, I say to you, stay away from these men and let them alone, for if this plan or action is of men it will be overthrown; </a:t>
            </a:r>
            <a:r>
              <a:rPr lang="en-US" sz="2800" b="1" dirty="0">
                <a:solidFill>
                  <a:schemeClr val="bg1"/>
                </a:solidFill>
              </a:rPr>
              <a:t>but if it is of God, you will not be able to overthrow them</a:t>
            </a:r>
            <a:r>
              <a:rPr lang="en-US" sz="2800" dirty="0">
                <a:solidFill>
                  <a:schemeClr val="bg1"/>
                </a:solidFill>
              </a:rPr>
              <a:t>; or else you may even be found fighting against God</a:t>
            </a:r>
            <a:r>
              <a:rPr lang="en-US" sz="2800" dirty="0"/>
              <a:t>” (Acts 5:38-39)</a:t>
            </a:r>
            <a:endParaRPr lang="en-US" sz="2800" dirty="0" smtClean="0"/>
          </a:p>
        </p:txBody>
      </p:sp>
      <p:sp>
        <p:nvSpPr>
          <p:cNvPr id="3" name="Title 2"/>
          <p:cNvSpPr>
            <a:spLocks noGrp="1"/>
          </p:cNvSpPr>
          <p:nvPr>
            <p:ph type="title"/>
          </p:nvPr>
        </p:nvSpPr>
        <p:spPr>
          <a:xfrm>
            <a:off x="457200" y="304800"/>
            <a:ext cx="8229600" cy="1219200"/>
          </a:xfrm>
        </p:spPr>
        <p:txBody>
          <a:bodyPr>
            <a:normAutofit fontScale="90000"/>
          </a:bodyPr>
          <a:lstStyle/>
          <a:p>
            <a:pPr algn="ctr"/>
            <a:r>
              <a:rPr lang="en-US" dirty="0">
                <a:effectLst/>
              </a:rPr>
              <a:t>Here are a few </a:t>
            </a:r>
            <a:r>
              <a:rPr lang="en-US" b="1" dirty="0">
                <a:effectLst/>
              </a:rPr>
              <a:t>highlights</a:t>
            </a:r>
            <a:r>
              <a:rPr lang="en-US" dirty="0">
                <a:effectLst/>
              </a:rPr>
              <a:t> of the early days of the church:</a:t>
            </a:r>
            <a:endParaRPr lang="en-US" dirty="0"/>
          </a:p>
        </p:txBody>
      </p:sp>
    </p:spTree>
    <p:extLst>
      <p:ext uri="{BB962C8B-B14F-4D97-AF65-F5344CB8AC3E}">
        <p14:creationId xmlns:p14="http://schemas.microsoft.com/office/powerpoint/2010/main" val="3111302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343400"/>
          </a:xfrm>
        </p:spPr>
        <p:txBody>
          <a:bodyPr>
            <a:normAutofit/>
          </a:bodyPr>
          <a:lstStyle/>
          <a:p>
            <a:r>
              <a:rPr lang="en-US" sz="3200" dirty="0"/>
              <a:t>The apostles were released and this is what Luke records took place after; “</a:t>
            </a:r>
            <a:r>
              <a:rPr lang="en-US" sz="3200" dirty="0">
                <a:solidFill>
                  <a:schemeClr val="bg1"/>
                </a:solidFill>
              </a:rPr>
              <a:t>So they went on their way from the presence of the council rejoicing that they had been considered worthy to suffer shame for His name. </a:t>
            </a:r>
            <a:r>
              <a:rPr lang="en-US" sz="3200" i="1" u="sng" dirty="0">
                <a:solidFill>
                  <a:schemeClr val="bg1"/>
                </a:solidFill>
              </a:rPr>
              <a:t>And every day they kept right on teaching and preaching Jesus as the Christ</a:t>
            </a:r>
            <a:r>
              <a:rPr lang="en-US" sz="3200" dirty="0"/>
              <a:t>” (Acts 5:41-42)</a:t>
            </a:r>
            <a:endParaRPr lang="en-US" sz="3200" dirty="0" smtClean="0"/>
          </a:p>
        </p:txBody>
      </p:sp>
      <p:sp>
        <p:nvSpPr>
          <p:cNvPr id="3" name="Title 2"/>
          <p:cNvSpPr>
            <a:spLocks noGrp="1"/>
          </p:cNvSpPr>
          <p:nvPr>
            <p:ph type="title"/>
          </p:nvPr>
        </p:nvSpPr>
        <p:spPr>
          <a:xfrm>
            <a:off x="457200" y="304800"/>
            <a:ext cx="8229600" cy="1219200"/>
          </a:xfrm>
        </p:spPr>
        <p:txBody>
          <a:bodyPr>
            <a:normAutofit fontScale="90000"/>
          </a:bodyPr>
          <a:lstStyle/>
          <a:p>
            <a:pPr algn="ctr"/>
            <a:r>
              <a:rPr lang="en-US" dirty="0">
                <a:effectLst/>
              </a:rPr>
              <a:t>Here are a few </a:t>
            </a:r>
            <a:r>
              <a:rPr lang="en-US" b="1" dirty="0">
                <a:effectLst/>
              </a:rPr>
              <a:t>highlights</a:t>
            </a:r>
            <a:r>
              <a:rPr lang="en-US" dirty="0">
                <a:effectLst/>
              </a:rPr>
              <a:t> of the early days of the church:</a:t>
            </a:r>
            <a:endParaRPr lang="en-US" dirty="0"/>
          </a:p>
        </p:txBody>
      </p:sp>
    </p:spTree>
    <p:extLst>
      <p:ext uri="{BB962C8B-B14F-4D97-AF65-F5344CB8AC3E}">
        <p14:creationId xmlns:p14="http://schemas.microsoft.com/office/powerpoint/2010/main" val="465883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343400"/>
          </a:xfrm>
        </p:spPr>
        <p:txBody>
          <a:bodyPr>
            <a:normAutofit fontScale="92500" lnSpcReduction="20000"/>
          </a:bodyPr>
          <a:lstStyle/>
          <a:p>
            <a:pPr marL="0" indent="0" algn="ctr">
              <a:buNone/>
            </a:pPr>
            <a:r>
              <a:rPr lang="en-US" sz="3200" dirty="0"/>
              <a:t>The </a:t>
            </a:r>
            <a:r>
              <a:rPr lang="en-US" sz="3200" b="1" i="1" u="sng" dirty="0">
                <a:solidFill>
                  <a:schemeClr val="bg1"/>
                </a:solidFill>
              </a:rPr>
              <a:t>Jerusalem</a:t>
            </a:r>
            <a:r>
              <a:rPr lang="en-US" sz="3200" dirty="0"/>
              <a:t> church experiences </a:t>
            </a:r>
            <a:r>
              <a:rPr lang="en-US" sz="3200" b="1" dirty="0"/>
              <a:t>enormous growth</a:t>
            </a:r>
            <a:r>
              <a:rPr lang="en-US" sz="3200" dirty="0"/>
              <a:t> and the need to effectively minister to all those who are coming to faith in Jesus became an important component that the apostles needed to address. The decision was made (Acts 6) to delegate the daily affairs (shepherding duties) to others who were gifted to perform those tasks so the apostles could devote themselves to prayer and preaching the Word. </a:t>
            </a:r>
            <a:r>
              <a:rPr lang="en-US" sz="3200" b="1" dirty="0">
                <a:solidFill>
                  <a:schemeClr val="bg1"/>
                </a:solidFill>
              </a:rPr>
              <a:t>This immense growth of the church also brought added persecution</a:t>
            </a:r>
            <a:r>
              <a:rPr lang="en-US" sz="3200" dirty="0"/>
              <a:t>.</a:t>
            </a:r>
            <a:endParaRPr lang="en-US" sz="3200" dirty="0" smtClean="0"/>
          </a:p>
        </p:txBody>
      </p:sp>
      <p:sp>
        <p:nvSpPr>
          <p:cNvPr id="3" name="Title 2"/>
          <p:cNvSpPr>
            <a:spLocks noGrp="1"/>
          </p:cNvSpPr>
          <p:nvPr>
            <p:ph type="title"/>
          </p:nvPr>
        </p:nvSpPr>
        <p:spPr>
          <a:xfrm>
            <a:off x="457200" y="304800"/>
            <a:ext cx="8229600" cy="1219200"/>
          </a:xfrm>
        </p:spPr>
        <p:txBody>
          <a:bodyPr>
            <a:normAutofit fontScale="90000"/>
          </a:bodyPr>
          <a:lstStyle/>
          <a:p>
            <a:pPr algn="ctr"/>
            <a:r>
              <a:rPr lang="en-US" dirty="0">
                <a:effectLst/>
              </a:rPr>
              <a:t>Here are a few </a:t>
            </a:r>
            <a:r>
              <a:rPr lang="en-US" b="1" dirty="0">
                <a:effectLst/>
              </a:rPr>
              <a:t>highlights</a:t>
            </a:r>
            <a:r>
              <a:rPr lang="en-US" dirty="0">
                <a:effectLst/>
              </a:rPr>
              <a:t> of the early days of the church:</a:t>
            </a:r>
            <a:endParaRPr lang="en-US" dirty="0"/>
          </a:p>
        </p:txBody>
      </p:sp>
    </p:spTree>
    <p:extLst>
      <p:ext uri="{BB962C8B-B14F-4D97-AF65-F5344CB8AC3E}">
        <p14:creationId xmlns:p14="http://schemas.microsoft.com/office/powerpoint/2010/main" val="836779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343400"/>
          </a:xfrm>
        </p:spPr>
        <p:txBody>
          <a:bodyPr>
            <a:normAutofit fontScale="92500" lnSpcReduction="20000"/>
          </a:bodyPr>
          <a:lstStyle/>
          <a:p>
            <a:pPr marL="0" indent="0">
              <a:buNone/>
            </a:pPr>
            <a:r>
              <a:rPr lang="en-US" sz="3200" dirty="0"/>
              <a:t>After the decision to appoint seven men of good reputation to handle more of the administrative affairs of the church in Jerusalem; things continued to grow</a:t>
            </a:r>
            <a:r>
              <a:rPr lang="en-US" sz="3200" dirty="0" smtClean="0"/>
              <a:t>.</a:t>
            </a:r>
          </a:p>
          <a:p>
            <a:endParaRPr lang="en-US" sz="3200" dirty="0" smtClean="0"/>
          </a:p>
          <a:p>
            <a:r>
              <a:rPr lang="en-US" sz="3200" dirty="0" smtClean="0"/>
              <a:t>“</a:t>
            </a:r>
            <a:r>
              <a:rPr lang="en-US" sz="3200" dirty="0">
                <a:solidFill>
                  <a:schemeClr val="bg1"/>
                </a:solidFill>
              </a:rPr>
              <a:t>The word of God kept on spreading; and the number of disciples continued to increase greatly in Jerusalem, and a great many of the priests were becoming obedient to the faith</a:t>
            </a:r>
            <a:r>
              <a:rPr lang="en-US" sz="3200" dirty="0"/>
              <a:t>” (Acts 6:7)</a:t>
            </a:r>
            <a:endParaRPr lang="en-US" sz="3200" dirty="0" smtClean="0"/>
          </a:p>
        </p:txBody>
      </p:sp>
      <p:sp>
        <p:nvSpPr>
          <p:cNvPr id="3" name="Title 2"/>
          <p:cNvSpPr>
            <a:spLocks noGrp="1"/>
          </p:cNvSpPr>
          <p:nvPr>
            <p:ph type="title"/>
          </p:nvPr>
        </p:nvSpPr>
        <p:spPr>
          <a:xfrm>
            <a:off x="457200" y="304800"/>
            <a:ext cx="8229600" cy="1219200"/>
          </a:xfrm>
        </p:spPr>
        <p:txBody>
          <a:bodyPr>
            <a:normAutofit/>
          </a:bodyPr>
          <a:lstStyle/>
          <a:p>
            <a:pPr algn="ctr"/>
            <a:r>
              <a:rPr lang="en-US" b="1" dirty="0">
                <a:effectLst/>
              </a:rPr>
              <a:t>The Church Expands:</a:t>
            </a:r>
            <a:endParaRPr lang="en-US" dirty="0"/>
          </a:p>
        </p:txBody>
      </p:sp>
    </p:spTree>
    <p:extLst>
      <p:ext uri="{BB962C8B-B14F-4D97-AF65-F5344CB8AC3E}">
        <p14:creationId xmlns:p14="http://schemas.microsoft.com/office/powerpoint/2010/main" val="1890626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additive="base">
                                        <p:cTn id="15"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343400"/>
          </a:xfrm>
        </p:spPr>
        <p:txBody>
          <a:bodyPr>
            <a:normAutofit/>
          </a:bodyPr>
          <a:lstStyle/>
          <a:p>
            <a:r>
              <a:rPr lang="en-US" sz="2800" b="1" u="sng" dirty="0">
                <a:solidFill>
                  <a:schemeClr val="bg1"/>
                </a:solidFill>
              </a:rPr>
              <a:t>Stephen</a:t>
            </a:r>
            <a:r>
              <a:rPr lang="en-US" sz="2800" dirty="0"/>
              <a:t>; one of the seven who were appointed for this task, became a target of persecution because of his preaching</a:t>
            </a:r>
            <a:r>
              <a:rPr lang="en-US" sz="2800" dirty="0" smtClean="0"/>
              <a:t>.</a:t>
            </a:r>
          </a:p>
          <a:p>
            <a:endParaRPr lang="en-US" sz="3200" dirty="0" smtClean="0"/>
          </a:p>
          <a:p>
            <a:pPr lvl="1">
              <a:buFont typeface="Wingdings" pitchFamily="2" charset="2"/>
              <a:buChar char="Ø"/>
            </a:pPr>
            <a:r>
              <a:rPr lang="en-US" sz="3200" dirty="0"/>
              <a:t>“</a:t>
            </a:r>
            <a:r>
              <a:rPr lang="en-US" sz="3200" dirty="0">
                <a:solidFill>
                  <a:schemeClr val="bg1"/>
                </a:solidFill>
              </a:rPr>
              <a:t>And Stephen, full of grace and power, was performing great wonders and signs among the people</a:t>
            </a:r>
            <a:r>
              <a:rPr lang="en-US" sz="3200" dirty="0"/>
              <a:t>” (Acts 6:8</a:t>
            </a:r>
            <a:r>
              <a:rPr lang="en-US" sz="3200" dirty="0" smtClean="0"/>
              <a:t>)</a:t>
            </a:r>
          </a:p>
          <a:p>
            <a:pPr lvl="1">
              <a:buFont typeface="Wingdings" pitchFamily="2" charset="2"/>
              <a:buChar char="Ø"/>
            </a:pPr>
            <a:endParaRPr lang="en-US" sz="3200" dirty="0"/>
          </a:p>
          <a:p>
            <a:pPr lvl="1">
              <a:buFont typeface="Wingdings" pitchFamily="2" charset="2"/>
              <a:buChar char="Ø"/>
            </a:pPr>
            <a:endParaRPr lang="en-US" sz="3000" dirty="0" smtClean="0"/>
          </a:p>
        </p:txBody>
      </p:sp>
      <p:sp>
        <p:nvSpPr>
          <p:cNvPr id="3" name="Title 2"/>
          <p:cNvSpPr>
            <a:spLocks noGrp="1"/>
          </p:cNvSpPr>
          <p:nvPr>
            <p:ph type="title"/>
          </p:nvPr>
        </p:nvSpPr>
        <p:spPr>
          <a:xfrm>
            <a:off x="457200" y="304800"/>
            <a:ext cx="8229600" cy="1219200"/>
          </a:xfrm>
        </p:spPr>
        <p:txBody>
          <a:bodyPr>
            <a:normAutofit/>
          </a:bodyPr>
          <a:lstStyle/>
          <a:p>
            <a:pPr algn="ctr"/>
            <a:r>
              <a:rPr lang="en-US" b="1" dirty="0">
                <a:effectLst/>
              </a:rPr>
              <a:t>The Church Expands:</a:t>
            </a:r>
            <a:endParaRPr lang="en-US" dirty="0"/>
          </a:p>
        </p:txBody>
      </p:sp>
    </p:spTree>
    <p:extLst>
      <p:ext uri="{BB962C8B-B14F-4D97-AF65-F5344CB8AC3E}">
        <p14:creationId xmlns:p14="http://schemas.microsoft.com/office/powerpoint/2010/main" val="2829250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wipe(down)">
                                      <p:cBhvr>
                                        <p:cTn id="13"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343400"/>
          </a:xfrm>
        </p:spPr>
        <p:txBody>
          <a:bodyPr>
            <a:normAutofit fontScale="85000" lnSpcReduction="10000"/>
          </a:bodyPr>
          <a:lstStyle/>
          <a:p>
            <a:r>
              <a:rPr lang="en-US" sz="2800" b="1" u="sng" dirty="0" smtClean="0">
                <a:solidFill>
                  <a:schemeClr val="bg1"/>
                </a:solidFill>
              </a:rPr>
              <a:t>Stephen</a:t>
            </a:r>
            <a:r>
              <a:rPr lang="en-US" sz="2800" dirty="0">
                <a:solidFill>
                  <a:schemeClr val="bg1"/>
                </a:solidFill>
              </a:rPr>
              <a:t>:</a:t>
            </a:r>
            <a:endParaRPr lang="en-US" sz="3200" dirty="0" smtClean="0">
              <a:solidFill>
                <a:schemeClr val="bg1"/>
              </a:solidFill>
            </a:endParaRPr>
          </a:p>
          <a:p>
            <a:pPr lvl="1">
              <a:buFont typeface="Wingdings" pitchFamily="2" charset="2"/>
              <a:buChar char="Ø"/>
            </a:pPr>
            <a:endParaRPr lang="en-US" sz="3200" dirty="0" smtClean="0"/>
          </a:p>
          <a:p>
            <a:pPr lvl="1">
              <a:buFont typeface="Wingdings" pitchFamily="2" charset="2"/>
              <a:buChar char="Ø"/>
            </a:pPr>
            <a:r>
              <a:rPr lang="en-US" sz="3200" dirty="0"/>
              <a:t>His preaching about Jesus was not popular with some people; “</a:t>
            </a:r>
            <a:r>
              <a:rPr lang="en-US" sz="3200" dirty="0">
                <a:solidFill>
                  <a:schemeClr val="bg1"/>
                </a:solidFill>
              </a:rPr>
              <a:t>But they were unable to cope with the wisdom and the Spirit with which he was speaking. Then they secretly induced men to say, we have heard him speak blasphemous words against Moses and against God. And they stirred up the people, the elders and the scribes, and they came up to him and dragged him away and brought him before the Council.</a:t>
            </a:r>
            <a:r>
              <a:rPr lang="en-US" sz="3200" dirty="0"/>
              <a:t>” (Acts 6:1-12)</a:t>
            </a:r>
          </a:p>
          <a:p>
            <a:pPr lvl="1">
              <a:buFont typeface="Wingdings" pitchFamily="2" charset="2"/>
              <a:buChar char="Ø"/>
            </a:pPr>
            <a:endParaRPr lang="en-US" sz="3000" dirty="0" smtClean="0"/>
          </a:p>
        </p:txBody>
      </p:sp>
      <p:sp>
        <p:nvSpPr>
          <p:cNvPr id="3" name="Title 2"/>
          <p:cNvSpPr>
            <a:spLocks noGrp="1"/>
          </p:cNvSpPr>
          <p:nvPr>
            <p:ph type="title"/>
          </p:nvPr>
        </p:nvSpPr>
        <p:spPr>
          <a:xfrm>
            <a:off x="457200" y="304800"/>
            <a:ext cx="8229600" cy="1219200"/>
          </a:xfrm>
        </p:spPr>
        <p:txBody>
          <a:bodyPr>
            <a:normAutofit/>
          </a:bodyPr>
          <a:lstStyle/>
          <a:p>
            <a:pPr algn="ctr"/>
            <a:r>
              <a:rPr lang="en-US" b="1" dirty="0">
                <a:effectLst/>
              </a:rPr>
              <a:t>The Church Expands:</a:t>
            </a:r>
            <a:endParaRPr lang="en-US" dirty="0"/>
          </a:p>
        </p:txBody>
      </p:sp>
    </p:spTree>
    <p:extLst>
      <p:ext uri="{BB962C8B-B14F-4D97-AF65-F5344CB8AC3E}">
        <p14:creationId xmlns:p14="http://schemas.microsoft.com/office/powerpoint/2010/main" val="2997199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343400"/>
          </a:xfrm>
        </p:spPr>
        <p:txBody>
          <a:bodyPr>
            <a:normAutofit/>
          </a:bodyPr>
          <a:lstStyle/>
          <a:p>
            <a:r>
              <a:rPr lang="en-US" sz="2800" b="1" u="sng" dirty="0" smtClean="0">
                <a:solidFill>
                  <a:schemeClr val="bg1"/>
                </a:solidFill>
              </a:rPr>
              <a:t>Stephen</a:t>
            </a:r>
            <a:r>
              <a:rPr lang="en-US" sz="2800" dirty="0"/>
              <a:t>:</a:t>
            </a:r>
            <a:endParaRPr lang="en-US" sz="3200" dirty="0" smtClean="0"/>
          </a:p>
          <a:p>
            <a:pPr lvl="1">
              <a:buFont typeface="Wingdings" pitchFamily="2" charset="2"/>
              <a:buChar char="Ø"/>
            </a:pPr>
            <a:endParaRPr lang="en-US" sz="3200" dirty="0" smtClean="0"/>
          </a:p>
          <a:p>
            <a:pPr lvl="1">
              <a:buFont typeface="Wingdings" pitchFamily="2" charset="2"/>
              <a:buChar char="Ø"/>
            </a:pPr>
            <a:r>
              <a:rPr lang="en-US" sz="3200" dirty="0"/>
              <a:t>Stephen will defend his actions and preach one of the finest sermons ever declared, but it will infuriate the members of the Sanhedrin which results in him being stoned to </a:t>
            </a:r>
            <a:r>
              <a:rPr lang="en-US" sz="3200" b="1" i="1" u="sng" dirty="0">
                <a:solidFill>
                  <a:schemeClr val="bg1"/>
                </a:solidFill>
              </a:rPr>
              <a:t>death</a:t>
            </a:r>
            <a:r>
              <a:rPr lang="en-US" sz="3200" dirty="0"/>
              <a:t>. (Acts 7:54-60)</a:t>
            </a:r>
            <a:endParaRPr lang="en-US" sz="3200" dirty="0" smtClean="0"/>
          </a:p>
        </p:txBody>
      </p:sp>
      <p:sp>
        <p:nvSpPr>
          <p:cNvPr id="3" name="Title 2"/>
          <p:cNvSpPr>
            <a:spLocks noGrp="1"/>
          </p:cNvSpPr>
          <p:nvPr>
            <p:ph type="title"/>
          </p:nvPr>
        </p:nvSpPr>
        <p:spPr>
          <a:xfrm>
            <a:off x="457200" y="304800"/>
            <a:ext cx="8229600" cy="1219200"/>
          </a:xfrm>
        </p:spPr>
        <p:txBody>
          <a:bodyPr>
            <a:normAutofit/>
          </a:bodyPr>
          <a:lstStyle/>
          <a:p>
            <a:pPr algn="ctr"/>
            <a:r>
              <a:rPr lang="en-US" b="1" dirty="0">
                <a:effectLst/>
              </a:rPr>
              <a:t>The Church Expands:</a:t>
            </a:r>
            <a:endParaRPr lang="en-US" dirty="0"/>
          </a:p>
        </p:txBody>
      </p:sp>
    </p:spTree>
    <p:extLst>
      <p:ext uri="{BB962C8B-B14F-4D97-AF65-F5344CB8AC3E}">
        <p14:creationId xmlns:p14="http://schemas.microsoft.com/office/powerpoint/2010/main" val="2162756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800"/>
            <a:ext cx="8229600" cy="4724400"/>
          </a:xfrm>
        </p:spPr>
        <p:txBody>
          <a:bodyPr>
            <a:noAutofit/>
          </a:bodyPr>
          <a:lstStyle/>
          <a:p>
            <a:r>
              <a:rPr lang="en-US" dirty="0"/>
              <a:t>All of this attention surrounding the Jerusalem church brings about an immense amount of opposition from those who didn’t agree with the message that Jesus rose from the dead and was the only Way to God</a:t>
            </a:r>
            <a:r>
              <a:rPr lang="en-US" dirty="0" smtClean="0"/>
              <a:t>.</a:t>
            </a:r>
          </a:p>
          <a:p>
            <a:endParaRPr lang="en-US" sz="1400" dirty="0"/>
          </a:p>
          <a:p>
            <a:r>
              <a:rPr lang="en-US" dirty="0"/>
              <a:t>The Jewish religious leaders will engage a man whose name was Saul of Tarsus to hunt down and arrest these ones who were preaching about Jesus. The Lord will intervene and Saul (also known as Paul) will submit to Jesus and his ministry will spread throughout the Gentile world. We’ll look at his life in our next lesson.</a:t>
            </a:r>
            <a:endParaRPr lang="en-US" dirty="0" smtClean="0"/>
          </a:p>
        </p:txBody>
      </p:sp>
      <p:sp>
        <p:nvSpPr>
          <p:cNvPr id="3" name="Title 2"/>
          <p:cNvSpPr>
            <a:spLocks noGrp="1"/>
          </p:cNvSpPr>
          <p:nvPr>
            <p:ph type="title"/>
          </p:nvPr>
        </p:nvSpPr>
        <p:spPr>
          <a:xfrm>
            <a:off x="457200" y="304800"/>
            <a:ext cx="8229600" cy="1219200"/>
          </a:xfrm>
        </p:spPr>
        <p:txBody>
          <a:bodyPr>
            <a:normAutofit/>
          </a:bodyPr>
          <a:lstStyle/>
          <a:p>
            <a:pPr algn="ctr"/>
            <a:r>
              <a:rPr lang="en-US" b="1" dirty="0">
                <a:effectLst/>
              </a:rPr>
              <a:t>The Church Expands:</a:t>
            </a:r>
            <a:endParaRPr lang="en-US" dirty="0"/>
          </a:p>
        </p:txBody>
      </p:sp>
    </p:spTree>
    <p:extLst>
      <p:ext uri="{BB962C8B-B14F-4D97-AF65-F5344CB8AC3E}">
        <p14:creationId xmlns:p14="http://schemas.microsoft.com/office/powerpoint/2010/main" val="1384919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800"/>
            <a:ext cx="8229600" cy="4724400"/>
          </a:xfrm>
        </p:spPr>
        <p:txBody>
          <a:bodyPr>
            <a:noAutofit/>
          </a:bodyPr>
          <a:lstStyle/>
          <a:p>
            <a:pPr marL="0" indent="0" algn="ctr">
              <a:buNone/>
            </a:pPr>
            <a:r>
              <a:rPr lang="en-US" sz="4400" dirty="0"/>
              <a:t>As the persecution of the church intensified in Jerusalem; it caused the apostles and others to go to </a:t>
            </a:r>
            <a:r>
              <a:rPr lang="en-US" sz="4400" b="1" u="sng" dirty="0"/>
              <a:t>Judea</a:t>
            </a:r>
            <a:r>
              <a:rPr lang="en-US" sz="4400" dirty="0"/>
              <a:t>, </a:t>
            </a:r>
            <a:r>
              <a:rPr lang="en-US" sz="4400" b="1" u="sng" dirty="0"/>
              <a:t>Samaria</a:t>
            </a:r>
            <a:r>
              <a:rPr lang="en-US" sz="4400" dirty="0"/>
              <a:t> and eventually to the </a:t>
            </a:r>
            <a:r>
              <a:rPr lang="en-US" sz="4400" b="1" u="sng" dirty="0"/>
              <a:t>uttermost</a:t>
            </a:r>
            <a:r>
              <a:rPr lang="en-US" sz="4400" dirty="0"/>
              <a:t> parts of the earth.</a:t>
            </a:r>
            <a:endParaRPr lang="en-US" sz="4400" dirty="0" smtClean="0"/>
          </a:p>
        </p:txBody>
      </p:sp>
      <p:sp>
        <p:nvSpPr>
          <p:cNvPr id="3" name="Title 2"/>
          <p:cNvSpPr>
            <a:spLocks noGrp="1"/>
          </p:cNvSpPr>
          <p:nvPr>
            <p:ph type="title"/>
          </p:nvPr>
        </p:nvSpPr>
        <p:spPr>
          <a:xfrm>
            <a:off x="457200" y="304800"/>
            <a:ext cx="8229600" cy="1219200"/>
          </a:xfrm>
        </p:spPr>
        <p:txBody>
          <a:bodyPr>
            <a:normAutofit/>
          </a:bodyPr>
          <a:lstStyle/>
          <a:p>
            <a:pPr algn="ctr"/>
            <a:r>
              <a:rPr lang="en-US" b="1" dirty="0">
                <a:effectLst/>
              </a:rPr>
              <a:t>The Church Expands:</a:t>
            </a:r>
            <a:endParaRPr lang="en-US" dirty="0"/>
          </a:p>
        </p:txBody>
      </p:sp>
    </p:spTree>
    <p:extLst>
      <p:ext uri="{BB962C8B-B14F-4D97-AF65-F5344CB8AC3E}">
        <p14:creationId xmlns:p14="http://schemas.microsoft.com/office/powerpoint/2010/main" val="4045016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800"/>
            <a:ext cx="8229600" cy="4724400"/>
          </a:xfrm>
        </p:spPr>
        <p:txBody>
          <a:bodyPr>
            <a:noAutofit/>
          </a:bodyPr>
          <a:lstStyle/>
          <a:p>
            <a:pPr marL="0" indent="0">
              <a:buNone/>
            </a:pPr>
            <a:endParaRPr lang="en-US" dirty="0" smtClean="0"/>
          </a:p>
        </p:txBody>
      </p:sp>
      <p:sp>
        <p:nvSpPr>
          <p:cNvPr id="3" name="Title 2"/>
          <p:cNvSpPr>
            <a:spLocks noGrp="1"/>
          </p:cNvSpPr>
          <p:nvPr>
            <p:ph type="title"/>
          </p:nvPr>
        </p:nvSpPr>
        <p:spPr>
          <a:xfrm>
            <a:off x="457200" y="304800"/>
            <a:ext cx="8229600" cy="1219200"/>
          </a:xfrm>
        </p:spPr>
        <p:txBody>
          <a:bodyPr>
            <a:normAutofit/>
          </a:bodyPr>
          <a:lstStyle/>
          <a:p>
            <a:pPr algn="ctr"/>
            <a:r>
              <a:rPr lang="en-US" b="1" dirty="0">
                <a:effectLst/>
              </a:rPr>
              <a:t>The Church Expands:</a:t>
            </a:r>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3733800" y="1904999"/>
            <a:ext cx="4343400" cy="4572001"/>
          </a:xfrm>
          <a:prstGeom prst="rect">
            <a:avLst/>
          </a:prstGeom>
          <a:noFill/>
          <a:ln>
            <a:noFill/>
          </a:ln>
        </p:spPr>
      </p:pic>
      <p:sp>
        <p:nvSpPr>
          <p:cNvPr id="5" name="TextBox 4"/>
          <p:cNvSpPr txBox="1"/>
          <p:nvPr/>
        </p:nvSpPr>
        <p:spPr>
          <a:xfrm>
            <a:off x="762000" y="2362200"/>
            <a:ext cx="2514600" cy="3416320"/>
          </a:xfrm>
          <a:prstGeom prst="rect">
            <a:avLst/>
          </a:prstGeom>
          <a:noFill/>
        </p:spPr>
        <p:txBody>
          <a:bodyPr wrap="square" rtlCol="0">
            <a:spAutoFit/>
          </a:bodyPr>
          <a:lstStyle/>
          <a:p>
            <a:r>
              <a:rPr lang="en-US" sz="3600" dirty="0"/>
              <a:t>Taking the Gospel to Judea, Samaria and beyond (Acts 8-11)</a:t>
            </a:r>
          </a:p>
        </p:txBody>
      </p:sp>
      <p:cxnSp>
        <p:nvCxnSpPr>
          <p:cNvPr id="7" name="Straight Arrow Connector 6"/>
          <p:cNvCxnSpPr/>
          <p:nvPr/>
        </p:nvCxnSpPr>
        <p:spPr>
          <a:xfrm>
            <a:off x="2019300" y="3810000"/>
            <a:ext cx="3314700" cy="9144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2438400" y="3276600"/>
            <a:ext cx="3276600" cy="11430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5711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800"/>
            <a:ext cx="8229600" cy="4724400"/>
          </a:xfrm>
        </p:spPr>
        <p:txBody>
          <a:bodyPr>
            <a:noAutofit/>
          </a:bodyPr>
          <a:lstStyle/>
          <a:p>
            <a:r>
              <a:rPr lang="en-US" u="sng" dirty="0"/>
              <a:t>The gospel also spread to the region of Antioch (</a:t>
            </a:r>
            <a:r>
              <a:rPr lang="en-US" u="sng" dirty="0" smtClean="0"/>
              <a:t>Syria)</a:t>
            </a:r>
          </a:p>
          <a:p>
            <a:endParaRPr lang="en-US" dirty="0"/>
          </a:p>
          <a:p>
            <a:pPr lvl="1">
              <a:buFont typeface="Wingdings" pitchFamily="2" charset="2"/>
              <a:buChar char="Ø"/>
            </a:pPr>
            <a:r>
              <a:rPr lang="en-US" dirty="0"/>
              <a:t>“</a:t>
            </a:r>
            <a:r>
              <a:rPr lang="en-US" dirty="0">
                <a:solidFill>
                  <a:schemeClr val="bg1"/>
                </a:solidFill>
              </a:rPr>
              <a:t>So then those who were scattered because of the persecutions that occurred in connection with Stephen made their way to Phoenicia and Cyprus, and Antioch, speaking the word to no one except to Jews alone. But there were some of them, men of Cyprus and Cyrene, who came to Antioch and began speaking to the Greeks also, preaching the Lord Jesus. And the hand of the Lord was with them, and a large number who believed turned to the Lord</a:t>
            </a:r>
            <a:r>
              <a:rPr lang="en-US" dirty="0"/>
              <a:t>” (Acts 11:19-21)</a:t>
            </a:r>
            <a:endParaRPr lang="en-US" dirty="0" smtClean="0"/>
          </a:p>
        </p:txBody>
      </p:sp>
      <p:sp>
        <p:nvSpPr>
          <p:cNvPr id="3" name="Title 2"/>
          <p:cNvSpPr>
            <a:spLocks noGrp="1"/>
          </p:cNvSpPr>
          <p:nvPr>
            <p:ph type="title"/>
          </p:nvPr>
        </p:nvSpPr>
        <p:spPr>
          <a:xfrm>
            <a:off x="457200" y="304800"/>
            <a:ext cx="8229600" cy="1219200"/>
          </a:xfrm>
        </p:spPr>
        <p:txBody>
          <a:bodyPr>
            <a:normAutofit/>
          </a:bodyPr>
          <a:lstStyle/>
          <a:p>
            <a:pPr algn="ctr"/>
            <a:r>
              <a:rPr lang="en-US" b="1" dirty="0">
                <a:effectLst/>
              </a:rPr>
              <a:t>The Church Expands:</a:t>
            </a:r>
            <a:endParaRPr lang="en-US" dirty="0"/>
          </a:p>
        </p:txBody>
      </p:sp>
    </p:spTree>
    <p:extLst>
      <p:ext uri="{BB962C8B-B14F-4D97-AF65-F5344CB8AC3E}">
        <p14:creationId xmlns:p14="http://schemas.microsoft.com/office/powerpoint/2010/main" val="3249178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wipe(down)">
                                      <p:cBhvr>
                                        <p:cTn id="13"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800"/>
            <a:ext cx="8229600" cy="4724400"/>
          </a:xfrm>
        </p:spPr>
        <p:txBody>
          <a:bodyPr>
            <a:noAutofit/>
          </a:bodyPr>
          <a:lstStyle/>
          <a:p>
            <a:r>
              <a:rPr lang="en-US" u="sng" dirty="0"/>
              <a:t>The gospel also spread to the region of Antioch (</a:t>
            </a:r>
            <a:r>
              <a:rPr lang="en-US" u="sng" dirty="0" smtClean="0"/>
              <a:t>Syria)</a:t>
            </a:r>
          </a:p>
          <a:p>
            <a:endParaRPr lang="en-US" dirty="0"/>
          </a:p>
          <a:p>
            <a:pPr lvl="1">
              <a:buFont typeface="Wingdings" pitchFamily="2" charset="2"/>
              <a:buChar char="Ø"/>
            </a:pPr>
            <a:r>
              <a:rPr lang="en-US" sz="2800" dirty="0"/>
              <a:t>It was at Antioch where the disciples were first called </a:t>
            </a:r>
            <a:r>
              <a:rPr lang="en-US" sz="2800" b="1" i="1" u="sng" dirty="0">
                <a:solidFill>
                  <a:schemeClr val="bg1"/>
                </a:solidFill>
              </a:rPr>
              <a:t>Christians</a:t>
            </a:r>
            <a:r>
              <a:rPr lang="en-US" sz="2800" dirty="0"/>
              <a:t> (“little Christ’s”) which identified them as followers of Jesus. (Acts 11:26</a:t>
            </a:r>
            <a:r>
              <a:rPr lang="en-US" sz="2800" dirty="0" smtClean="0"/>
              <a:t>)</a:t>
            </a:r>
          </a:p>
          <a:p>
            <a:pPr lvl="1">
              <a:buFont typeface="Wingdings" pitchFamily="2" charset="2"/>
              <a:buChar char="Ø"/>
            </a:pPr>
            <a:endParaRPr lang="en-US" sz="1400" dirty="0"/>
          </a:p>
          <a:p>
            <a:pPr lvl="1">
              <a:buFont typeface="Wingdings" pitchFamily="2" charset="2"/>
              <a:buChar char="Ø"/>
            </a:pPr>
            <a:r>
              <a:rPr lang="en-US" sz="2800" dirty="0"/>
              <a:t>Antioch also became the </a:t>
            </a:r>
            <a:r>
              <a:rPr lang="en-US" sz="2800" b="1" i="1" u="sng" dirty="0">
                <a:solidFill>
                  <a:schemeClr val="bg1"/>
                </a:solidFill>
              </a:rPr>
              <a:t>sending</a:t>
            </a:r>
            <a:r>
              <a:rPr lang="en-US" sz="2800" dirty="0"/>
              <a:t> church for the missionary activity of Paul and Barnabas as the Gospel spreads to the </a:t>
            </a:r>
            <a:r>
              <a:rPr lang="en-US" sz="2800" b="1" i="1" u="sng" dirty="0">
                <a:solidFill>
                  <a:schemeClr val="bg1"/>
                </a:solidFill>
              </a:rPr>
              <a:t>uttermost</a:t>
            </a:r>
            <a:r>
              <a:rPr lang="en-US" sz="2800" dirty="0"/>
              <a:t> regions of the world (Acts 13:1-3)</a:t>
            </a:r>
            <a:endParaRPr lang="en-US" sz="2800" dirty="0" smtClean="0"/>
          </a:p>
        </p:txBody>
      </p:sp>
      <p:sp>
        <p:nvSpPr>
          <p:cNvPr id="3" name="Title 2"/>
          <p:cNvSpPr>
            <a:spLocks noGrp="1"/>
          </p:cNvSpPr>
          <p:nvPr>
            <p:ph type="title"/>
          </p:nvPr>
        </p:nvSpPr>
        <p:spPr>
          <a:xfrm>
            <a:off x="457200" y="304800"/>
            <a:ext cx="8229600" cy="1219200"/>
          </a:xfrm>
        </p:spPr>
        <p:txBody>
          <a:bodyPr>
            <a:normAutofit/>
          </a:bodyPr>
          <a:lstStyle/>
          <a:p>
            <a:pPr algn="ctr"/>
            <a:r>
              <a:rPr lang="en-US" b="1" dirty="0">
                <a:effectLst/>
              </a:rPr>
              <a:t>The Church Expands:</a:t>
            </a:r>
            <a:endParaRPr lang="en-US" dirty="0"/>
          </a:p>
        </p:txBody>
      </p:sp>
    </p:spTree>
    <p:extLst>
      <p:ext uri="{BB962C8B-B14F-4D97-AF65-F5344CB8AC3E}">
        <p14:creationId xmlns:p14="http://schemas.microsoft.com/office/powerpoint/2010/main" val="4174799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anim calcmode="lin" valueType="num">
                                      <p:cBhvr>
                                        <p:cTn id="15"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81000"/>
            <a:ext cx="8229600" cy="838200"/>
          </a:xfrm>
        </p:spPr>
        <p:txBody>
          <a:bodyPr/>
          <a:lstStyle/>
          <a:p>
            <a:pPr algn="ctr"/>
            <a:r>
              <a:rPr lang="en-US" b="1" dirty="0">
                <a:effectLst/>
              </a:rPr>
              <a:t>The Ministry of the Apostles</a:t>
            </a:r>
            <a:endParaRPr lang="en-US" dirty="0"/>
          </a:p>
        </p:txBody>
      </p:sp>
      <p:pic>
        <p:nvPicPr>
          <p:cNvPr id="4" name="Picture 4" descr="116"/>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50848" y="1534668"/>
            <a:ext cx="6242304" cy="4779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0054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800"/>
            <a:ext cx="8229600" cy="4724400"/>
          </a:xfrm>
        </p:spPr>
        <p:txBody>
          <a:bodyPr>
            <a:noAutofit/>
          </a:bodyPr>
          <a:lstStyle/>
          <a:p>
            <a:r>
              <a:rPr lang="en-US" sz="3600" dirty="0"/>
              <a:t>He was born in Bethsaida in </a:t>
            </a:r>
            <a:r>
              <a:rPr lang="en-US" sz="3600" dirty="0" smtClean="0"/>
              <a:t>Galilee</a:t>
            </a:r>
          </a:p>
          <a:p>
            <a:endParaRPr lang="en-US" dirty="0"/>
          </a:p>
          <a:p>
            <a:pPr lvl="1">
              <a:buFont typeface="Wingdings" pitchFamily="2" charset="2"/>
              <a:buChar char="Ø"/>
            </a:pPr>
            <a:r>
              <a:rPr lang="en-US" sz="3200" dirty="0"/>
              <a:t>His father was </a:t>
            </a:r>
            <a:r>
              <a:rPr lang="en-US" sz="3200" dirty="0" smtClean="0"/>
              <a:t>Jona</a:t>
            </a:r>
          </a:p>
          <a:p>
            <a:pPr lvl="1">
              <a:buFont typeface="Wingdings" pitchFamily="2" charset="2"/>
              <a:buChar char="Ø"/>
            </a:pPr>
            <a:endParaRPr lang="en-US" sz="3200" dirty="0"/>
          </a:p>
          <a:p>
            <a:pPr lvl="1">
              <a:buFont typeface="Wingdings" pitchFamily="2" charset="2"/>
              <a:buChar char="Ø"/>
            </a:pPr>
            <a:r>
              <a:rPr lang="en-US" sz="3200" dirty="0"/>
              <a:t>His brother </a:t>
            </a:r>
            <a:r>
              <a:rPr lang="en-US" sz="3200" b="1" i="1" u="sng" dirty="0">
                <a:solidFill>
                  <a:schemeClr val="bg1"/>
                </a:solidFill>
              </a:rPr>
              <a:t>Andrew</a:t>
            </a:r>
            <a:r>
              <a:rPr lang="en-US" sz="3200" dirty="0"/>
              <a:t>  also became an apostle</a:t>
            </a:r>
          </a:p>
        </p:txBody>
      </p:sp>
      <p:sp>
        <p:nvSpPr>
          <p:cNvPr id="3" name="Title 2"/>
          <p:cNvSpPr>
            <a:spLocks noGrp="1"/>
          </p:cNvSpPr>
          <p:nvPr>
            <p:ph type="title"/>
          </p:nvPr>
        </p:nvSpPr>
        <p:spPr>
          <a:xfrm>
            <a:off x="457200" y="304800"/>
            <a:ext cx="8229600" cy="1219200"/>
          </a:xfrm>
        </p:spPr>
        <p:txBody>
          <a:bodyPr>
            <a:normAutofit/>
          </a:bodyPr>
          <a:lstStyle/>
          <a:p>
            <a:pPr algn="ctr"/>
            <a:r>
              <a:rPr lang="en-US" b="1" dirty="0">
                <a:effectLst/>
              </a:rPr>
              <a:t>Simon (Peter)</a:t>
            </a:r>
            <a:endParaRPr lang="en-US" dirty="0"/>
          </a:p>
        </p:txBody>
      </p:sp>
    </p:spTree>
    <p:extLst>
      <p:ext uri="{BB962C8B-B14F-4D97-AF65-F5344CB8AC3E}">
        <p14:creationId xmlns:p14="http://schemas.microsoft.com/office/powerpoint/2010/main" val="1061965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additive="base">
                                        <p:cTn id="15"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additive="base">
                                        <p:cTn id="2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additive="base">
                                        <p:cTn id="2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724400"/>
          </a:xfrm>
        </p:spPr>
        <p:txBody>
          <a:bodyPr>
            <a:noAutofit/>
          </a:bodyPr>
          <a:lstStyle/>
          <a:p>
            <a:r>
              <a:rPr lang="en-US" dirty="0"/>
              <a:t>He became a </a:t>
            </a:r>
            <a:r>
              <a:rPr lang="en-US" b="1" i="1" u="sng" dirty="0">
                <a:solidFill>
                  <a:schemeClr val="bg1"/>
                </a:solidFill>
              </a:rPr>
              <a:t>fisherman</a:t>
            </a:r>
            <a:r>
              <a:rPr lang="en-US" dirty="0"/>
              <a:t> just like his father and eventually partnered up with his brother and another fisherman by the name of Zebedee along with his two sons James and John. These are the same two men (James and John) who also follow Christ and are later referred to as apostles</a:t>
            </a:r>
            <a:r>
              <a:rPr lang="en-US" dirty="0" smtClean="0"/>
              <a:t>.</a:t>
            </a:r>
          </a:p>
          <a:p>
            <a:endParaRPr lang="en-US" sz="1400" dirty="0" smtClean="0"/>
          </a:p>
          <a:p>
            <a:r>
              <a:rPr lang="en-US" dirty="0" smtClean="0"/>
              <a:t>Peter </a:t>
            </a:r>
            <a:r>
              <a:rPr lang="en-US" dirty="0"/>
              <a:t>faithfully </a:t>
            </a:r>
            <a:r>
              <a:rPr lang="en-US" b="1" i="1" u="sng" dirty="0">
                <a:solidFill>
                  <a:schemeClr val="bg1"/>
                </a:solidFill>
              </a:rPr>
              <a:t>follows</a:t>
            </a:r>
            <a:r>
              <a:rPr lang="en-US" dirty="0"/>
              <a:t> Jesus along with the other </a:t>
            </a:r>
            <a:r>
              <a:rPr lang="en-US" dirty="0" smtClean="0"/>
              <a:t>12</a:t>
            </a:r>
          </a:p>
          <a:p>
            <a:endParaRPr lang="en-US" sz="1400" dirty="0" smtClean="0"/>
          </a:p>
          <a:p>
            <a:r>
              <a:rPr lang="en-US" dirty="0" smtClean="0"/>
              <a:t>Peter </a:t>
            </a:r>
            <a:r>
              <a:rPr lang="en-US" dirty="0"/>
              <a:t>makes this bold declaration about Jesus; “</a:t>
            </a:r>
            <a:r>
              <a:rPr lang="en-US" dirty="0">
                <a:solidFill>
                  <a:schemeClr val="bg1"/>
                </a:solidFill>
              </a:rPr>
              <a:t>You are the Christ the Son of the Living God</a:t>
            </a:r>
            <a:r>
              <a:rPr lang="en-US" dirty="0"/>
              <a:t>” (Matthew 16:16)</a:t>
            </a:r>
            <a:endParaRPr lang="en-US" dirty="0" smtClean="0"/>
          </a:p>
        </p:txBody>
      </p:sp>
      <p:sp>
        <p:nvSpPr>
          <p:cNvPr id="3" name="Title 2"/>
          <p:cNvSpPr>
            <a:spLocks noGrp="1"/>
          </p:cNvSpPr>
          <p:nvPr>
            <p:ph type="title"/>
          </p:nvPr>
        </p:nvSpPr>
        <p:spPr>
          <a:xfrm>
            <a:off x="457200" y="381000"/>
            <a:ext cx="8229600" cy="914400"/>
          </a:xfrm>
        </p:spPr>
        <p:txBody>
          <a:bodyPr>
            <a:normAutofit/>
          </a:bodyPr>
          <a:lstStyle/>
          <a:p>
            <a:pPr algn="ctr"/>
            <a:r>
              <a:rPr lang="en-US" b="1" dirty="0">
                <a:effectLst/>
              </a:rPr>
              <a:t>Simon (Peter)</a:t>
            </a:r>
            <a:endParaRPr lang="en-US" dirty="0"/>
          </a:p>
        </p:txBody>
      </p:sp>
    </p:spTree>
    <p:extLst>
      <p:ext uri="{BB962C8B-B14F-4D97-AF65-F5344CB8AC3E}">
        <p14:creationId xmlns:p14="http://schemas.microsoft.com/office/powerpoint/2010/main" val="3582673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724400"/>
          </a:xfrm>
        </p:spPr>
        <p:txBody>
          <a:bodyPr>
            <a:noAutofit/>
          </a:bodyPr>
          <a:lstStyle/>
          <a:p>
            <a:r>
              <a:rPr lang="en-US" dirty="0"/>
              <a:t>Here are some of the significant works of Peter that are recorded through the </a:t>
            </a:r>
            <a:r>
              <a:rPr lang="en-US" b="1" dirty="0"/>
              <a:t>first </a:t>
            </a:r>
            <a:r>
              <a:rPr lang="en-US" b="1" u="sng" dirty="0"/>
              <a:t>four</a:t>
            </a:r>
            <a:r>
              <a:rPr lang="en-US" b="1" dirty="0"/>
              <a:t> chapter of Acts</a:t>
            </a:r>
            <a:r>
              <a:rPr lang="en-US" dirty="0" smtClean="0"/>
              <a:t>:</a:t>
            </a:r>
          </a:p>
          <a:p>
            <a:endParaRPr lang="en-US" dirty="0" smtClean="0"/>
          </a:p>
          <a:p>
            <a:pPr lvl="1">
              <a:buFont typeface="Wingdings" pitchFamily="2" charset="2"/>
              <a:buChar char="Ø"/>
            </a:pPr>
            <a:r>
              <a:rPr lang="en-US" dirty="0"/>
              <a:t>He preaches to the masses in Jerusalem on the Day of Pentecost. (Acts 2)</a:t>
            </a:r>
            <a:endParaRPr lang="en-US" dirty="0" smtClean="0"/>
          </a:p>
          <a:p>
            <a:endParaRPr lang="en-US" sz="1600" dirty="0" smtClean="0"/>
          </a:p>
          <a:p>
            <a:pPr lvl="1">
              <a:buFont typeface="Wingdings" pitchFamily="2" charset="2"/>
              <a:buChar char="Ø"/>
            </a:pPr>
            <a:r>
              <a:rPr lang="en-US" dirty="0"/>
              <a:t>He was used by God in the healing of a man who had been crippled since birth. In response to the request for alms from the crippled man; Peter responds with the powerful declaration; “</a:t>
            </a:r>
            <a:r>
              <a:rPr lang="en-US" dirty="0">
                <a:solidFill>
                  <a:schemeClr val="bg1"/>
                </a:solidFill>
              </a:rPr>
              <a:t>I do not possess silver and gold, but what I do have I give to you: In the name of Jesus Christ the Nazarene – walk</a:t>
            </a:r>
            <a:r>
              <a:rPr lang="en-US" dirty="0"/>
              <a:t>” (Acts 3:6 - NASB</a:t>
            </a:r>
            <a:r>
              <a:rPr lang="en-US" dirty="0" smtClean="0"/>
              <a:t>)</a:t>
            </a:r>
          </a:p>
          <a:p>
            <a:pPr marL="0" indent="0">
              <a:buNone/>
            </a:pPr>
            <a:endParaRPr lang="en-US" dirty="0" smtClean="0"/>
          </a:p>
        </p:txBody>
      </p:sp>
      <p:sp>
        <p:nvSpPr>
          <p:cNvPr id="3" name="Title 2"/>
          <p:cNvSpPr>
            <a:spLocks noGrp="1"/>
          </p:cNvSpPr>
          <p:nvPr>
            <p:ph type="title"/>
          </p:nvPr>
        </p:nvSpPr>
        <p:spPr>
          <a:xfrm>
            <a:off x="457200" y="381000"/>
            <a:ext cx="8229600" cy="914400"/>
          </a:xfrm>
        </p:spPr>
        <p:txBody>
          <a:bodyPr>
            <a:normAutofit/>
          </a:bodyPr>
          <a:lstStyle/>
          <a:p>
            <a:pPr algn="ctr"/>
            <a:r>
              <a:rPr lang="en-US" b="1" dirty="0">
                <a:effectLst/>
              </a:rPr>
              <a:t>Simon (Peter)</a:t>
            </a:r>
            <a:endParaRPr lang="en-US" dirty="0"/>
          </a:p>
        </p:txBody>
      </p:sp>
    </p:spTree>
    <p:extLst>
      <p:ext uri="{BB962C8B-B14F-4D97-AF65-F5344CB8AC3E}">
        <p14:creationId xmlns:p14="http://schemas.microsoft.com/office/powerpoint/2010/main" val="512731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724400"/>
          </a:xfrm>
        </p:spPr>
        <p:txBody>
          <a:bodyPr>
            <a:noAutofit/>
          </a:bodyPr>
          <a:lstStyle/>
          <a:p>
            <a:r>
              <a:rPr lang="en-US" dirty="0"/>
              <a:t>Here are some of the significant works of Peter that are recorded through the </a:t>
            </a:r>
            <a:r>
              <a:rPr lang="en-US" b="1" dirty="0"/>
              <a:t>first </a:t>
            </a:r>
            <a:r>
              <a:rPr lang="en-US" b="1" u="sng" dirty="0"/>
              <a:t>four</a:t>
            </a:r>
            <a:r>
              <a:rPr lang="en-US" b="1" dirty="0"/>
              <a:t> chapter of Acts</a:t>
            </a:r>
            <a:r>
              <a:rPr lang="en-US" dirty="0" smtClean="0"/>
              <a:t>:</a:t>
            </a:r>
          </a:p>
          <a:p>
            <a:endParaRPr lang="en-US" dirty="0" smtClean="0"/>
          </a:p>
          <a:p>
            <a:pPr lvl="1">
              <a:buFont typeface="Wingdings" pitchFamily="2" charset="2"/>
              <a:buChar char="Ø"/>
            </a:pPr>
            <a:r>
              <a:rPr lang="en-US" dirty="0"/>
              <a:t>Peter continues to preach the Gospel and suffers persecution from the Jewish leaders. His second sermon is recorded in Acts 3.</a:t>
            </a:r>
            <a:endParaRPr lang="en-US" sz="1600" dirty="0" smtClean="0"/>
          </a:p>
          <a:p>
            <a:pPr lvl="1">
              <a:buFont typeface="Wingdings" pitchFamily="2" charset="2"/>
              <a:buChar char="Ø"/>
            </a:pPr>
            <a:endParaRPr lang="en-US" sz="1400" dirty="0" smtClean="0"/>
          </a:p>
          <a:p>
            <a:pPr lvl="1">
              <a:buFont typeface="Wingdings" pitchFamily="2" charset="2"/>
              <a:buChar char="Ø"/>
            </a:pPr>
            <a:r>
              <a:rPr lang="en-US" dirty="0" smtClean="0"/>
              <a:t>Peter </a:t>
            </a:r>
            <a:r>
              <a:rPr lang="en-US" dirty="0"/>
              <a:t>is subsequently arrested for preaching and refuses to stop declaring that; “</a:t>
            </a:r>
            <a:r>
              <a:rPr lang="en-US" dirty="0">
                <a:solidFill>
                  <a:schemeClr val="bg1"/>
                </a:solidFill>
              </a:rPr>
              <a:t>There is salvation in no one else; there is no other name under heaven that has been given among men by which we must be saved</a:t>
            </a:r>
            <a:r>
              <a:rPr lang="en-US" dirty="0"/>
              <a:t>”. (Acts 4:12 – NASB)</a:t>
            </a:r>
            <a:endParaRPr lang="en-US" dirty="0" smtClean="0"/>
          </a:p>
        </p:txBody>
      </p:sp>
      <p:sp>
        <p:nvSpPr>
          <p:cNvPr id="3" name="Title 2"/>
          <p:cNvSpPr>
            <a:spLocks noGrp="1"/>
          </p:cNvSpPr>
          <p:nvPr>
            <p:ph type="title"/>
          </p:nvPr>
        </p:nvSpPr>
        <p:spPr>
          <a:xfrm>
            <a:off x="457200" y="381000"/>
            <a:ext cx="8229600" cy="914400"/>
          </a:xfrm>
        </p:spPr>
        <p:txBody>
          <a:bodyPr>
            <a:normAutofit/>
          </a:bodyPr>
          <a:lstStyle/>
          <a:p>
            <a:pPr algn="ctr"/>
            <a:r>
              <a:rPr lang="en-US" b="1" dirty="0">
                <a:effectLst/>
              </a:rPr>
              <a:t>Simon (Peter)</a:t>
            </a:r>
            <a:endParaRPr lang="en-US" dirty="0"/>
          </a:p>
        </p:txBody>
      </p:sp>
    </p:spTree>
    <p:extLst>
      <p:ext uri="{BB962C8B-B14F-4D97-AF65-F5344CB8AC3E}">
        <p14:creationId xmlns:p14="http://schemas.microsoft.com/office/powerpoint/2010/main" val="1553487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additive="base">
                                        <p:cTn id="1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724400"/>
          </a:xfrm>
        </p:spPr>
        <p:txBody>
          <a:bodyPr>
            <a:noAutofit/>
          </a:bodyPr>
          <a:lstStyle/>
          <a:p>
            <a:r>
              <a:rPr lang="en-US" dirty="0"/>
              <a:t>Peter begins to travel throughout the region of Judea where he will witness and confirm that Gentiles were coming to faith in </a:t>
            </a:r>
            <a:r>
              <a:rPr lang="en-US" dirty="0" smtClean="0"/>
              <a:t>Jesus</a:t>
            </a:r>
          </a:p>
          <a:p>
            <a:endParaRPr lang="en-US" sz="1800" dirty="0" smtClean="0"/>
          </a:p>
          <a:p>
            <a:pPr lvl="1">
              <a:buFont typeface="Wingdings" pitchFamily="2" charset="2"/>
              <a:buChar char="Ø"/>
            </a:pPr>
            <a:r>
              <a:rPr lang="en-US" dirty="0"/>
              <a:t>He will be used by God to heal a paralytic man named Aeneas (Acts 9:32-35). This took place in the town called Lydda which is modern day Lod (close to Tel Aviv).</a:t>
            </a:r>
            <a:endParaRPr lang="en-US" sz="1400" dirty="0" smtClean="0"/>
          </a:p>
          <a:p>
            <a:pPr lvl="1">
              <a:buFont typeface="Wingdings" pitchFamily="2" charset="2"/>
              <a:buChar char="Ø"/>
            </a:pPr>
            <a:endParaRPr lang="en-US" sz="1400" dirty="0" smtClean="0"/>
          </a:p>
          <a:p>
            <a:pPr lvl="1">
              <a:buFont typeface="Wingdings" pitchFamily="2" charset="2"/>
              <a:buChar char="Ø"/>
            </a:pPr>
            <a:r>
              <a:rPr lang="en-US" dirty="0" smtClean="0"/>
              <a:t>From </a:t>
            </a:r>
            <a:r>
              <a:rPr lang="en-US" dirty="0"/>
              <a:t>Lydda; Peter will travel to Joppa and the Lord will use him to raise a woman by the name of Dorcas (Tabitha) back from the dead. (Acts 9:36-43)</a:t>
            </a:r>
            <a:endParaRPr lang="en-US" dirty="0" smtClean="0"/>
          </a:p>
        </p:txBody>
      </p:sp>
      <p:sp>
        <p:nvSpPr>
          <p:cNvPr id="3" name="Title 2"/>
          <p:cNvSpPr>
            <a:spLocks noGrp="1"/>
          </p:cNvSpPr>
          <p:nvPr>
            <p:ph type="title"/>
          </p:nvPr>
        </p:nvSpPr>
        <p:spPr>
          <a:xfrm>
            <a:off x="457200" y="381000"/>
            <a:ext cx="8229600" cy="914400"/>
          </a:xfrm>
        </p:spPr>
        <p:txBody>
          <a:bodyPr>
            <a:normAutofit/>
          </a:bodyPr>
          <a:lstStyle/>
          <a:p>
            <a:pPr algn="ctr"/>
            <a:r>
              <a:rPr lang="en-US" b="1" dirty="0">
                <a:effectLst/>
              </a:rPr>
              <a:t>Simon (Peter)</a:t>
            </a:r>
            <a:endParaRPr lang="en-US" dirty="0"/>
          </a:p>
        </p:txBody>
      </p:sp>
    </p:spTree>
    <p:extLst>
      <p:ext uri="{BB962C8B-B14F-4D97-AF65-F5344CB8AC3E}">
        <p14:creationId xmlns:p14="http://schemas.microsoft.com/office/powerpoint/2010/main" val="1241945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724400"/>
          </a:xfrm>
        </p:spPr>
        <p:txBody>
          <a:bodyPr>
            <a:noAutofit/>
          </a:bodyPr>
          <a:lstStyle/>
          <a:p>
            <a:r>
              <a:rPr lang="en-US" dirty="0"/>
              <a:t>Peter begins to travel throughout the region of Judea where he will witness and confirm that Gentiles were coming to faith in </a:t>
            </a:r>
            <a:r>
              <a:rPr lang="en-US" dirty="0" smtClean="0"/>
              <a:t>Jesus</a:t>
            </a:r>
          </a:p>
          <a:p>
            <a:endParaRPr lang="en-US" sz="1800" dirty="0" smtClean="0"/>
          </a:p>
          <a:p>
            <a:pPr lvl="1">
              <a:buFont typeface="Wingdings" pitchFamily="2" charset="2"/>
              <a:buChar char="Ø"/>
            </a:pPr>
            <a:r>
              <a:rPr lang="en-US" dirty="0"/>
              <a:t>Acts 10 records the account of the vision by Cornelius and Peter that results in the acceptance of Gentiles becoming converts to Christianity.</a:t>
            </a:r>
            <a:r>
              <a:rPr lang="en-US" dirty="0" smtClean="0"/>
              <a:t>.</a:t>
            </a:r>
            <a:endParaRPr lang="en-US" sz="1400" dirty="0" smtClean="0"/>
          </a:p>
          <a:p>
            <a:pPr lvl="1">
              <a:buFont typeface="Wingdings" pitchFamily="2" charset="2"/>
              <a:buChar char="Ø"/>
            </a:pPr>
            <a:endParaRPr lang="en-US" sz="1400" dirty="0" smtClean="0"/>
          </a:p>
          <a:p>
            <a:pPr lvl="1">
              <a:buFont typeface="Wingdings" pitchFamily="2" charset="2"/>
              <a:buChar char="Ø"/>
            </a:pPr>
            <a:r>
              <a:rPr lang="en-US" dirty="0"/>
              <a:t>This will spark great controversy but in the end it will be Peter who is instrumental in helping to solve the dispute over whether Gentiles could be saved. (Acts 11)</a:t>
            </a:r>
            <a:endParaRPr lang="en-US" dirty="0" smtClean="0"/>
          </a:p>
        </p:txBody>
      </p:sp>
      <p:sp>
        <p:nvSpPr>
          <p:cNvPr id="3" name="Title 2"/>
          <p:cNvSpPr>
            <a:spLocks noGrp="1"/>
          </p:cNvSpPr>
          <p:nvPr>
            <p:ph type="title"/>
          </p:nvPr>
        </p:nvSpPr>
        <p:spPr>
          <a:xfrm>
            <a:off x="457200" y="381000"/>
            <a:ext cx="8229600" cy="914400"/>
          </a:xfrm>
        </p:spPr>
        <p:txBody>
          <a:bodyPr>
            <a:normAutofit/>
          </a:bodyPr>
          <a:lstStyle/>
          <a:p>
            <a:pPr algn="ctr"/>
            <a:r>
              <a:rPr lang="en-US" b="1" dirty="0">
                <a:effectLst/>
              </a:rPr>
              <a:t>Simon (Peter)</a:t>
            </a:r>
            <a:endParaRPr lang="en-US" dirty="0"/>
          </a:p>
        </p:txBody>
      </p:sp>
    </p:spTree>
    <p:extLst>
      <p:ext uri="{BB962C8B-B14F-4D97-AF65-F5344CB8AC3E}">
        <p14:creationId xmlns:p14="http://schemas.microsoft.com/office/powerpoint/2010/main" val="2777765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additive="base">
                                        <p:cTn id="1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7716" y="318450"/>
            <a:ext cx="5707484" cy="615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4709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style.rotation</p:attrName>
                                        </p:attrNameLst>
                                      </p:cBhvr>
                                      <p:tavLst>
                                        <p:tav tm="0">
                                          <p:val>
                                            <p:fltVal val="90"/>
                                          </p:val>
                                        </p:tav>
                                        <p:tav tm="100000">
                                          <p:val>
                                            <p:fltVal val="0"/>
                                          </p:val>
                                        </p:tav>
                                      </p:tavLst>
                                    </p:anim>
                                    <p:animEffect transition="in" filter="fade">
                                      <p:cBhvr>
                                        <p:cTn id="10"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724400"/>
          </a:xfrm>
        </p:spPr>
        <p:txBody>
          <a:bodyPr>
            <a:noAutofit/>
          </a:bodyPr>
          <a:lstStyle/>
          <a:p>
            <a:r>
              <a:rPr lang="en-US" sz="3200" dirty="0"/>
              <a:t>Peter will return to Jerusalem and helps to get the discussion going to help resolve the conflict over whether Gentile converts needed to be circumcised in order to be saved. The decision is made that they do not need to be circumcised but should abstain from their former pagan practices. (Acts 15:19-20, 28-29</a:t>
            </a:r>
            <a:r>
              <a:rPr lang="en-US" sz="3200" dirty="0" smtClean="0"/>
              <a:t>)</a:t>
            </a:r>
          </a:p>
        </p:txBody>
      </p:sp>
      <p:sp>
        <p:nvSpPr>
          <p:cNvPr id="3" name="Title 2"/>
          <p:cNvSpPr>
            <a:spLocks noGrp="1"/>
          </p:cNvSpPr>
          <p:nvPr>
            <p:ph type="title"/>
          </p:nvPr>
        </p:nvSpPr>
        <p:spPr>
          <a:xfrm>
            <a:off x="457200" y="381000"/>
            <a:ext cx="8229600" cy="914400"/>
          </a:xfrm>
        </p:spPr>
        <p:txBody>
          <a:bodyPr>
            <a:normAutofit/>
          </a:bodyPr>
          <a:lstStyle/>
          <a:p>
            <a:pPr algn="ctr"/>
            <a:r>
              <a:rPr lang="en-US" b="1" dirty="0">
                <a:effectLst/>
              </a:rPr>
              <a:t>Simon (Peter)</a:t>
            </a:r>
            <a:endParaRPr lang="en-US" dirty="0"/>
          </a:p>
        </p:txBody>
      </p:sp>
    </p:spTree>
    <p:extLst>
      <p:ext uri="{BB962C8B-B14F-4D97-AF65-F5344CB8AC3E}">
        <p14:creationId xmlns:p14="http://schemas.microsoft.com/office/powerpoint/2010/main" val="3133320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724400"/>
          </a:xfrm>
        </p:spPr>
        <p:txBody>
          <a:bodyPr>
            <a:noAutofit/>
          </a:bodyPr>
          <a:lstStyle/>
          <a:p>
            <a:r>
              <a:rPr lang="en-US" dirty="0"/>
              <a:t>Other noteworthy events in the life of Peter the apostle</a:t>
            </a:r>
            <a:endParaRPr lang="en-US" sz="1800" dirty="0" smtClean="0"/>
          </a:p>
          <a:p>
            <a:pPr lvl="1">
              <a:buFont typeface="Wingdings" pitchFamily="2" charset="2"/>
              <a:buChar char="Ø"/>
            </a:pPr>
            <a:endParaRPr lang="en-US" dirty="0" smtClean="0"/>
          </a:p>
          <a:p>
            <a:pPr lvl="1">
              <a:buFont typeface="Wingdings" pitchFamily="2" charset="2"/>
              <a:buChar char="Ø"/>
            </a:pPr>
            <a:r>
              <a:rPr lang="en-US" dirty="0"/>
              <a:t>Due to the emergence of persecution and various imprisonments from the Jewish religious leaders </a:t>
            </a:r>
            <a:r>
              <a:rPr lang="en-US" dirty="0" smtClean="0"/>
              <a:t>as </a:t>
            </a:r>
            <a:r>
              <a:rPr lang="en-US" dirty="0"/>
              <a:t>well as various Roman leaders; Peter will leave the territory of Judea and minister in various regions of the Middle East and eventually find his way to Rome</a:t>
            </a:r>
            <a:r>
              <a:rPr lang="en-US" dirty="0" smtClean="0"/>
              <a:t>.</a:t>
            </a:r>
          </a:p>
          <a:p>
            <a:pPr lvl="1">
              <a:buFont typeface="Wingdings" pitchFamily="2" charset="2"/>
              <a:buChar char="Ø"/>
            </a:pPr>
            <a:endParaRPr lang="en-US" sz="1000" dirty="0" smtClean="0"/>
          </a:p>
          <a:p>
            <a:pPr lvl="1">
              <a:buFont typeface="Wingdings" pitchFamily="2" charset="2"/>
              <a:buChar char="Ø"/>
            </a:pPr>
            <a:r>
              <a:rPr lang="en-US" dirty="0"/>
              <a:t>He will write the Epistle of I </a:t>
            </a:r>
            <a:r>
              <a:rPr lang="en-US" dirty="0" smtClean="0"/>
              <a:t>Peter</a:t>
            </a:r>
          </a:p>
          <a:p>
            <a:pPr lvl="1">
              <a:buFont typeface="Wingdings" pitchFamily="2" charset="2"/>
              <a:buChar char="Ø"/>
            </a:pPr>
            <a:endParaRPr lang="en-US" sz="1000" dirty="0"/>
          </a:p>
          <a:p>
            <a:pPr lvl="1">
              <a:buFont typeface="Wingdings" pitchFamily="2" charset="2"/>
              <a:buChar char="Ø"/>
            </a:pPr>
            <a:r>
              <a:rPr lang="en-US" dirty="0" smtClean="0"/>
              <a:t>Peter’s </a:t>
            </a:r>
            <a:r>
              <a:rPr lang="en-US" dirty="0"/>
              <a:t>second Epistle is a more direct plea to guard against false teachers and prepare for persecution from all fronts.</a:t>
            </a:r>
            <a:endParaRPr lang="en-US" dirty="0" smtClean="0"/>
          </a:p>
        </p:txBody>
      </p:sp>
      <p:sp>
        <p:nvSpPr>
          <p:cNvPr id="3" name="Title 2"/>
          <p:cNvSpPr>
            <a:spLocks noGrp="1"/>
          </p:cNvSpPr>
          <p:nvPr>
            <p:ph type="title"/>
          </p:nvPr>
        </p:nvSpPr>
        <p:spPr>
          <a:xfrm>
            <a:off x="457200" y="381000"/>
            <a:ext cx="8229600" cy="914400"/>
          </a:xfrm>
        </p:spPr>
        <p:txBody>
          <a:bodyPr>
            <a:normAutofit/>
          </a:bodyPr>
          <a:lstStyle/>
          <a:p>
            <a:pPr algn="ctr"/>
            <a:r>
              <a:rPr lang="en-US" b="1" dirty="0">
                <a:effectLst/>
              </a:rPr>
              <a:t>Simon (Peter)</a:t>
            </a:r>
            <a:endParaRPr lang="en-US" dirty="0"/>
          </a:p>
        </p:txBody>
      </p:sp>
    </p:spTree>
    <p:extLst>
      <p:ext uri="{BB962C8B-B14F-4D97-AF65-F5344CB8AC3E}">
        <p14:creationId xmlns:p14="http://schemas.microsoft.com/office/powerpoint/2010/main" val="3783066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p:cTn id="15"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 calcmode="lin" valueType="num">
                                      <p:cBhvr>
                                        <p:cTn id="22"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2">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 calcmode="lin" valueType="num">
                                      <p:cBhvr>
                                        <p:cTn id="29"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30"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31"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724400"/>
          </a:xfrm>
        </p:spPr>
        <p:txBody>
          <a:bodyPr>
            <a:noAutofit/>
          </a:bodyPr>
          <a:lstStyle/>
          <a:p>
            <a:r>
              <a:rPr lang="en-US" dirty="0"/>
              <a:t>Peter’s ministry in </a:t>
            </a:r>
            <a:r>
              <a:rPr lang="en-US" dirty="0" smtClean="0"/>
              <a:t>Rome</a:t>
            </a:r>
          </a:p>
          <a:p>
            <a:endParaRPr lang="en-US" dirty="0" smtClean="0"/>
          </a:p>
          <a:p>
            <a:pPr lvl="1">
              <a:buFont typeface="Wingdings" pitchFamily="2" charset="2"/>
              <a:buChar char="Ø"/>
            </a:pPr>
            <a:r>
              <a:rPr lang="en-US" dirty="0"/>
              <a:t>While he is in Rome he will help to establish/strengthen the church </a:t>
            </a:r>
            <a:r>
              <a:rPr lang="en-US" dirty="0" smtClean="0"/>
              <a:t>there</a:t>
            </a:r>
          </a:p>
          <a:p>
            <a:pPr lvl="1">
              <a:buFont typeface="Wingdings" pitchFamily="2" charset="2"/>
              <a:buChar char="Ø"/>
            </a:pPr>
            <a:endParaRPr lang="en-US" dirty="0"/>
          </a:p>
          <a:p>
            <a:pPr lvl="1">
              <a:buFont typeface="Wingdings" pitchFamily="2" charset="2"/>
              <a:buChar char="Ø"/>
            </a:pPr>
            <a:r>
              <a:rPr lang="en-US" dirty="0"/>
              <a:t>While in Rome he will influence/mentor Mark who will write our earliest Gospel account of the ministry of Jesus. It is believed that Peter will dictate his own first-hand account of the life of Jesus which is known to us as the Gospel of Mark.</a:t>
            </a:r>
            <a:endParaRPr lang="en-US" dirty="0" smtClean="0"/>
          </a:p>
          <a:p>
            <a:pPr lvl="1">
              <a:buFont typeface="Wingdings" pitchFamily="2" charset="2"/>
              <a:buChar char="Ø"/>
            </a:pPr>
            <a:endParaRPr lang="en-US" sz="1000" dirty="0" smtClean="0"/>
          </a:p>
        </p:txBody>
      </p:sp>
      <p:sp>
        <p:nvSpPr>
          <p:cNvPr id="3" name="Title 2"/>
          <p:cNvSpPr>
            <a:spLocks noGrp="1"/>
          </p:cNvSpPr>
          <p:nvPr>
            <p:ph type="title"/>
          </p:nvPr>
        </p:nvSpPr>
        <p:spPr>
          <a:xfrm>
            <a:off x="457200" y="381000"/>
            <a:ext cx="8229600" cy="914400"/>
          </a:xfrm>
        </p:spPr>
        <p:txBody>
          <a:bodyPr>
            <a:normAutofit/>
          </a:bodyPr>
          <a:lstStyle/>
          <a:p>
            <a:pPr algn="ctr"/>
            <a:r>
              <a:rPr lang="en-US" b="1" dirty="0">
                <a:effectLst/>
              </a:rPr>
              <a:t>Simon (Peter)</a:t>
            </a:r>
            <a:endParaRPr lang="en-US" dirty="0"/>
          </a:p>
        </p:txBody>
      </p:sp>
    </p:spTree>
    <p:extLst>
      <p:ext uri="{BB962C8B-B14F-4D97-AF65-F5344CB8AC3E}">
        <p14:creationId xmlns:p14="http://schemas.microsoft.com/office/powerpoint/2010/main" val="1140376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724400"/>
          </a:xfrm>
        </p:spPr>
        <p:txBody>
          <a:bodyPr>
            <a:noAutofit/>
          </a:bodyPr>
          <a:lstStyle/>
          <a:p>
            <a:r>
              <a:rPr lang="en-US" dirty="0"/>
              <a:t>Peter’s final </a:t>
            </a:r>
            <a:r>
              <a:rPr lang="en-US" dirty="0" smtClean="0"/>
              <a:t>days</a:t>
            </a:r>
          </a:p>
          <a:p>
            <a:endParaRPr lang="en-US" dirty="0" smtClean="0"/>
          </a:p>
          <a:p>
            <a:pPr lvl="1">
              <a:buFont typeface="Wingdings" pitchFamily="2" charset="2"/>
              <a:buChar char="Ø"/>
            </a:pPr>
            <a:r>
              <a:rPr lang="en-US" dirty="0"/>
              <a:t>Peter spent his last day in a prison called the Mamertine prison. Tradition claims he was incarcerated for nine months and forced to remain in an upright position chained to a column</a:t>
            </a:r>
            <a:r>
              <a:rPr lang="en-US" dirty="0" smtClean="0"/>
              <a:t>.</a:t>
            </a:r>
          </a:p>
          <a:p>
            <a:pPr lvl="1">
              <a:buFont typeface="Wingdings" pitchFamily="2" charset="2"/>
              <a:buChar char="Ø"/>
            </a:pPr>
            <a:endParaRPr lang="en-US" sz="1800" dirty="0"/>
          </a:p>
          <a:p>
            <a:pPr lvl="1">
              <a:buFont typeface="Wingdings" pitchFamily="2" charset="2"/>
              <a:buChar char="Ø"/>
            </a:pPr>
            <a:r>
              <a:rPr lang="en-US" dirty="0"/>
              <a:t>Church tradition also claims that Peter was crucified upside down by order of the Emperor Nero</a:t>
            </a:r>
            <a:r>
              <a:rPr lang="en-US" dirty="0" smtClean="0"/>
              <a:t>.</a:t>
            </a:r>
            <a:endParaRPr lang="en-US" sz="1000" dirty="0" smtClean="0"/>
          </a:p>
          <a:p>
            <a:pPr lvl="1">
              <a:buFont typeface="Wingdings" pitchFamily="2" charset="2"/>
              <a:buChar char="Ø"/>
            </a:pPr>
            <a:endParaRPr lang="en-US" sz="1800" dirty="0"/>
          </a:p>
          <a:p>
            <a:pPr lvl="1">
              <a:buFont typeface="Wingdings" pitchFamily="2" charset="2"/>
              <a:buChar char="Ø"/>
            </a:pPr>
            <a:r>
              <a:rPr lang="en-US" dirty="0"/>
              <a:t>The traditional date for Peter’s death was 67 or 68 A.D.</a:t>
            </a:r>
            <a:endParaRPr lang="en-US" dirty="0" smtClean="0"/>
          </a:p>
        </p:txBody>
      </p:sp>
      <p:sp>
        <p:nvSpPr>
          <p:cNvPr id="3" name="Title 2"/>
          <p:cNvSpPr>
            <a:spLocks noGrp="1"/>
          </p:cNvSpPr>
          <p:nvPr>
            <p:ph type="title"/>
          </p:nvPr>
        </p:nvSpPr>
        <p:spPr>
          <a:xfrm>
            <a:off x="457200" y="381000"/>
            <a:ext cx="8229600" cy="914400"/>
          </a:xfrm>
        </p:spPr>
        <p:txBody>
          <a:bodyPr>
            <a:normAutofit/>
          </a:bodyPr>
          <a:lstStyle/>
          <a:p>
            <a:pPr algn="ctr"/>
            <a:r>
              <a:rPr lang="en-US" b="1" dirty="0">
                <a:effectLst/>
              </a:rPr>
              <a:t>Simon (Peter)</a:t>
            </a:r>
            <a:endParaRPr lang="en-US" dirty="0"/>
          </a:p>
        </p:txBody>
      </p:sp>
    </p:spTree>
    <p:extLst>
      <p:ext uri="{BB962C8B-B14F-4D97-AF65-F5344CB8AC3E}">
        <p14:creationId xmlns:p14="http://schemas.microsoft.com/office/powerpoint/2010/main" val="1326669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barn(inVertical)">
                                      <p:cBhvr>
                                        <p:cTn id="2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724400"/>
          </a:xfrm>
        </p:spPr>
        <p:txBody>
          <a:bodyPr>
            <a:noAutofit/>
          </a:bodyPr>
          <a:lstStyle/>
          <a:p>
            <a:r>
              <a:rPr lang="en-US" dirty="0"/>
              <a:t>His birth and </a:t>
            </a:r>
            <a:r>
              <a:rPr lang="en-US" dirty="0" smtClean="0"/>
              <a:t>occupation</a:t>
            </a:r>
          </a:p>
          <a:p>
            <a:endParaRPr lang="en-US" dirty="0" smtClean="0"/>
          </a:p>
          <a:p>
            <a:pPr lvl="1">
              <a:buFont typeface="Wingdings" pitchFamily="2" charset="2"/>
              <a:buChar char="Ø"/>
            </a:pPr>
            <a:r>
              <a:rPr lang="en-US" dirty="0"/>
              <a:t>He was the brother of Simon (Peter) and his father was Jona (John</a:t>
            </a:r>
            <a:r>
              <a:rPr lang="en-US" dirty="0" smtClean="0"/>
              <a:t>)</a:t>
            </a:r>
          </a:p>
          <a:p>
            <a:pPr lvl="1">
              <a:buFont typeface="Wingdings" pitchFamily="2" charset="2"/>
              <a:buChar char="Ø"/>
            </a:pPr>
            <a:endParaRPr lang="en-US" sz="1800" dirty="0"/>
          </a:p>
          <a:p>
            <a:pPr lvl="1">
              <a:buFont typeface="Wingdings" pitchFamily="2" charset="2"/>
              <a:buChar char="Ø"/>
            </a:pPr>
            <a:r>
              <a:rPr lang="en-US" dirty="0"/>
              <a:t>His occupation was a </a:t>
            </a:r>
            <a:r>
              <a:rPr lang="en-US" b="1" i="1" u="sng" dirty="0" smtClean="0">
                <a:solidFill>
                  <a:schemeClr val="bg1"/>
                </a:solidFill>
              </a:rPr>
              <a:t>fisherman</a:t>
            </a:r>
          </a:p>
          <a:p>
            <a:pPr lvl="1">
              <a:buFont typeface="Wingdings" pitchFamily="2" charset="2"/>
              <a:buChar char="Ø"/>
            </a:pPr>
            <a:endParaRPr lang="en-US" sz="1800" dirty="0"/>
          </a:p>
          <a:p>
            <a:pPr lvl="1">
              <a:buFont typeface="Wingdings" pitchFamily="2" charset="2"/>
              <a:buChar char="Ø"/>
            </a:pPr>
            <a:r>
              <a:rPr lang="en-US" dirty="0"/>
              <a:t>He was a disciple of </a:t>
            </a:r>
            <a:r>
              <a:rPr lang="en-US" b="1" i="1" u="sng" dirty="0">
                <a:solidFill>
                  <a:schemeClr val="bg1"/>
                </a:solidFill>
              </a:rPr>
              <a:t>John the Baptist</a:t>
            </a:r>
            <a:r>
              <a:rPr lang="en-US" dirty="0"/>
              <a:t> before following Christ</a:t>
            </a:r>
            <a:endParaRPr lang="en-US" dirty="0" smtClean="0"/>
          </a:p>
        </p:txBody>
      </p:sp>
      <p:sp>
        <p:nvSpPr>
          <p:cNvPr id="3" name="Title 2"/>
          <p:cNvSpPr>
            <a:spLocks noGrp="1"/>
          </p:cNvSpPr>
          <p:nvPr>
            <p:ph type="title"/>
          </p:nvPr>
        </p:nvSpPr>
        <p:spPr>
          <a:xfrm>
            <a:off x="457200" y="381000"/>
            <a:ext cx="8229600" cy="914400"/>
          </a:xfrm>
        </p:spPr>
        <p:txBody>
          <a:bodyPr>
            <a:normAutofit/>
          </a:bodyPr>
          <a:lstStyle/>
          <a:p>
            <a:pPr algn="ctr"/>
            <a:r>
              <a:rPr lang="en-US" b="1" dirty="0">
                <a:effectLst/>
              </a:rPr>
              <a:t>Andrew</a:t>
            </a:r>
            <a:endParaRPr lang="en-US" dirty="0"/>
          </a:p>
        </p:txBody>
      </p:sp>
    </p:spTree>
    <p:extLst>
      <p:ext uri="{BB962C8B-B14F-4D97-AF65-F5344CB8AC3E}">
        <p14:creationId xmlns:p14="http://schemas.microsoft.com/office/powerpoint/2010/main" val="1800893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circle(in)">
                                      <p:cBhvr>
                                        <p:cTn id="15" dur="20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 calcmode="lin" valueType="num">
                                      <p:cBhvr additive="base">
                                        <p:cTn id="20"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 calcmode="lin" valueType="num">
                                      <p:cBhvr additive="base">
                                        <p:cTn id="26"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 calcmode="lin" valueType="num">
                                      <p:cBhvr additive="base">
                                        <p:cTn id="32"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724400"/>
          </a:xfrm>
        </p:spPr>
        <p:txBody>
          <a:bodyPr>
            <a:noAutofit/>
          </a:bodyPr>
          <a:lstStyle/>
          <a:p>
            <a:r>
              <a:rPr lang="en-US" dirty="0"/>
              <a:t>He was the </a:t>
            </a:r>
            <a:r>
              <a:rPr lang="en-US" b="1" i="1" u="sng" dirty="0">
                <a:solidFill>
                  <a:schemeClr val="bg1"/>
                </a:solidFill>
              </a:rPr>
              <a:t>first</a:t>
            </a:r>
            <a:r>
              <a:rPr lang="en-US" dirty="0"/>
              <a:t> of the Apostles to follow Christ (John 1:35-42) and was instrumental in introducing Peter and others to Christ</a:t>
            </a:r>
            <a:r>
              <a:rPr lang="en-US" dirty="0" smtClean="0"/>
              <a:t>.</a:t>
            </a:r>
          </a:p>
          <a:p>
            <a:endParaRPr lang="en-US" dirty="0" smtClean="0"/>
          </a:p>
          <a:p>
            <a:pPr lvl="1">
              <a:buFont typeface="Wingdings" pitchFamily="2" charset="2"/>
              <a:buChar char="Ø"/>
            </a:pPr>
            <a:r>
              <a:rPr lang="en-US" dirty="0"/>
              <a:t>You will find him mentioned in a few places in the Gospel </a:t>
            </a:r>
            <a:r>
              <a:rPr lang="en-US" dirty="0" smtClean="0"/>
              <a:t>accounts</a:t>
            </a:r>
          </a:p>
          <a:p>
            <a:pPr lvl="1">
              <a:buFont typeface="Wingdings" pitchFamily="2" charset="2"/>
              <a:buChar char="Ø"/>
            </a:pPr>
            <a:endParaRPr lang="en-US" sz="1800" dirty="0"/>
          </a:p>
          <a:p>
            <a:pPr lvl="1">
              <a:buFont typeface="Wingdings" pitchFamily="2" charset="2"/>
              <a:buChar char="Ø"/>
            </a:pPr>
            <a:r>
              <a:rPr lang="en-US" dirty="0"/>
              <a:t>The only place he is mentioned in the Book of Acts is in the list of the apostles and he is not mentioned in any of the Epistles or </a:t>
            </a:r>
            <a:r>
              <a:rPr lang="en-US" dirty="0" smtClean="0"/>
              <a:t>Revelation</a:t>
            </a:r>
            <a:endParaRPr lang="en-US" sz="1800" dirty="0"/>
          </a:p>
        </p:txBody>
      </p:sp>
      <p:sp>
        <p:nvSpPr>
          <p:cNvPr id="3" name="Title 2"/>
          <p:cNvSpPr>
            <a:spLocks noGrp="1"/>
          </p:cNvSpPr>
          <p:nvPr>
            <p:ph type="title"/>
          </p:nvPr>
        </p:nvSpPr>
        <p:spPr>
          <a:xfrm>
            <a:off x="457200" y="381000"/>
            <a:ext cx="8229600" cy="914400"/>
          </a:xfrm>
        </p:spPr>
        <p:txBody>
          <a:bodyPr>
            <a:normAutofit/>
          </a:bodyPr>
          <a:lstStyle/>
          <a:p>
            <a:pPr algn="ctr"/>
            <a:r>
              <a:rPr lang="en-US" b="1" dirty="0">
                <a:effectLst/>
              </a:rPr>
              <a:t>Andrew</a:t>
            </a:r>
            <a:endParaRPr lang="en-US" dirty="0"/>
          </a:p>
        </p:txBody>
      </p:sp>
    </p:spTree>
    <p:extLst>
      <p:ext uri="{BB962C8B-B14F-4D97-AF65-F5344CB8AC3E}">
        <p14:creationId xmlns:p14="http://schemas.microsoft.com/office/powerpoint/2010/main" val="579510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724400"/>
          </a:xfrm>
        </p:spPr>
        <p:txBody>
          <a:bodyPr>
            <a:noAutofit/>
          </a:bodyPr>
          <a:lstStyle/>
          <a:p>
            <a:pPr marL="0" indent="0">
              <a:buNone/>
            </a:pPr>
            <a:r>
              <a:rPr lang="en-US" sz="2400" dirty="0" smtClean="0"/>
              <a:t>Andrew </a:t>
            </a:r>
            <a:r>
              <a:rPr lang="en-US" sz="2400" dirty="0"/>
              <a:t>settled in the foothills of the Caucasus Mountains (present day Georgia in Russia), and while there he ministered to the </a:t>
            </a:r>
            <a:r>
              <a:rPr lang="en-US" sz="2400" dirty="0" smtClean="0"/>
              <a:t>Scythians.</a:t>
            </a:r>
          </a:p>
        </p:txBody>
      </p:sp>
      <p:sp>
        <p:nvSpPr>
          <p:cNvPr id="3" name="Title 2"/>
          <p:cNvSpPr>
            <a:spLocks noGrp="1"/>
          </p:cNvSpPr>
          <p:nvPr>
            <p:ph type="title"/>
          </p:nvPr>
        </p:nvSpPr>
        <p:spPr>
          <a:xfrm>
            <a:off x="457200" y="381000"/>
            <a:ext cx="8229600" cy="914400"/>
          </a:xfrm>
        </p:spPr>
        <p:txBody>
          <a:bodyPr>
            <a:normAutofit/>
          </a:bodyPr>
          <a:lstStyle/>
          <a:p>
            <a:pPr algn="ctr"/>
            <a:r>
              <a:rPr lang="en-US" b="1" dirty="0">
                <a:effectLst/>
              </a:rPr>
              <a:t>Andrew</a:t>
            </a:r>
            <a:endParaRPr lang="en-US" dirty="0"/>
          </a:p>
        </p:txBody>
      </p:sp>
      <p:pic>
        <p:nvPicPr>
          <p:cNvPr id="4" name="Picture 3" descr="Independent State of Georgia, Russia"/>
          <p:cNvPicPr/>
          <p:nvPr/>
        </p:nvPicPr>
        <p:blipFill>
          <a:blip r:embed="rId2">
            <a:extLst>
              <a:ext uri="{28A0092B-C50C-407E-A947-70E740481C1C}">
                <a14:useLocalDpi xmlns:a14="http://schemas.microsoft.com/office/drawing/2010/main" val="0"/>
              </a:ext>
            </a:extLst>
          </a:blip>
          <a:srcRect/>
          <a:stretch>
            <a:fillRect/>
          </a:stretch>
        </p:blipFill>
        <p:spPr bwMode="auto">
          <a:xfrm>
            <a:off x="381000" y="3048000"/>
            <a:ext cx="4038600" cy="3276599"/>
          </a:xfrm>
          <a:prstGeom prst="rect">
            <a:avLst/>
          </a:prstGeom>
          <a:noFill/>
          <a:ln>
            <a:noFill/>
          </a:ln>
        </p:spPr>
      </p:pic>
      <p:pic>
        <p:nvPicPr>
          <p:cNvPr id="5" name="Picture 4" descr="europe"/>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048000"/>
            <a:ext cx="4191000" cy="3276599"/>
          </a:xfrm>
          <a:prstGeom prst="rect">
            <a:avLst/>
          </a:prstGeom>
          <a:noFill/>
          <a:ln>
            <a:noFill/>
          </a:ln>
        </p:spPr>
      </p:pic>
      <p:cxnSp>
        <p:nvCxnSpPr>
          <p:cNvPr id="7" name="Straight Arrow Connector 6"/>
          <p:cNvCxnSpPr/>
          <p:nvPr/>
        </p:nvCxnSpPr>
        <p:spPr>
          <a:xfrm>
            <a:off x="8143009" y="1905000"/>
            <a:ext cx="238991" cy="32766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3276600" y="1877291"/>
            <a:ext cx="2209800" cy="280900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427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724400"/>
          </a:xfrm>
        </p:spPr>
        <p:txBody>
          <a:bodyPr>
            <a:noAutofit/>
          </a:bodyPr>
          <a:lstStyle/>
          <a:p>
            <a:r>
              <a:rPr lang="en-US" dirty="0"/>
              <a:t>Notable contributions from the apostle Andrew (according to church tradition</a:t>
            </a:r>
            <a:r>
              <a:rPr lang="en-US" dirty="0" smtClean="0"/>
              <a:t>)</a:t>
            </a:r>
          </a:p>
          <a:p>
            <a:endParaRPr lang="en-US" dirty="0" smtClean="0"/>
          </a:p>
          <a:p>
            <a:pPr lvl="1">
              <a:buFont typeface="Wingdings" pitchFamily="2" charset="2"/>
              <a:buChar char="Ø"/>
            </a:pPr>
            <a:r>
              <a:rPr lang="en-US" dirty="0"/>
              <a:t>It is also believed that he (like Paul) had an itinerant ministry as he traveled to Byzantium (modern day Istanbul, Turkey), then to Greece, Thrace and Macedonia.</a:t>
            </a:r>
          </a:p>
          <a:p>
            <a:pPr lvl="1">
              <a:buFont typeface="Wingdings" pitchFamily="2" charset="2"/>
              <a:buChar char="Ø"/>
            </a:pPr>
            <a:endParaRPr lang="en-US" sz="1800" dirty="0"/>
          </a:p>
          <a:p>
            <a:pPr lvl="1">
              <a:buFont typeface="Wingdings" pitchFamily="2" charset="2"/>
              <a:buChar char="Ø"/>
            </a:pPr>
            <a:r>
              <a:rPr lang="en-US" dirty="0"/>
              <a:t>He eventually ends up in Patros (located on the Corinthian Gulf) and it is there where he is martyred.</a:t>
            </a:r>
            <a:endParaRPr lang="en-US" sz="1800" dirty="0"/>
          </a:p>
        </p:txBody>
      </p:sp>
      <p:sp>
        <p:nvSpPr>
          <p:cNvPr id="3" name="Title 2"/>
          <p:cNvSpPr>
            <a:spLocks noGrp="1"/>
          </p:cNvSpPr>
          <p:nvPr>
            <p:ph type="title"/>
          </p:nvPr>
        </p:nvSpPr>
        <p:spPr>
          <a:xfrm>
            <a:off x="457200" y="381000"/>
            <a:ext cx="8229600" cy="914400"/>
          </a:xfrm>
        </p:spPr>
        <p:txBody>
          <a:bodyPr>
            <a:normAutofit/>
          </a:bodyPr>
          <a:lstStyle/>
          <a:p>
            <a:pPr algn="ctr"/>
            <a:r>
              <a:rPr lang="en-US" b="1" dirty="0">
                <a:effectLst/>
              </a:rPr>
              <a:t>Andrew</a:t>
            </a:r>
            <a:endParaRPr lang="en-US" dirty="0"/>
          </a:p>
        </p:txBody>
      </p:sp>
    </p:spTree>
    <p:extLst>
      <p:ext uri="{BB962C8B-B14F-4D97-AF65-F5344CB8AC3E}">
        <p14:creationId xmlns:p14="http://schemas.microsoft.com/office/powerpoint/2010/main" val="3821700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724400"/>
          </a:xfrm>
        </p:spPr>
        <p:txBody>
          <a:bodyPr>
            <a:noAutofit/>
          </a:bodyPr>
          <a:lstStyle/>
          <a:p>
            <a:r>
              <a:rPr lang="en-US" sz="5400" dirty="0"/>
              <a:t>Andrew seemed to have considerable influence in the region of </a:t>
            </a:r>
            <a:r>
              <a:rPr lang="en-US" sz="5400" b="1" i="1" u="sng" dirty="0">
                <a:solidFill>
                  <a:schemeClr val="bg1"/>
                </a:solidFill>
              </a:rPr>
              <a:t>Russia</a:t>
            </a:r>
            <a:r>
              <a:rPr lang="en-US" sz="5400" dirty="0"/>
              <a:t> for he is recognized as their chief patron.</a:t>
            </a:r>
            <a:endParaRPr lang="en-US" sz="5400" dirty="0" smtClean="0"/>
          </a:p>
        </p:txBody>
      </p:sp>
      <p:sp>
        <p:nvSpPr>
          <p:cNvPr id="3" name="Title 2"/>
          <p:cNvSpPr>
            <a:spLocks noGrp="1"/>
          </p:cNvSpPr>
          <p:nvPr>
            <p:ph type="title"/>
          </p:nvPr>
        </p:nvSpPr>
        <p:spPr>
          <a:xfrm>
            <a:off x="457200" y="381000"/>
            <a:ext cx="8229600" cy="914400"/>
          </a:xfrm>
        </p:spPr>
        <p:txBody>
          <a:bodyPr>
            <a:normAutofit/>
          </a:bodyPr>
          <a:lstStyle/>
          <a:p>
            <a:pPr algn="ctr"/>
            <a:r>
              <a:rPr lang="en-US" b="1" dirty="0">
                <a:effectLst/>
              </a:rPr>
              <a:t>Andrew</a:t>
            </a:r>
            <a:endParaRPr lang="en-US" dirty="0"/>
          </a:p>
        </p:txBody>
      </p:sp>
    </p:spTree>
    <p:extLst>
      <p:ext uri="{BB962C8B-B14F-4D97-AF65-F5344CB8AC3E}">
        <p14:creationId xmlns:p14="http://schemas.microsoft.com/office/powerpoint/2010/main" val="3094540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724400"/>
          </a:xfrm>
        </p:spPr>
        <p:txBody>
          <a:bodyPr>
            <a:noAutofit/>
          </a:bodyPr>
          <a:lstStyle/>
          <a:p>
            <a:r>
              <a:rPr lang="en-US" dirty="0"/>
              <a:t>Although James was considered one of the </a:t>
            </a:r>
            <a:r>
              <a:rPr lang="en-US" b="1" i="1" u="sng" dirty="0">
                <a:solidFill>
                  <a:schemeClr val="bg1"/>
                </a:solidFill>
              </a:rPr>
              <a:t>inner</a:t>
            </a:r>
            <a:r>
              <a:rPr lang="en-US" dirty="0"/>
              <a:t> circle (Peter James, John), there is actually very little known about him</a:t>
            </a:r>
            <a:r>
              <a:rPr lang="en-US" dirty="0" smtClean="0"/>
              <a:t>.</a:t>
            </a:r>
          </a:p>
          <a:p>
            <a:endParaRPr lang="en-US" sz="1400" dirty="0" smtClean="0"/>
          </a:p>
          <a:p>
            <a:pPr lvl="1">
              <a:buFont typeface="Wingdings" pitchFamily="2" charset="2"/>
              <a:buChar char="Ø"/>
            </a:pPr>
            <a:r>
              <a:rPr lang="en-US" dirty="0"/>
              <a:t>We know his father was Zebedee and his brother was </a:t>
            </a:r>
            <a:r>
              <a:rPr lang="en-US" b="1" i="1" u="sng" dirty="0">
                <a:solidFill>
                  <a:schemeClr val="bg1"/>
                </a:solidFill>
              </a:rPr>
              <a:t>John</a:t>
            </a:r>
            <a:r>
              <a:rPr lang="en-US" dirty="0"/>
              <a:t> (The apostle)</a:t>
            </a:r>
            <a:r>
              <a:rPr lang="en-US" dirty="0" smtClean="0"/>
              <a:t> </a:t>
            </a:r>
          </a:p>
          <a:p>
            <a:pPr lvl="1">
              <a:buFont typeface="Wingdings" pitchFamily="2" charset="2"/>
              <a:buChar char="Ø"/>
            </a:pPr>
            <a:endParaRPr lang="en-US" sz="1000" dirty="0"/>
          </a:p>
          <a:p>
            <a:pPr lvl="1">
              <a:buFont typeface="Wingdings" pitchFamily="2" charset="2"/>
              <a:buChar char="Ø"/>
            </a:pPr>
            <a:r>
              <a:rPr lang="en-US" dirty="0" smtClean="0"/>
              <a:t>It is possible </a:t>
            </a:r>
            <a:r>
              <a:rPr lang="en-US" dirty="0"/>
              <a:t>that he (James) may have been a cousin to Jesus </a:t>
            </a:r>
            <a:r>
              <a:rPr lang="en-US" dirty="0" smtClean="0"/>
              <a:t>but </a:t>
            </a:r>
            <a:r>
              <a:rPr lang="en-US" dirty="0"/>
              <a:t>the evidence is inconclusive</a:t>
            </a:r>
            <a:r>
              <a:rPr lang="en-US" dirty="0" smtClean="0"/>
              <a:t>.</a:t>
            </a:r>
          </a:p>
          <a:p>
            <a:pPr lvl="1">
              <a:buFont typeface="Wingdings" pitchFamily="2" charset="2"/>
              <a:buChar char="Ø"/>
            </a:pPr>
            <a:endParaRPr lang="en-US" sz="1000" dirty="0" smtClean="0"/>
          </a:p>
          <a:p>
            <a:pPr lvl="1">
              <a:buFont typeface="Wingdings" pitchFamily="2" charset="2"/>
              <a:buChar char="Ø"/>
            </a:pPr>
            <a:r>
              <a:rPr lang="en-US" dirty="0" smtClean="0"/>
              <a:t>This </a:t>
            </a:r>
            <a:r>
              <a:rPr lang="en-US" dirty="0"/>
              <a:t>is </a:t>
            </a:r>
            <a:r>
              <a:rPr lang="en-US" b="1" u="sng" dirty="0">
                <a:solidFill>
                  <a:schemeClr val="bg1"/>
                </a:solidFill>
              </a:rPr>
              <a:t>not</a:t>
            </a:r>
            <a:r>
              <a:rPr lang="en-US" dirty="0"/>
              <a:t> the same James who wrote the Epistle of James nor is this the same James who presided over the Jerusalem Council in Acts 15.</a:t>
            </a:r>
            <a:endParaRPr lang="en-US" dirty="0" smtClean="0"/>
          </a:p>
          <a:p>
            <a:pPr lvl="1">
              <a:buFont typeface="Wingdings" pitchFamily="2" charset="2"/>
              <a:buChar char="Ø"/>
            </a:pPr>
            <a:endParaRPr lang="en-US" sz="1800" dirty="0"/>
          </a:p>
          <a:p>
            <a:pPr lvl="1">
              <a:buFont typeface="Wingdings" pitchFamily="2" charset="2"/>
              <a:buChar char="Ø"/>
            </a:pPr>
            <a:endParaRPr lang="en-US" sz="1800" dirty="0"/>
          </a:p>
        </p:txBody>
      </p:sp>
      <p:sp>
        <p:nvSpPr>
          <p:cNvPr id="3" name="Title 2"/>
          <p:cNvSpPr>
            <a:spLocks noGrp="1"/>
          </p:cNvSpPr>
          <p:nvPr>
            <p:ph type="title"/>
          </p:nvPr>
        </p:nvSpPr>
        <p:spPr>
          <a:xfrm>
            <a:off x="457200" y="381000"/>
            <a:ext cx="8229600" cy="914400"/>
          </a:xfrm>
        </p:spPr>
        <p:txBody>
          <a:bodyPr>
            <a:normAutofit/>
          </a:bodyPr>
          <a:lstStyle/>
          <a:p>
            <a:pPr algn="ctr"/>
            <a:r>
              <a:rPr lang="en-US" b="1" dirty="0">
                <a:effectLst/>
              </a:rPr>
              <a:t>James</a:t>
            </a:r>
            <a:r>
              <a:rPr lang="en-US" dirty="0">
                <a:effectLst/>
              </a:rPr>
              <a:t> (Son of Zebedee)</a:t>
            </a:r>
            <a:endParaRPr lang="en-US" dirty="0"/>
          </a:p>
        </p:txBody>
      </p:sp>
    </p:spTree>
    <p:extLst>
      <p:ext uri="{BB962C8B-B14F-4D97-AF65-F5344CB8AC3E}">
        <p14:creationId xmlns:p14="http://schemas.microsoft.com/office/powerpoint/2010/main" val="4226571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p:cTn id="15"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 calcmode="lin" valueType="num">
                                      <p:cBhvr additive="base">
                                        <p:cTn id="2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 calcmode="lin" valueType="num">
                                      <p:cBhvr additive="base">
                                        <p:cTn id="2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
                                            <p:txEl>
                                              <p:pRg st="6" end="6"/>
                                            </p:txEl>
                                          </p:spTgt>
                                        </p:tgtEl>
                                        <p:attrNameLst>
                                          <p:attrName>style.visibility</p:attrName>
                                        </p:attrNameLst>
                                      </p:cBhvr>
                                      <p:to>
                                        <p:strVal val="visible"/>
                                      </p:to>
                                    </p:set>
                                    <p:anim calcmode="lin" valueType="num">
                                      <p:cBhvr additive="base">
                                        <p:cTn id="34"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724400"/>
          </a:xfrm>
        </p:spPr>
        <p:txBody>
          <a:bodyPr>
            <a:noAutofit/>
          </a:bodyPr>
          <a:lstStyle/>
          <a:p>
            <a:r>
              <a:rPr lang="en-US" dirty="0"/>
              <a:t>It is believed that sometime after witnessing the resurrection that James found his way to </a:t>
            </a:r>
            <a:r>
              <a:rPr lang="en-US" b="1" i="1" u="sng" dirty="0">
                <a:solidFill>
                  <a:schemeClr val="bg1"/>
                </a:solidFill>
              </a:rPr>
              <a:t>Spain</a:t>
            </a:r>
            <a:r>
              <a:rPr lang="en-US" dirty="0"/>
              <a:t> and may have ministered there for a season. This information is taken from Josephus and other historians as well as some early church </a:t>
            </a:r>
            <a:r>
              <a:rPr lang="en-US" dirty="0" smtClean="0"/>
              <a:t>writings.</a:t>
            </a:r>
          </a:p>
          <a:p>
            <a:endParaRPr lang="en-US" dirty="0" smtClean="0"/>
          </a:p>
          <a:p>
            <a:r>
              <a:rPr lang="en-US" dirty="0" smtClean="0"/>
              <a:t>He </a:t>
            </a:r>
            <a:r>
              <a:rPr lang="en-US" dirty="0"/>
              <a:t>was the first of the apostles to be </a:t>
            </a:r>
            <a:r>
              <a:rPr lang="en-US" b="1" i="1" u="sng" dirty="0">
                <a:solidFill>
                  <a:schemeClr val="bg1"/>
                </a:solidFill>
              </a:rPr>
              <a:t>martyred</a:t>
            </a:r>
            <a:r>
              <a:rPr lang="en-US" dirty="0"/>
              <a:t> and was done so at the hands of Herod Agrippa I in 44 A.D. (Acts 12:2)</a:t>
            </a:r>
            <a:endParaRPr lang="en-US" dirty="0" smtClean="0"/>
          </a:p>
          <a:p>
            <a:pPr marL="0" indent="0">
              <a:buNone/>
            </a:pPr>
            <a:endParaRPr lang="en-US" sz="1400" dirty="0" smtClean="0"/>
          </a:p>
          <a:p>
            <a:pPr lvl="1">
              <a:buFont typeface="Wingdings" pitchFamily="2" charset="2"/>
              <a:buChar char="Ø"/>
            </a:pPr>
            <a:endParaRPr lang="en-US" sz="1800" dirty="0"/>
          </a:p>
        </p:txBody>
      </p:sp>
      <p:sp>
        <p:nvSpPr>
          <p:cNvPr id="3" name="Title 2"/>
          <p:cNvSpPr>
            <a:spLocks noGrp="1"/>
          </p:cNvSpPr>
          <p:nvPr>
            <p:ph type="title"/>
          </p:nvPr>
        </p:nvSpPr>
        <p:spPr>
          <a:xfrm>
            <a:off x="457200" y="381000"/>
            <a:ext cx="8229600" cy="914400"/>
          </a:xfrm>
        </p:spPr>
        <p:txBody>
          <a:bodyPr>
            <a:normAutofit/>
          </a:bodyPr>
          <a:lstStyle/>
          <a:p>
            <a:pPr algn="ctr"/>
            <a:r>
              <a:rPr lang="en-US" b="1" dirty="0">
                <a:effectLst/>
              </a:rPr>
              <a:t>James</a:t>
            </a:r>
            <a:r>
              <a:rPr lang="en-US" dirty="0">
                <a:effectLst/>
              </a:rPr>
              <a:t> (Son of Zebedee)</a:t>
            </a:r>
            <a:endParaRPr lang="en-US" dirty="0"/>
          </a:p>
        </p:txBody>
      </p:sp>
    </p:spTree>
    <p:extLst>
      <p:ext uri="{BB962C8B-B14F-4D97-AF65-F5344CB8AC3E}">
        <p14:creationId xmlns:p14="http://schemas.microsoft.com/office/powerpoint/2010/main" val="2397981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724400"/>
          </a:xfrm>
        </p:spPr>
        <p:txBody>
          <a:bodyPr>
            <a:noAutofit/>
          </a:bodyPr>
          <a:lstStyle/>
          <a:p>
            <a:endParaRPr lang="en-US" dirty="0" smtClean="0"/>
          </a:p>
          <a:p>
            <a:r>
              <a:rPr lang="en-US" sz="3200" dirty="0" smtClean="0"/>
              <a:t>Also </a:t>
            </a:r>
            <a:r>
              <a:rPr lang="en-US" sz="3200" dirty="0"/>
              <a:t>a son of Zebedee and the brother of </a:t>
            </a:r>
            <a:r>
              <a:rPr lang="en-US" sz="3200" b="1" i="1" u="sng" dirty="0">
                <a:solidFill>
                  <a:schemeClr val="bg1"/>
                </a:solidFill>
              </a:rPr>
              <a:t>James</a:t>
            </a:r>
            <a:r>
              <a:rPr lang="en-US" sz="3200" dirty="0"/>
              <a:t>…..his mother was Salome which is believed to be Mary’s sister</a:t>
            </a:r>
            <a:r>
              <a:rPr lang="en-US" sz="3200" dirty="0" smtClean="0"/>
              <a:t>.</a:t>
            </a:r>
          </a:p>
          <a:p>
            <a:endParaRPr lang="en-US" sz="3200" dirty="0"/>
          </a:p>
          <a:p>
            <a:pPr lvl="0"/>
            <a:r>
              <a:rPr lang="en-US" sz="3200" dirty="0"/>
              <a:t>Some conclude that the meeting between Nicodemus and Jesus took place in John’s house.....although we don’t know for sure.</a:t>
            </a:r>
          </a:p>
          <a:p>
            <a:endParaRPr lang="en-US" dirty="0" smtClean="0"/>
          </a:p>
          <a:p>
            <a:endParaRPr lang="en-US" sz="1400" dirty="0" smtClean="0"/>
          </a:p>
          <a:p>
            <a:pPr lvl="1">
              <a:buFont typeface="Wingdings" pitchFamily="2" charset="2"/>
              <a:buChar char="Ø"/>
            </a:pPr>
            <a:endParaRPr lang="en-US" sz="1800" dirty="0"/>
          </a:p>
          <a:p>
            <a:pPr lvl="1">
              <a:buFont typeface="Wingdings" pitchFamily="2" charset="2"/>
              <a:buChar char="Ø"/>
            </a:pPr>
            <a:endParaRPr lang="en-US" sz="1800" dirty="0"/>
          </a:p>
        </p:txBody>
      </p:sp>
      <p:sp>
        <p:nvSpPr>
          <p:cNvPr id="3" name="Title 2"/>
          <p:cNvSpPr>
            <a:spLocks noGrp="1"/>
          </p:cNvSpPr>
          <p:nvPr>
            <p:ph type="title"/>
          </p:nvPr>
        </p:nvSpPr>
        <p:spPr>
          <a:xfrm>
            <a:off x="457200" y="381000"/>
            <a:ext cx="8229600" cy="914400"/>
          </a:xfrm>
        </p:spPr>
        <p:txBody>
          <a:bodyPr>
            <a:normAutofit/>
          </a:bodyPr>
          <a:lstStyle/>
          <a:p>
            <a:pPr algn="ctr"/>
            <a:r>
              <a:rPr lang="en-US" b="1" dirty="0">
                <a:effectLst/>
              </a:rPr>
              <a:t>John</a:t>
            </a:r>
            <a:endParaRPr lang="en-US" dirty="0"/>
          </a:p>
        </p:txBody>
      </p:sp>
    </p:spTree>
    <p:extLst>
      <p:ext uri="{BB962C8B-B14F-4D97-AF65-F5344CB8AC3E}">
        <p14:creationId xmlns:p14="http://schemas.microsoft.com/office/powerpoint/2010/main" val="3971481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wipe(down)">
                                      <p:cBhvr>
                                        <p:cTn id="15" dur="500"/>
                                        <p:tgtEl>
                                          <p:spTgt spid="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wipe(down)">
                                      <p:cBhvr>
                                        <p:cTn id="20"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724400"/>
          </a:xfrm>
        </p:spPr>
        <p:txBody>
          <a:bodyPr>
            <a:noAutofit/>
          </a:bodyPr>
          <a:lstStyle/>
          <a:p>
            <a:r>
              <a:rPr lang="en-US" sz="3200" dirty="0"/>
              <a:t>John is responsible for writing a total of </a:t>
            </a:r>
            <a:r>
              <a:rPr lang="en-US" sz="3200" b="1" i="1" u="sng" dirty="0">
                <a:solidFill>
                  <a:schemeClr val="bg1"/>
                </a:solidFill>
              </a:rPr>
              <a:t>5</a:t>
            </a:r>
            <a:r>
              <a:rPr lang="en-US" sz="3200" dirty="0"/>
              <a:t> New Testament books which is second only to Paul who wrote 13</a:t>
            </a:r>
            <a:r>
              <a:rPr lang="en-US" sz="3200" dirty="0" smtClean="0"/>
              <a:t>:</a:t>
            </a:r>
          </a:p>
          <a:p>
            <a:endParaRPr lang="en-US" sz="1400" dirty="0" smtClean="0"/>
          </a:p>
          <a:p>
            <a:pPr lvl="1">
              <a:buFont typeface="Wingdings" pitchFamily="2" charset="2"/>
              <a:buChar char="Ø"/>
            </a:pPr>
            <a:r>
              <a:rPr lang="en-US" sz="2800" b="1" i="1" u="sng" dirty="0">
                <a:solidFill>
                  <a:schemeClr val="bg1"/>
                </a:solidFill>
              </a:rPr>
              <a:t>The Gospel of John</a:t>
            </a:r>
            <a:r>
              <a:rPr lang="en-US" dirty="0" smtClean="0"/>
              <a:t> </a:t>
            </a:r>
          </a:p>
          <a:p>
            <a:pPr lvl="1">
              <a:buFont typeface="Wingdings" pitchFamily="2" charset="2"/>
              <a:buChar char="Ø"/>
            </a:pPr>
            <a:endParaRPr lang="en-US" sz="1800" dirty="0"/>
          </a:p>
          <a:p>
            <a:pPr lvl="1">
              <a:buFont typeface="Wingdings" pitchFamily="2" charset="2"/>
              <a:buChar char="Ø"/>
            </a:pPr>
            <a:r>
              <a:rPr lang="en-US" sz="2800" b="1" i="1" u="sng" dirty="0">
                <a:solidFill>
                  <a:schemeClr val="bg1"/>
                </a:solidFill>
              </a:rPr>
              <a:t>I, II, and III </a:t>
            </a:r>
            <a:r>
              <a:rPr lang="en-US" sz="2800" b="1" i="1" u="sng" dirty="0" smtClean="0">
                <a:solidFill>
                  <a:schemeClr val="bg1"/>
                </a:solidFill>
              </a:rPr>
              <a:t>John</a:t>
            </a:r>
          </a:p>
          <a:p>
            <a:pPr lvl="1">
              <a:buFont typeface="Wingdings" pitchFamily="2" charset="2"/>
              <a:buChar char="Ø"/>
            </a:pPr>
            <a:endParaRPr lang="en-US" sz="1800" dirty="0" smtClean="0"/>
          </a:p>
          <a:p>
            <a:pPr lvl="1">
              <a:buFont typeface="Wingdings" pitchFamily="2" charset="2"/>
              <a:buChar char="Ø"/>
            </a:pPr>
            <a:r>
              <a:rPr lang="en-US" sz="2800" b="1" i="1" u="sng" dirty="0">
                <a:solidFill>
                  <a:schemeClr val="bg1"/>
                </a:solidFill>
              </a:rPr>
              <a:t>Revelation</a:t>
            </a:r>
            <a:endParaRPr lang="en-US" sz="2800" dirty="0">
              <a:solidFill>
                <a:schemeClr val="bg1"/>
              </a:solidFill>
            </a:endParaRPr>
          </a:p>
          <a:p>
            <a:pPr lvl="1">
              <a:buFont typeface="Wingdings" pitchFamily="2" charset="2"/>
              <a:buChar char="Ø"/>
            </a:pPr>
            <a:endParaRPr lang="en-US" sz="1800" dirty="0"/>
          </a:p>
        </p:txBody>
      </p:sp>
      <p:sp>
        <p:nvSpPr>
          <p:cNvPr id="3" name="Title 2"/>
          <p:cNvSpPr>
            <a:spLocks noGrp="1"/>
          </p:cNvSpPr>
          <p:nvPr>
            <p:ph type="title"/>
          </p:nvPr>
        </p:nvSpPr>
        <p:spPr>
          <a:xfrm>
            <a:off x="457200" y="381000"/>
            <a:ext cx="8229600" cy="914400"/>
          </a:xfrm>
        </p:spPr>
        <p:txBody>
          <a:bodyPr>
            <a:normAutofit/>
          </a:bodyPr>
          <a:lstStyle/>
          <a:p>
            <a:pPr algn="ctr"/>
            <a:r>
              <a:rPr lang="en-US" b="1" dirty="0">
                <a:effectLst/>
              </a:rPr>
              <a:t>John</a:t>
            </a:r>
            <a:endParaRPr lang="en-US" dirty="0"/>
          </a:p>
        </p:txBody>
      </p:sp>
    </p:spTree>
    <p:extLst>
      <p:ext uri="{BB962C8B-B14F-4D97-AF65-F5344CB8AC3E}">
        <p14:creationId xmlns:p14="http://schemas.microsoft.com/office/powerpoint/2010/main" val="1340895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6" end="6"/>
                                            </p:txEl>
                                          </p:spTgt>
                                        </p:tgtEl>
                                        <p:attrNameLst>
                                          <p:attrName>style.visibility</p:attrName>
                                        </p:attrNameLst>
                                      </p:cBhvr>
                                      <p:to>
                                        <p:strVal val="visible"/>
                                      </p:to>
                                    </p:set>
                                    <p:anim calcmode="lin" valueType="num">
                                      <p:cBhvr additive="base">
                                        <p:cTn id="26"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724400"/>
          </a:xfrm>
        </p:spPr>
        <p:txBody>
          <a:bodyPr>
            <a:noAutofit/>
          </a:bodyPr>
          <a:lstStyle/>
          <a:p>
            <a:r>
              <a:rPr lang="en-US" dirty="0"/>
              <a:t>John’s influence within the Christian community was probably as significant as that of the apostle Paul</a:t>
            </a:r>
            <a:r>
              <a:rPr lang="en-US" dirty="0" smtClean="0"/>
              <a:t>:</a:t>
            </a:r>
          </a:p>
          <a:p>
            <a:endParaRPr lang="en-US" sz="1400" dirty="0" smtClean="0"/>
          </a:p>
          <a:p>
            <a:pPr lvl="1">
              <a:buFont typeface="Wingdings" pitchFamily="2" charset="2"/>
              <a:buChar char="Ø"/>
            </a:pPr>
            <a:r>
              <a:rPr lang="en-US" dirty="0"/>
              <a:t>He moved to </a:t>
            </a:r>
            <a:r>
              <a:rPr lang="en-US" b="1" i="1" u="sng" dirty="0">
                <a:solidFill>
                  <a:schemeClr val="bg1"/>
                </a:solidFill>
              </a:rPr>
              <a:t>Ephesus</a:t>
            </a:r>
            <a:r>
              <a:rPr lang="en-US" dirty="0"/>
              <a:t> sometime prior to the destruction of the Temple in Jerusalem (A.D. 70) and he became the Pastor of the church, probably sometime after Timothy’s ministry there had ended.</a:t>
            </a:r>
            <a:endParaRPr lang="en-US" sz="1800" dirty="0"/>
          </a:p>
        </p:txBody>
      </p:sp>
      <p:sp>
        <p:nvSpPr>
          <p:cNvPr id="3" name="Title 2"/>
          <p:cNvSpPr>
            <a:spLocks noGrp="1"/>
          </p:cNvSpPr>
          <p:nvPr>
            <p:ph type="title"/>
          </p:nvPr>
        </p:nvSpPr>
        <p:spPr>
          <a:xfrm>
            <a:off x="457200" y="381000"/>
            <a:ext cx="8229600" cy="914400"/>
          </a:xfrm>
        </p:spPr>
        <p:txBody>
          <a:bodyPr>
            <a:normAutofit/>
          </a:bodyPr>
          <a:lstStyle/>
          <a:p>
            <a:pPr algn="ctr"/>
            <a:r>
              <a:rPr lang="en-US" b="1" dirty="0">
                <a:effectLst/>
              </a:rPr>
              <a:t>John</a:t>
            </a:r>
            <a:endParaRPr lang="en-US" dirty="0"/>
          </a:p>
        </p:txBody>
      </p:sp>
    </p:spTree>
    <p:extLst>
      <p:ext uri="{BB962C8B-B14F-4D97-AF65-F5344CB8AC3E}">
        <p14:creationId xmlns:p14="http://schemas.microsoft.com/office/powerpoint/2010/main" val="3744932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wipe(down)">
                                      <p:cBhvr>
                                        <p:cTn id="14"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724400"/>
          </a:xfrm>
        </p:spPr>
        <p:txBody>
          <a:bodyPr>
            <a:noAutofit/>
          </a:bodyPr>
          <a:lstStyle/>
          <a:p>
            <a:pPr marL="0" indent="0">
              <a:buNone/>
            </a:pPr>
            <a:r>
              <a:rPr lang="en-US" sz="2400" dirty="0"/>
              <a:t>During his time in Ephesus he developed a sort of </a:t>
            </a:r>
            <a:r>
              <a:rPr lang="en-US" sz="2400" b="1" i="1" u="sng" dirty="0">
                <a:solidFill>
                  <a:schemeClr val="bg1"/>
                </a:solidFill>
              </a:rPr>
              <a:t>regional</a:t>
            </a:r>
            <a:r>
              <a:rPr lang="en-US" sz="2400" dirty="0"/>
              <a:t> ministry and had an influence over the churches in the area. We derive this from his mention of the “</a:t>
            </a:r>
            <a:r>
              <a:rPr lang="en-US" sz="2400" b="1" dirty="0"/>
              <a:t>seven churches of Asia</a:t>
            </a:r>
            <a:r>
              <a:rPr lang="en-US" sz="2400" dirty="0"/>
              <a:t>” in the Book of Revelation and his apparent unique relationship to </a:t>
            </a:r>
            <a:r>
              <a:rPr lang="en-US" sz="2400" dirty="0" smtClean="0"/>
              <a:t>them.</a:t>
            </a:r>
          </a:p>
        </p:txBody>
      </p:sp>
      <p:sp>
        <p:nvSpPr>
          <p:cNvPr id="3" name="Title 2"/>
          <p:cNvSpPr>
            <a:spLocks noGrp="1"/>
          </p:cNvSpPr>
          <p:nvPr>
            <p:ph type="title"/>
          </p:nvPr>
        </p:nvSpPr>
        <p:spPr>
          <a:xfrm>
            <a:off x="457200" y="381000"/>
            <a:ext cx="8229600" cy="914400"/>
          </a:xfrm>
        </p:spPr>
        <p:txBody>
          <a:bodyPr>
            <a:normAutofit/>
          </a:bodyPr>
          <a:lstStyle/>
          <a:p>
            <a:pPr algn="ctr"/>
            <a:r>
              <a:rPr lang="en-US" b="1" dirty="0">
                <a:effectLst/>
              </a:rPr>
              <a:t>John</a:t>
            </a:r>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1905000" y="3581400"/>
            <a:ext cx="5562600" cy="2895600"/>
          </a:xfrm>
          <a:prstGeom prst="rect">
            <a:avLst/>
          </a:prstGeom>
          <a:noFill/>
          <a:ln>
            <a:noFill/>
          </a:ln>
        </p:spPr>
      </p:pic>
      <p:cxnSp>
        <p:nvCxnSpPr>
          <p:cNvPr id="6" name="Straight Arrow Connector 5"/>
          <p:cNvCxnSpPr/>
          <p:nvPr/>
        </p:nvCxnSpPr>
        <p:spPr>
          <a:xfrm flipH="1">
            <a:off x="5638800" y="2743200"/>
            <a:ext cx="609600" cy="21336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6661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724400"/>
          </a:xfrm>
        </p:spPr>
        <p:txBody>
          <a:bodyPr>
            <a:noAutofit/>
          </a:bodyPr>
          <a:lstStyle/>
          <a:p>
            <a:pPr marL="365760" lvl="1" indent="0">
              <a:buNone/>
            </a:pPr>
            <a:endParaRPr lang="en-US" sz="2800" dirty="0" smtClean="0"/>
          </a:p>
          <a:p>
            <a:pPr marL="365760" lvl="1" indent="0">
              <a:buNone/>
            </a:pPr>
            <a:r>
              <a:rPr lang="en-US" sz="2800" dirty="0" smtClean="0"/>
              <a:t>He </a:t>
            </a:r>
            <a:r>
              <a:rPr lang="en-US" sz="2800" dirty="0"/>
              <a:t>was exiled to the Isle of </a:t>
            </a:r>
            <a:r>
              <a:rPr lang="en-US" sz="2800" b="1" i="1" u="sng" dirty="0">
                <a:solidFill>
                  <a:schemeClr val="bg1"/>
                </a:solidFill>
              </a:rPr>
              <a:t>Patmos</a:t>
            </a:r>
            <a:r>
              <a:rPr lang="en-US" sz="2800" dirty="0"/>
              <a:t> due to the ruling of the Roman Emperor Domitian – and was later released and allowed to return to </a:t>
            </a:r>
            <a:r>
              <a:rPr lang="en-US" sz="2800" dirty="0" smtClean="0"/>
              <a:t>Ephesus</a:t>
            </a:r>
          </a:p>
          <a:p>
            <a:pPr lvl="1">
              <a:buFont typeface="Wingdings" pitchFamily="2" charset="2"/>
              <a:buChar char="Ø"/>
            </a:pPr>
            <a:endParaRPr lang="en-US" sz="1800" dirty="0"/>
          </a:p>
          <a:p>
            <a:pPr marL="365760" lvl="1" indent="0">
              <a:buNone/>
            </a:pPr>
            <a:r>
              <a:rPr lang="en-US" sz="2800" dirty="0"/>
              <a:t>He lived until the time of the Roman Emperor Trajan and during that time would have witnessed a significant amount of </a:t>
            </a:r>
            <a:r>
              <a:rPr lang="en-US" sz="2800" b="1" i="1" u="sng" dirty="0">
                <a:solidFill>
                  <a:schemeClr val="bg1"/>
                </a:solidFill>
              </a:rPr>
              <a:t>persecution</a:t>
            </a:r>
            <a:r>
              <a:rPr lang="en-US" sz="2800" dirty="0"/>
              <a:t> against Christians.</a:t>
            </a:r>
            <a:endParaRPr lang="en-US" sz="2800" dirty="0" smtClean="0"/>
          </a:p>
          <a:p>
            <a:pPr marL="365760" lvl="1" indent="0">
              <a:buNone/>
            </a:pPr>
            <a:endParaRPr lang="en-US" sz="1800" dirty="0"/>
          </a:p>
          <a:p>
            <a:pPr lvl="1">
              <a:buFont typeface="Wingdings" pitchFamily="2" charset="2"/>
              <a:buChar char="Ø"/>
            </a:pPr>
            <a:endParaRPr lang="en-US" sz="1800" dirty="0"/>
          </a:p>
        </p:txBody>
      </p:sp>
      <p:sp>
        <p:nvSpPr>
          <p:cNvPr id="3" name="Title 2"/>
          <p:cNvSpPr>
            <a:spLocks noGrp="1"/>
          </p:cNvSpPr>
          <p:nvPr>
            <p:ph type="title"/>
          </p:nvPr>
        </p:nvSpPr>
        <p:spPr>
          <a:xfrm>
            <a:off x="457200" y="381000"/>
            <a:ext cx="8229600" cy="914400"/>
          </a:xfrm>
        </p:spPr>
        <p:txBody>
          <a:bodyPr>
            <a:normAutofit/>
          </a:bodyPr>
          <a:lstStyle/>
          <a:p>
            <a:pPr algn="ctr"/>
            <a:r>
              <a:rPr lang="en-US" b="1" dirty="0">
                <a:effectLst/>
              </a:rPr>
              <a:t>John</a:t>
            </a:r>
            <a:endParaRPr lang="en-US" dirty="0"/>
          </a:p>
        </p:txBody>
      </p:sp>
    </p:spTree>
    <p:extLst>
      <p:ext uri="{BB962C8B-B14F-4D97-AF65-F5344CB8AC3E}">
        <p14:creationId xmlns:p14="http://schemas.microsoft.com/office/powerpoint/2010/main" val="1074811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 calcmode="lin" valueType="num">
                                      <p:cBhvr>
                                        <p:cTn id="14"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16"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724400"/>
          </a:xfrm>
        </p:spPr>
        <p:txBody>
          <a:bodyPr>
            <a:noAutofit/>
          </a:bodyPr>
          <a:lstStyle/>
          <a:p>
            <a:pPr marL="0" indent="0" algn="ctr">
              <a:buNone/>
            </a:pPr>
            <a:r>
              <a:rPr lang="en-US" sz="3600" dirty="0"/>
              <a:t>He is considered a Pastor committed to loving the people and work of God, for church tradition has him often quoted saying; “</a:t>
            </a:r>
            <a:r>
              <a:rPr lang="en-US" sz="3600" dirty="0">
                <a:solidFill>
                  <a:srgbClr val="002060"/>
                </a:solidFill>
              </a:rPr>
              <a:t>Little children love one another” and when questioned by his disciple as to why he would so often say those words his reply was; </a:t>
            </a:r>
            <a:r>
              <a:rPr lang="en-US" sz="3600" i="1" u="sng" dirty="0">
                <a:solidFill>
                  <a:srgbClr val="002060"/>
                </a:solidFill>
              </a:rPr>
              <a:t>it is the Lord’s command, and if this alone be done, it is enough</a:t>
            </a:r>
            <a:r>
              <a:rPr lang="en-US" sz="3600" dirty="0" smtClean="0">
                <a:solidFill>
                  <a:srgbClr val="002060"/>
                </a:solidFill>
              </a:rPr>
              <a:t>!</a:t>
            </a:r>
            <a:r>
              <a:rPr lang="en-US" sz="3600" dirty="0" smtClean="0"/>
              <a:t>”</a:t>
            </a:r>
          </a:p>
          <a:p>
            <a:endParaRPr lang="en-US" sz="1800" dirty="0"/>
          </a:p>
          <a:p>
            <a:endParaRPr lang="en-US" sz="1800" dirty="0" smtClean="0"/>
          </a:p>
          <a:p>
            <a:pPr marL="365760" lvl="1" indent="0">
              <a:buNone/>
            </a:pPr>
            <a:endParaRPr lang="en-US" sz="1800" dirty="0"/>
          </a:p>
          <a:p>
            <a:pPr lvl="1">
              <a:buFont typeface="Wingdings" pitchFamily="2" charset="2"/>
              <a:buChar char="Ø"/>
            </a:pPr>
            <a:endParaRPr lang="en-US" sz="1800" dirty="0"/>
          </a:p>
        </p:txBody>
      </p:sp>
      <p:sp>
        <p:nvSpPr>
          <p:cNvPr id="3" name="Title 2"/>
          <p:cNvSpPr>
            <a:spLocks noGrp="1"/>
          </p:cNvSpPr>
          <p:nvPr>
            <p:ph type="title"/>
          </p:nvPr>
        </p:nvSpPr>
        <p:spPr>
          <a:xfrm>
            <a:off x="457200" y="381000"/>
            <a:ext cx="8229600" cy="914400"/>
          </a:xfrm>
        </p:spPr>
        <p:txBody>
          <a:bodyPr>
            <a:normAutofit/>
          </a:bodyPr>
          <a:lstStyle/>
          <a:p>
            <a:pPr algn="ctr"/>
            <a:r>
              <a:rPr lang="en-US" b="1" dirty="0">
                <a:effectLst/>
              </a:rPr>
              <a:t>John</a:t>
            </a:r>
            <a:endParaRPr lang="en-US" dirty="0"/>
          </a:p>
        </p:txBody>
      </p:sp>
    </p:spTree>
    <p:extLst>
      <p:ext uri="{BB962C8B-B14F-4D97-AF65-F5344CB8AC3E}">
        <p14:creationId xmlns:p14="http://schemas.microsoft.com/office/powerpoint/2010/main" val="426613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81200"/>
            <a:ext cx="8229600" cy="4343400"/>
          </a:xfrm>
        </p:spPr>
        <p:txBody>
          <a:bodyPr>
            <a:noAutofit/>
          </a:bodyPr>
          <a:lstStyle/>
          <a:p>
            <a:pPr marL="0" indent="0" algn="ctr">
              <a:buNone/>
            </a:pPr>
            <a:r>
              <a:rPr lang="en-US" sz="3600" dirty="0"/>
              <a:t>His ministry spanned a number of years in which he probably established several churches throughout Asia and it is estimated that he didn’t die until approximately A.D. 100. There is no evidence that he was martyred and it is believed that </a:t>
            </a:r>
            <a:r>
              <a:rPr lang="en-US" sz="3600" b="1" u="sng" dirty="0"/>
              <a:t>he died a natural death</a:t>
            </a:r>
            <a:r>
              <a:rPr lang="en-US" sz="3600" dirty="0"/>
              <a:t>.</a:t>
            </a:r>
            <a:endParaRPr lang="en-US" sz="1800" dirty="0"/>
          </a:p>
          <a:p>
            <a:endParaRPr lang="en-US" sz="1800" dirty="0" smtClean="0"/>
          </a:p>
          <a:p>
            <a:pPr marL="365760" lvl="1" indent="0">
              <a:buNone/>
            </a:pPr>
            <a:endParaRPr lang="en-US" sz="1800" dirty="0"/>
          </a:p>
          <a:p>
            <a:pPr lvl="1">
              <a:buFont typeface="Wingdings" pitchFamily="2" charset="2"/>
              <a:buChar char="Ø"/>
            </a:pPr>
            <a:endParaRPr lang="en-US" sz="1800" dirty="0"/>
          </a:p>
        </p:txBody>
      </p:sp>
      <p:sp>
        <p:nvSpPr>
          <p:cNvPr id="3" name="Title 2"/>
          <p:cNvSpPr>
            <a:spLocks noGrp="1"/>
          </p:cNvSpPr>
          <p:nvPr>
            <p:ph type="title"/>
          </p:nvPr>
        </p:nvSpPr>
        <p:spPr>
          <a:xfrm>
            <a:off x="457200" y="381000"/>
            <a:ext cx="8229600" cy="914400"/>
          </a:xfrm>
        </p:spPr>
        <p:txBody>
          <a:bodyPr>
            <a:normAutofit/>
          </a:bodyPr>
          <a:lstStyle/>
          <a:p>
            <a:pPr algn="ctr"/>
            <a:r>
              <a:rPr lang="en-US" b="1" dirty="0">
                <a:effectLst/>
              </a:rPr>
              <a:t>John</a:t>
            </a:r>
            <a:endParaRPr lang="en-US" dirty="0"/>
          </a:p>
        </p:txBody>
      </p:sp>
    </p:spTree>
    <p:extLst>
      <p:ext uri="{BB962C8B-B14F-4D97-AF65-F5344CB8AC3E}">
        <p14:creationId xmlns:p14="http://schemas.microsoft.com/office/powerpoint/2010/main" val="932847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724400"/>
          </a:xfrm>
        </p:spPr>
        <p:txBody>
          <a:bodyPr>
            <a:noAutofit/>
          </a:bodyPr>
          <a:lstStyle/>
          <a:p>
            <a:endParaRPr lang="en-US" dirty="0" smtClean="0"/>
          </a:p>
          <a:p>
            <a:r>
              <a:rPr lang="en-US" dirty="0" smtClean="0"/>
              <a:t>There </a:t>
            </a:r>
            <a:r>
              <a:rPr lang="en-US" dirty="0"/>
              <a:t>is very little information about him but one significant notation worth mentioning was his response to Nathanael after meeting Jesus; “</a:t>
            </a:r>
            <a:r>
              <a:rPr lang="en-US" dirty="0">
                <a:solidFill>
                  <a:srgbClr val="002060"/>
                </a:solidFill>
              </a:rPr>
              <a:t>We have found Him of whom Moses in the Law and also the prophets wrote – Jesus of Nazareth, the son of Joseph</a:t>
            </a:r>
            <a:r>
              <a:rPr lang="en-US" dirty="0"/>
              <a:t>”. (John 1:45</a:t>
            </a:r>
            <a:r>
              <a:rPr lang="en-US" dirty="0" smtClean="0"/>
              <a:t>)</a:t>
            </a:r>
          </a:p>
          <a:p>
            <a:endParaRPr lang="en-US" dirty="0"/>
          </a:p>
          <a:p>
            <a:r>
              <a:rPr lang="en-US" dirty="0"/>
              <a:t>He was from Bethsaida of Galilee – just like Peter and Andrew</a:t>
            </a:r>
            <a:endParaRPr lang="en-US" dirty="0" smtClean="0"/>
          </a:p>
          <a:p>
            <a:endParaRPr lang="en-US" sz="1800" dirty="0"/>
          </a:p>
          <a:p>
            <a:endParaRPr lang="en-US" sz="1800" dirty="0" smtClean="0"/>
          </a:p>
          <a:p>
            <a:pPr marL="365760" lvl="1" indent="0">
              <a:buNone/>
            </a:pPr>
            <a:endParaRPr lang="en-US" sz="1800" dirty="0"/>
          </a:p>
          <a:p>
            <a:pPr lvl="1">
              <a:buFont typeface="Wingdings" pitchFamily="2" charset="2"/>
              <a:buChar char="Ø"/>
            </a:pPr>
            <a:endParaRPr lang="en-US" sz="1800" dirty="0"/>
          </a:p>
        </p:txBody>
      </p:sp>
      <p:sp>
        <p:nvSpPr>
          <p:cNvPr id="3" name="Title 2"/>
          <p:cNvSpPr>
            <a:spLocks noGrp="1"/>
          </p:cNvSpPr>
          <p:nvPr>
            <p:ph type="title"/>
          </p:nvPr>
        </p:nvSpPr>
        <p:spPr>
          <a:xfrm>
            <a:off x="457200" y="381000"/>
            <a:ext cx="8229600" cy="914400"/>
          </a:xfrm>
        </p:spPr>
        <p:txBody>
          <a:bodyPr>
            <a:normAutofit/>
          </a:bodyPr>
          <a:lstStyle/>
          <a:p>
            <a:pPr algn="ctr"/>
            <a:r>
              <a:rPr lang="en-US" b="1" dirty="0">
                <a:effectLst/>
              </a:rPr>
              <a:t>Phillip</a:t>
            </a:r>
            <a:endParaRPr lang="en-US" dirty="0"/>
          </a:p>
        </p:txBody>
      </p:sp>
    </p:spTree>
    <p:extLst>
      <p:ext uri="{BB962C8B-B14F-4D97-AF65-F5344CB8AC3E}">
        <p14:creationId xmlns:p14="http://schemas.microsoft.com/office/powerpoint/2010/main" val="2447258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p:cTn id="15"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 calcmode="lin" valueType="num">
                                      <p:cBhvr additive="base">
                                        <p:cTn id="22"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724400"/>
          </a:xfrm>
        </p:spPr>
        <p:txBody>
          <a:bodyPr>
            <a:noAutofit/>
          </a:bodyPr>
          <a:lstStyle/>
          <a:p>
            <a:r>
              <a:rPr lang="en-US" dirty="0" smtClean="0"/>
              <a:t>Some </a:t>
            </a:r>
            <a:r>
              <a:rPr lang="en-US" dirty="0"/>
              <a:t>confuse him with the Philip the Deacon/Evangelist (Acts 6:1-5, Acts 21:8), but these would have been two different people</a:t>
            </a:r>
            <a:r>
              <a:rPr lang="en-US" dirty="0" smtClean="0"/>
              <a:t>.</a:t>
            </a:r>
          </a:p>
          <a:p>
            <a:endParaRPr lang="en-US" dirty="0"/>
          </a:p>
          <a:p>
            <a:r>
              <a:rPr lang="en-US" dirty="0"/>
              <a:t>Various church traditions claim that he was involved in the Apostolic </a:t>
            </a:r>
            <a:r>
              <a:rPr lang="en-US" dirty="0" smtClean="0"/>
              <a:t>College</a:t>
            </a:r>
          </a:p>
          <a:p>
            <a:endParaRPr lang="en-US" sz="1800" dirty="0"/>
          </a:p>
          <a:p>
            <a:pPr lvl="0"/>
            <a:r>
              <a:rPr lang="en-US" dirty="0"/>
              <a:t>It is believed that he ministered in the region of Galatia (in Turkey) and tradition has him being martyred at the age of 87.</a:t>
            </a:r>
          </a:p>
          <a:p>
            <a:endParaRPr lang="en-US" sz="1800" dirty="0"/>
          </a:p>
          <a:p>
            <a:endParaRPr lang="en-US" sz="1800" dirty="0" smtClean="0"/>
          </a:p>
          <a:p>
            <a:pPr marL="365760" lvl="1" indent="0">
              <a:buNone/>
            </a:pPr>
            <a:endParaRPr lang="en-US" sz="1800" dirty="0"/>
          </a:p>
          <a:p>
            <a:pPr lvl="1">
              <a:buFont typeface="Wingdings" pitchFamily="2" charset="2"/>
              <a:buChar char="Ø"/>
            </a:pPr>
            <a:endParaRPr lang="en-US" sz="1800" dirty="0"/>
          </a:p>
        </p:txBody>
      </p:sp>
      <p:sp>
        <p:nvSpPr>
          <p:cNvPr id="3" name="Title 2"/>
          <p:cNvSpPr>
            <a:spLocks noGrp="1"/>
          </p:cNvSpPr>
          <p:nvPr>
            <p:ph type="title"/>
          </p:nvPr>
        </p:nvSpPr>
        <p:spPr>
          <a:xfrm>
            <a:off x="457200" y="381000"/>
            <a:ext cx="8229600" cy="914400"/>
          </a:xfrm>
        </p:spPr>
        <p:txBody>
          <a:bodyPr>
            <a:normAutofit/>
          </a:bodyPr>
          <a:lstStyle/>
          <a:p>
            <a:pPr algn="ctr"/>
            <a:r>
              <a:rPr lang="en-US" b="1" dirty="0">
                <a:effectLst/>
              </a:rPr>
              <a:t>Phillip</a:t>
            </a:r>
            <a:endParaRPr lang="en-US" dirty="0"/>
          </a:p>
        </p:txBody>
      </p:sp>
    </p:spTree>
    <p:extLst>
      <p:ext uri="{BB962C8B-B14F-4D97-AF65-F5344CB8AC3E}">
        <p14:creationId xmlns:p14="http://schemas.microsoft.com/office/powerpoint/2010/main" val="1874731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724400"/>
          </a:xfrm>
        </p:spPr>
        <p:txBody>
          <a:bodyPr>
            <a:noAutofit/>
          </a:bodyPr>
          <a:lstStyle/>
          <a:p>
            <a:r>
              <a:rPr lang="en-US" dirty="0"/>
              <a:t>His is also known as </a:t>
            </a:r>
            <a:r>
              <a:rPr lang="en-US" b="1" i="1" u="sng" dirty="0">
                <a:solidFill>
                  <a:schemeClr val="bg1"/>
                </a:solidFill>
              </a:rPr>
              <a:t>Nathanael</a:t>
            </a:r>
            <a:r>
              <a:rPr lang="en-US" dirty="0"/>
              <a:t> and there is a Syrian tradition that claims his original name was Jesus but he changed it for obvious reasons.</a:t>
            </a:r>
          </a:p>
          <a:p>
            <a:endParaRPr lang="en-US" dirty="0" smtClean="0"/>
          </a:p>
          <a:p>
            <a:r>
              <a:rPr lang="en-US" dirty="0"/>
              <a:t>It was Nathanael who said this to Jesus; “</a:t>
            </a:r>
            <a:r>
              <a:rPr lang="en-US" dirty="0">
                <a:solidFill>
                  <a:srgbClr val="002060"/>
                </a:solidFill>
              </a:rPr>
              <a:t>Rabbi, You are the Son of God, You are the King of Israel</a:t>
            </a:r>
            <a:r>
              <a:rPr lang="en-US" dirty="0"/>
              <a:t>” (John 1:49</a:t>
            </a:r>
            <a:r>
              <a:rPr lang="en-US" dirty="0" smtClean="0"/>
              <a:t>)</a:t>
            </a:r>
          </a:p>
          <a:p>
            <a:endParaRPr lang="en-US" sz="1800" dirty="0"/>
          </a:p>
          <a:p>
            <a:pPr lvl="0"/>
            <a:r>
              <a:rPr lang="en-US" dirty="0"/>
              <a:t>Jesus (after His resurrection) </a:t>
            </a:r>
            <a:r>
              <a:rPr lang="en-US" b="1" i="1" u="sng" dirty="0">
                <a:solidFill>
                  <a:schemeClr val="bg1"/>
                </a:solidFill>
              </a:rPr>
              <a:t>appeared</a:t>
            </a:r>
            <a:r>
              <a:rPr lang="en-US" dirty="0"/>
              <a:t> to Bartholomew along with several other disciples at the Sea of Tiberias, also known as the Sea of Galilee. (</a:t>
            </a:r>
            <a:r>
              <a:rPr lang="en-US" dirty="0" smtClean="0"/>
              <a:t>John </a:t>
            </a:r>
            <a:r>
              <a:rPr lang="en-US" dirty="0"/>
              <a:t>21:2)</a:t>
            </a:r>
            <a:endParaRPr lang="en-US" sz="1800" dirty="0"/>
          </a:p>
          <a:p>
            <a:endParaRPr lang="en-US" sz="1800" dirty="0" smtClean="0"/>
          </a:p>
          <a:p>
            <a:pPr marL="365760" lvl="1" indent="0">
              <a:buNone/>
            </a:pPr>
            <a:endParaRPr lang="en-US" sz="1800" dirty="0"/>
          </a:p>
          <a:p>
            <a:pPr lvl="1">
              <a:buFont typeface="Wingdings" pitchFamily="2" charset="2"/>
              <a:buChar char="Ø"/>
            </a:pPr>
            <a:endParaRPr lang="en-US" sz="1800" dirty="0"/>
          </a:p>
        </p:txBody>
      </p:sp>
      <p:sp>
        <p:nvSpPr>
          <p:cNvPr id="3" name="Title 2"/>
          <p:cNvSpPr>
            <a:spLocks noGrp="1"/>
          </p:cNvSpPr>
          <p:nvPr>
            <p:ph type="title"/>
          </p:nvPr>
        </p:nvSpPr>
        <p:spPr>
          <a:xfrm>
            <a:off x="457200" y="381000"/>
            <a:ext cx="8229600" cy="914400"/>
          </a:xfrm>
        </p:spPr>
        <p:txBody>
          <a:bodyPr>
            <a:normAutofit/>
          </a:bodyPr>
          <a:lstStyle/>
          <a:p>
            <a:pPr algn="ctr"/>
            <a:r>
              <a:rPr lang="en-US" b="1" dirty="0">
                <a:effectLst/>
              </a:rPr>
              <a:t>Bartholomew</a:t>
            </a:r>
            <a:endParaRPr lang="en-US" dirty="0"/>
          </a:p>
        </p:txBody>
      </p:sp>
    </p:spTree>
    <p:extLst>
      <p:ext uri="{BB962C8B-B14F-4D97-AF65-F5344CB8AC3E}">
        <p14:creationId xmlns:p14="http://schemas.microsoft.com/office/powerpoint/2010/main" val="2973221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additive="base">
                                        <p:cTn id="15"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additive="base">
                                        <p:cTn id="2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additive="base">
                                        <p:cTn id="2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724400"/>
          </a:xfrm>
        </p:spPr>
        <p:txBody>
          <a:bodyPr>
            <a:noAutofit/>
          </a:bodyPr>
          <a:lstStyle/>
          <a:p>
            <a:r>
              <a:rPr lang="en-US" dirty="0"/>
              <a:t>The ministry of Bartholomew spanned a pretty large geographical area:</a:t>
            </a:r>
            <a:endParaRPr lang="en-US" dirty="0" smtClean="0"/>
          </a:p>
          <a:p>
            <a:endParaRPr lang="en-US" sz="1800" dirty="0" smtClean="0"/>
          </a:p>
          <a:p>
            <a:pPr marL="365760" lvl="1" indent="0">
              <a:buNone/>
            </a:pPr>
            <a:endParaRPr lang="en-US" sz="1800" dirty="0"/>
          </a:p>
          <a:p>
            <a:pPr lvl="1">
              <a:buFont typeface="Wingdings" pitchFamily="2" charset="2"/>
              <a:buChar char="Ø"/>
            </a:pPr>
            <a:endParaRPr lang="en-US" sz="1800" dirty="0"/>
          </a:p>
        </p:txBody>
      </p:sp>
      <p:sp>
        <p:nvSpPr>
          <p:cNvPr id="3" name="Title 2"/>
          <p:cNvSpPr>
            <a:spLocks noGrp="1"/>
          </p:cNvSpPr>
          <p:nvPr>
            <p:ph type="title"/>
          </p:nvPr>
        </p:nvSpPr>
        <p:spPr>
          <a:xfrm>
            <a:off x="457200" y="381000"/>
            <a:ext cx="8229600" cy="914400"/>
          </a:xfrm>
        </p:spPr>
        <p:txBody>
          <a:bodyPr>
            <a:normAutofit/>
          </a:bodyPr>
          <a:lstStyle/>
          <a:p>
            <a:pPr algn="ctr"/>
            <a:r>
              <a:rPr lang="en-US" b="1" dirty="0">
                <a:effectLst/>
              </a:rPr>
              <a:t>Bartholomew</a:t>
            </a:r>
            <a:endParaRPr lang="en-US" dirty="0"/>
          </a:p>
        </p:txBody>
      </p:sp>
      <p:pic>
        <p:nvPicPr>
          <p:cNvPr id="4" name="Picture 3" descr="C:\Users\Mike Southwick\Desktop\Bible Studies\Heroes of Faith New Testament (Revised)\Map_of_Roman_Empire_117_AD.png"/>
          <p:cNvPicPr/>
          <p:nvPr/>
        </p:nvPicPr>
        <p:blipFill>
          <a:blip r:embed="rId2">
            <a:extLst>
              <a:ext uri="{28A0092B-C50C-407E-A947-70E740481C1C}">
                <a14:useLocalDpi xmlns:a14="http://schemas.microsoft.com/office/drawing/2010/main" val="0"/>
              </a:ext>
            </a:extLst>
          </a:blip>
          <a:srcRect/>
          <a:stretch>
            <a:fillRect/>
          </a:stretch>
        </p:blipFill>
        <p:spPr bwMode="auto">
          <a:xfrm>
            <a:off x="457200" y="2667000"/>
            <a:ext cx="5867400" cy="3657600"/>
          </a:xfrm>
          <a:prstGeom prst="rect">
            <a:avLst/>
          </a:prstGeom>
          <a:noFill/>
          <a:ln>
            <a:noFill/>
          </a:ln>
        </p:spPr>
      </p:pic>
      <p:sp>
        <p:nvSpPr>
          <p:cNvPr id="6" name="Rectangle 5"/>
          <p:cNvSpPr/>
          <p:nvPr/>
        </p:nvSpPr>
        <p:spPr>
          <a:xfrm>
            <a:off x="6553200" y="3276600"/>
            <a:ext cx="1981200" cy="1938992"/>
          </a:xfrm>
          <a:prstGeom prst="rect">
            <a:avLst/>
          </a:prstGeom>
        </p:spPr>
        <p:txBody>
          <a:bodyPr wrap="square">
            <a:spAutoFit/>
          </a:bodyPr>
          <a:lstStyle/>
          <a:p>
            <a:r>
              <a:rPr lang="en-US" sz="2400" b="1" u="sng" dirty="0"/>
              <a:t>Armenia</a:t>
            </a:r>
            <a:r>
              <a:rPr lang="en-US" sz="2400" b="1" dirty="0"/>
              <a:t> </a:t>
            </a:r>
            <a:r>
              <a:rPr lang="en-US" sz="2400" dirty="0"/>
              <a:t>is the primary area where Bartholomew ministered</a:t>
            </a:r>
            <a:r>
              <a:rPr lang="en-US" sz="2400" b="1" dirty="0"/>
              <a:t>.</a:t>
            </a:r>
            <a:endParaRPr lang="en-US" sz="2400" dirty="0"/>
          </a:p>
        </p:txBody>
      </p:sp>
      <p:cxnSp>
        <p:nvCxnSpPr>
          <p:cNvPr id="8" name="Straight Arrow Connector 7"/>
          <p:cNvCxnSpPr/>
          <p:nvPr/>
        </p:nvCxnSpPr>
        <p:spPr>
          <a:xfrm flipH="1">
            <a:off x="5715000" y="3657600"/>
            <a:ext cx="914400" cy="91440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7785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wipe(down)">
                                      <p:cBhvr>
                                        <p:cTn id="20" dur="500"/>
                                        <p:tgtEl>
                                          <p:spTgt spid="6">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5181600"/>
          </a:xfrm>
        </p:spPr>
        <p:txBody>
          <a:bodyPr>
            <a:noAutofit/>
          </a:bodyPr>
          <a:lstStyle/>
          <a:p>
            <a:r>
              <a:rPr lang="en-US" dirty="0"/>
              <a:t>Here are a few of the recorded events from various church traditions that are written about Bartholomew</a:t>
            </a:r>
            <a:r>
              <a:rPr lang="en-US" dirty="0" smtClean="0"/>
              <a:t>:</a:t>
            </a:r>
          </a:p>
          <a:p>
            <a:endParaRPr lang="en-US" sz="1200" dirty="0" smtClean="0"/>
          </a:p>
          <a:p>
            <a:pPr lvl="1">
              <a:buFont typeface="Wingdings" pitchFamily="2" charset="2"/>
              <a:buChar char="Ø"/>
            </a:pPr>
            <a:r>
              <a:rPr lang="en-US" dirty="0"/>
              <a:t>Church tradition has him first ministering in Hierapolis (located near Laodicea and Colosse – in modern day Turkey) along with the apostle Philip. </a:t>
            </a:r>
            <a:endParaRPr lang="en-US" dirty="0" smtClean="0"/>
          </a:p>
          <a:p>
            <a:pPr lvl="1">
              <a:buFont typeface="Wingdings" pitchFamily="2" charset="2"/>
              <a:buChar char="Ø"/>
            </a:pPr>
            <a:endParaRPr lang="en-US" sz="1800" dirty="0"/>
          </a:p>
          <a:p>
            <a:pPr marL="0" indent="0">
              <a:buNone/>
            </a:pPr>
            <a:endParaRPr lang="en-US" sz="1800" dirty="0" smtClean="0"/>
          </a:p>
          <a:p>
            <a:pPr marL="365760" lvl="1" indent="0">
              <a:buNone/>
            </a:pPr>
            <a:endParaRPr lang="en-US" sz="1800" dirty="0"/>
          </a:p>
          <a:p>
            <a:pPr lvl="1">
              <a:buFont typeface="Wingdings" pitchFamily="2" charset="2"/>
              <a:buChar char="Ø"/>
            </a:pPr>
            <a:endParaRPr lang="en-US" sz="1800" dirty="0"/>
          </a:p>
        </p:txBody>
      </p:sp>
      <p:sp>
        <p:nvSpPr>
          <p:cNvPr id="3" name="Title 2"/>
          <p:cNvSpPr>
            <a:spLocks noGrp="1"/>
          </p:cNvSpPr>
          <p:nvPr>
            <p:ph type="title"/>
          </p:nvPr>
        </p:nvSpPr>
        <p:spPr>
          <a:xfrm>
            <a:off x="457200" y="381000"/>
            <a:ext cx="8229600" cy="762000"/>
          </a:xfrm>
        </p:spPr>
        <p:txBody>
          <a:bodyPr>
            <a:normAutofit/>
          </a:bodyPr>
          <a:lstStyle/>
          <a:p>
            <a:pPr algn="ctr"/>
            <a:r>
              <a:rPr lang="en-US" b="1" dirty="0">
                <a:effectLst/>
              </a:rPr>
              <a:t>Bartholomew</a:t>
            </a:r>
            <a:endParaRPr lang="en-US" dirty="0"/>
          </a:p>
        </p:txBody>
      </p:sp>
      <p:pic>
        <p:nvPicPr>
          <p:cNvPr id="4" name="Picture 4" descr="11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90800" y="3657600"/>
            <a:ext cx="3959352" cy="2681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p:cNvCxnSpPr/>
          <p:nvPr/>
        </p:nvCxnSpPr>
        <p:spPr>
          <a:xfrm>
            <a:off x="3048000" y="3124200"/>
            <a:ext cx="609600" cy="26670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2999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5181600"/>
          </a:xfrm>
        </p:spPr>
        <p:txBody>
          <a:bodyPr>
            <a:noAutofit/>
          </a:bodyPr>
          <a:lstStyle/>
          <a:p>
            <a:r>
              <a:rPr lang="en-US" dirty="0"/>
              <a:t>Here are a few of the recorded events from various church traditions that are written about Bartholomew</a:t>
            </a:r>
            <a:r>
              <a:rPr lang="en-US" dirty="0" smtClean="0"/>
              <a:t>:</a:t>
            </a:r>
          </a:p>
          <a:p>
            <a:endParaRPr lang="en-US" sz="1200" dirty="0" smtClean="0"/>
          </a:p>
          <a:p>
            <a:pPr lvl="1">
              <a:buFont typeface="Wingdings" pitchFamily="2" charset="2"/>
              <a:buChar char="Ø"/>
            </a:pPr>
            <a:r>
              <a:rPr lang="en-US" dirty="0"/>
              <a:t>The historical record along with church tradition shows that while in Hierapolis; Bartholomew and Philip were responsible for the wife of a high Roman official (proconsul) coming to faith in Christ. This apparently enraged the Roman official and he ordered the two men (Philip and Bartholomew) to be crucified, but Bartholomew escaped after being taken down from the cross and subsequently dismissed for some reason.</a:t>
            </a:r>
            <a:r>
              <a:rPr lang="en-US" dirty="0" smtClean="0"/>
              <a:t> </a:t>
            </a:r>
          </a:p>
          <a:p>
            <a:pPr lvl="1">
              <a:buFont typeface="Wingdings" pitchFamily="2" charset="2"/>
              <a:buChar char="Ø"/>
            </a:pPr>
            <a:endParaRPr lang="en-US" sz="1800" dirty="0"/>
          </a:p>
          <a:p>
            <a:pPr marL="0" indent="0">
              <a:buNone/>
            </a:pPr>
            <a:endParaRPr lang="en-US" sz="1800" dirty="0" smtClean="0"/>
          </a:p>
          <a:p>
            <a:pPr marL="365760" lvl="1" indent="0">
              <a:buNone/>
            </a:pPr>
            <a:endParaRPr lang="en-US" sz="1800" dirty="0"/>
          </a:p>
          <a:p>
            <a:pPr lvl="1">
              <a:buFont typeface="Wingdings" pitchFamily="2" charset="2"/>
              <a:buChar char="Ø"/>
            </a:pPr>
            <a:endParaRPr lang="en-US" sz="1800" dirty="0"/>
          </a:p>
        </p:txBody>
      </p:sp>
      <p:sp>
        <p:nvSpPr>
          <p:cNvPr id="3" name="Title 2"/>
          <p:cNvSpPr>
            <a:spLocks noGrp="1"/>
          </p:cNvSpPr>
          <p:nvPr>
            <p:ph type="title"/>
          </p:nvPr>
        </p:nvSpPr>
        <p:spPr>
          <a:xfrm>
            <a:off x="457200" y="381000"/>
            <a:ext cx="8229600" cy="762000"/>
          </a:xfrm>
        </p:spPr>
        <p:txBody>
          <a:bodyPr>
            <a:normAutofit/>
          </a:bodyPr>
          <a:lstStyle/>
          <a:p>
            <a:pPr algn="ctr"/>
            <a:r>
              <a:rPr lang="en-US" b="1" dirty="0">
                <a:effectLst/>
              </a:rPr>
              <a:t>Bartholomew</a:t>
            </a:r>
            <a:endParaRPr lang="en-US" dirty="0"/>
          </a:p>
        </p:txBody>
      </p:sp>
    </p:spTree>
    <p:extLst>
      <p:ext uri="{BB962C8B-B14F-4D97-AF65-F5344CB8AC3E}">
        <p14:creationId xmlns:p14="http://schemas.microsoft.com/office/powerpoint/2010/main" val="3866764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876800"/>
          </a:xfrm>
        </p:spPr>
        <p:txBody>
          <a:bodyPr>
            <a:noAutofit/>
          </a:bodyPr>
          <a:lstStyle/>
          <a:p>
            <a:r>
              <a:rPr lang="en-US" dirty="0"/>
              <a:t>Here are a few of the recorded events from various church traditions that are written about Bartholomew</a:t>
            </a:r>
            <a:r>
              <a:rPr lang="en-US" dirty="0" smtClean="0"/>
              <a:t>:</a:t>
            </a:r>
          </a:p>
          <a:p>
            <a:endParaRPr lang="en-US" sz="1200" dirty="0" smtClean="0"/>
          </a:p>
          <a:p>
            <a:pPr lvl="1">
              <a:buFont typeface="Wingdings" pitchFamily="2" charset="2"/>
              <a:buChar char="Ø"/>
            </a:pPr>
            <a:r>
              <a:rPr lang="en-US" dirty="0"/>
              <a:t>From Hierapolis Bartholomew traveled to the East and visited India and then eventually settled in the region of </a:t>
            </a:r>
            <a:r>
              <a:rPr lang="en-US" b="1" i="1" u="sng" dirty="0">
                <a:solidFill>
                  <a:schemeClr val="bg1"/>
                </a:solidFill>
              </a:rPr>
              <a:t>Armenia</a:t>
            </a:r>
            <a:r>
              <a:rPr lang="en-US" dirty="0"/>
              <a:t>. According to their tradition, he joined up with the apostle Jude (Thaddaeus) who already had a ministry there.</a:t>
            </a:r>
            <a:endParaRPr lang="en-US" sz="1800" dirty="0"/>
          </a:p>
          <a:p>
            <a:pPr marL="0" indent="0">
              <a:buNone/>
            </a:pPr>
            <a:endParaRPr lang="en-US" sz="1800" dirty="0" smtClean="0"/>
          </a:p>
          <a:p>
            <a:pPr marL="365760" lvl="1" indent="0">
              <a:buNone/>
            </a:pPr>
            <a:endParaRPr lang="en-US" sz="1800" dirty="0"/>
          </a:p>
          <a:p>
            <a:pPr lvl="1">
              <a:buFont typeface="Wingdings" pitchFamily="2" charset="2"/>
              <a:buChar char="Ø"/>
            </a:pPr>
            <a:endParaRPr lang="en-US" sz="1800" dirty="0"/>
          </a:p>
        </p:txBody>
      </p:sp>
      <p:sp>
        <p:nvSpPr>
          <p:cNvPr id="3" name="Title 2"/>
          <p:cNvSpPr>
            <a:spLocks noGrp="1"/>
          </p:cNvSpPr>
          <p:nvPr>
            <p:ph type="title"/>
          </p:nvPr>
        </p:nvSpPr>
        <p:spPr>
          <a:xfrm>
            <a:off x="457200" y="457200"/>
            <a:ext cx="8229600" cy="762000"/>
          </a:xfrm>
        </p:spPr>
        <p:txBody>
          <a:bodyPr>
            <a:normAutofit/>
          </a:bodyPr>
          <a:lstStyle/>
          <a:p>
            <a:pPr algn="ctr"/>
            <a:r>
              <a:rPr lang="en-US" b="1" dirty="0">
                <a:effectLst/>
              </a:rPr>
              <a:t>Bartholomew</a:t>
            </a:r>
            <a:endParaRPr lang="en-US" dirty="0"/>
          </a:p>
        </p:txBody>
      </p:sp>
    </p:spTree>
    <p:extLst>
      <p:ext uri="{BB962C8B-B14F-4D97-AF65-F5344CB8AC3E}">
        <p14:creationId xmlns:p14="http://schemas.microsoft.com/office/powerpoint/2010/main" val="1050823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876800"/>
          </a:xfrm>
        </p:spPr>
        <p:txBody>
          <a:bodyPr>
            <a:noAutofit/>
          </a:bodyPr>
          <a:lstStyle/>
          <a:p>
            <a:r>
              <a:rPr lang="en-US" dirty="0"/>
              <a:t>Here are a few of the recorded events from various church traditions that are written about Bartholomew</a:t>
            </a:r>
            <a:r>
              <a:rPr lang="en-US" dirty="0" smtClean="0"/>
              <a:t>:</a:t>
            </a:r>
          </a:p>
          <a:p>
            <a:endParaRPr lang="en-US" sz="1200" dirty="0" smtClean="0"/>
          </a:p>
          <a:p>
            <a:pPr lvl="1">
              <a:buFont typeface="Wingdings" pitchFamily="2" charset="2"/>
              <a:buChar char="Ø"/>
            </a:pPr>
            <a:r>
              <a:rPr lang="en-US" dirty="0" smtClean="0"/>
              <a:t>Tradition also claims that on his missionary journey’s that he carried the Gospel of </a:t>
            </a:r>
            <a:r>
              <a:rPr lang="en-US" b="1" i="1" u="sng" dirty="0" smtClean="0">
                <a:solidFill>
                  <a:schemeClr val="bg1"/>
                </a:solidFill>
              </a:rPr>
              <a:t>Matthew</a:t>
            </a:r>
            <a:r>
              <a:rPr lang="en-US" dirty="0" smtClean="0"/>
              <a:t> with him and it is believed that he left a copy behind in India. The book eventually ended up in the hands of a stoic philosopher by the name of Pantaenus who had previously became converted to Christianity. Pantaenus was responsible for founding the Catechetical School of Alexandria (in Egypt) and was a mentor to a very influential thinker, apologist and writer by the name of Clement of Alexandria (more on him later).</a:t>
            </a:r>
            <a:endParaRPr lang="en-US" sz="1800" dirty="0" smtClean="0"/>
          </a:p>
          <a:p>
            <a:pPr marL="365760" lvl="1" indent="0">
              <a:buNone/>
            </a:pPr>
            <a:endParaRPr lang="en-US" sz="1800" dirty="0"/>
          </a:p>
          <a:p>
            <a:pPr lvl="1">
              <a:buFont typeface="Wingdings" pitchFamily="2" charset="2"/>
              <a:buChar char="Ø"/>
            </a:pPr>
            <a:endParaRPr lang="en-US" sz="1800" dirty="0"/>
          </a:p>
        </p:txBody>
      </p:sp>
      <p:sp>
        <p:nvSpPr>
          <p:cNvPr id="3" name="Title 2"/>
          <p:cNvSpPr>
            <a:spLocks noGrp="1"/>
          </p:cNvSpPr>
          <p:nvPr>
            <p:ph type="title"/>
          </p:nvPr>
        </p:nvSpPr>
        <p:spPr>
          <a:xfrm>
            <a:off x="457200" y="457200"/>
            <a:ext cx="8229600" cy="762000"/>
          </a:xfrm>
        </p:spPr>
        <p:txBody>
          <a:bodyPr>
            <a:normAutofit/>
          </a:bodyPr>
          <a:lstStyle/>
          <a:p>
            <a:pPr algn="ctr"/>
            <a:r>
              <a:rPr lang="en-US" b="1" dirty="0">
                <a:effectLst/>
              </a:rPr>
              <a:t>Bartholomew</a:t>
            </a:r>
            <a:endParaRPr lang="en-US" dirty="0"/>
          </a:p>
        </p:txBody>
      </p:sp>
    </p:spTree>
    <p:extLst>
      <p:ext uri="{BB962C8B-B14F-4D97-AF65-F5344CB8AC3E}">
        <p14:creationId xmlns:p14="http://schemas.microsoft.com/office/powerpoint/2010/main" val="2316804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876800"/>
          </a:xfrm>
        </p:spPr>
        <p:txBody>
          <a:bodyPr>
            <a:noAutofit/>
          </a:bodyPr>
          <a:lstStyle/>
          <a:p>
            <a:r>
              <a:rPr lang="en-US" dirty="0"/>
              <a:t>Here are a few of the recorded events from various church traditions that are written about Bartholomew</a:t>
            </a:r>
            <a:r>
              <a:rPr lang="en-US" dirty="0" smtClean="0"/>
              <a:t>:</a:t>
            </a:r>
          </a:p>
          <a:p>
            <a:endParaRPr lang="en-US" sz="1200" dirty="0" smtClean="0"/>
          </a:p>
          <a:p>
            <a:pPr lvl="1">
              <a:buFont typeface="Wingdings" pitchFamily="2" charset="2"/>
              <a:buChar char="Ø"/>
            </a:pPr>
            <a:r>
              <a:rPr lang="en-US" dirty="0"/>
              <a:t>The primary ministry of Bartholomew took place in the area of Armenia and he labored there until his death. There is wide agreement that he was martyred while ministering in Armenia. </a:t>
            </a:r>
            <a:r>
              <a:rPr lang="en-US" b="1" dirty="0"/>
              <a:t>Some traditions claim he was beheaded while others claim he was skinned alive and then crucified. The date of his death is commonly placed in A.D. 68 and the location is modern day Azerbaijan</a:t>
            </a:r>
            <a:r>
              <a:rPr lang="en-US" dirty="0"/>
              <a:t>.</a:t>
            </a:r>
            <a:endParaRPr lang="en-US" sz="1800" dirty="0"/>
          </a:p>
          <a:p>
            <a:pPr lvl="1">
              <a:buFont typeface="Wingdings" pitchFamily="2" charset="2"/>
              <a:buChar char="Ø"/>
            </a:pPr>
            <a:endParaRPr lang="en-US" sz="1800" dirty="0"/>
          </a:p>
        </p:txBody>
      </p:sp>
      <p:sp>
        <p:nvSpPr>
          <p:cNvPr id="3" name="Title 2"/>
          <p:cNvSpPr>
            <a:spLocks noGrp="1"/>
          </p:cNvSpPr>
          <p:nvPr>
            <p:ph type="title"/>
          </p:nvPr>
        </p:nvSpPr>
        <p:spPr>
          <a:xfrm>
            <a:off x="457200" y="457200"/>
            <a:ext cx="8229600" cy="762000"/>
          </a:xfrm>
        </p:spPr>
        <p:txBody>
          <a:bodyPr>
            <a:normAutofit/>
          </a:bodyPr>
          <a:lstStyle/>
          <a:p>
            <a:pPr algn="ctr"/>
            <a:r>
              <a:rPr lang="en-US" b="1" dirty="0">
                <a:effectLst/>
              </a:rPr>
              <a:t>Bartholomew</a:t>
            </a:r>
            <a:endParaRPr lang="en-US" dirty="0"/>
          </a:p>
        </p:txBody>
      </p:sp>
    </p:spTree>
    <p:extLst>
      <p:ext uri="{BB962C8B-B14F-4D97-AF65-F5344CB8AC3E}">
        <p14:creationId xmlns:p14="http://schemas.microsoft.com/office/powerpoint/2010/main" val="4146285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876800"/>
          </a:xfrm>
        </p:spPr>
        <p:txBody>
          <a:bodyPr>
            <a:noAutofit/>
          </a:bodyPr>
          <a:lstStyle/>
          <a:p>
            <a:r>
              <a:rPr lang="en-US" dirty="0"/>
              <a:t>He is also known as Didymus (the twin); he was a </a:t>
            </a:r>
            <a:r>
              <a:rPr lang="en-US" b="1" i="1" u="sng" dirty="0">
                <a:solidFill>
                  <a:schemeClr val="bg1"/>
                </a:solidFill>
              </a:rPr>
              <a:t>fisherman</a:t>
            </a:r>
            <a:r>
              <a:rPr lang="en-US" dirty="0"/>
              <a:t> by trade, and a native of </a:t>
            </a:r>
            <a:r>
              <a:rPr lang="en-US" b="1" i="1" u="sng" dirty="0">
                <a:solidFill>
                  <a:schemeClr val="bg1"/>
                </a:solidFill>
              </a:rPr>
              <a:t>Galilee</a:t>
            </a:r>
            <a:r>
              <a:rPr lang="en-US" dirty="0" smtClean="0"/>
              <a:t>.</a:t>
            </a:r>
            <a:endParaRPr lang="en-US" sz="1200" dirty="0"/>
          </a:p>
          <a:p>
            <a:endParaRPr lang="en-US" sz="1200" dirty="0" smtClean="0"/>
          </a:p>
          <a:p>
            <a:r>
              <a:rPr lang="en-US" dirty="0" smtClean="0"/>
              <a:t>Here are a few </a:t>
            </a:r>
            <a:r>
              <a:rPr lang="en-US" dirty="0"/>
              <a:t>traditions about this </a:t>
            </a:r>
            <a:r>
              <a:rPr lang="en-US" dirty="0" smtClean="0"/>
              <a:t>apostle:</a:t>
            </a:r>
          </a:p>
          <a:p>
            <a:endParaRPr lang="en-US" sz="1200" dirty="0"/>
          </a:p>
          <a:p>
            <a:pPr lvl="1">
              <a:buFont typeface="Wingdings" pitchFamily="2" charset="2"/>
              <a:buChar char="Ø"/>
            </a:pPr>
            <a:r>
              <a:rPr lang="en-US" dirty="0"/>
              <a:t>H</a:t>
            </a:r>
            <a:r>
              <a:rPr lang="en-US" dirty="0" smtClean="0"/>
              <a:t>e </a:t>
            </a:r>
            <a:r>
              <a:rPr lang="en-US" dirty="0"/>
              <a:t>traveled to Babylon (modern day Iraq) and established the first Christian Church there</a:t>
            </a:r>
            <a:r>
              <a:rPr lang="en-US" dirty="0" smtClean="0"/>
              <a:t>.</a:t>
            </a:r>
          </a:p>
          <a:p>
            <a:pPr lvl="1">
              <a:buFont typeface="Wingdings" pitchFamily="2" charset="2"/>
              <a:buChar char="Ø"/>
            </a:pPr>
            <a:endParaRPr lang="en-US" sz="1200" dirty="0"/>
          </a:p>
          <a:p>
            <a:pPr lvl="1">
              <a:buFont typeface="Wingdings" pitchFamily="2" charset="2"/>
              <a:buChar char="Ø"/>
            </a:pPr>
            <a:r>
              <a:rPr lang="en-US" dirty="0"/>
              <a:t>From there it is believed that he evangelized in the region of </a:t>
            </a:r>
            <a:r>
              <a:rPr lang="en-US" b="1" i="1" u="sng" dirty="0">
                <a:solidFill>
                  <a:schemeClr val="bg1"/>
                </a:solidFill>
              </a:rPr>
              <a:t>India</a:t>
            </a:r>
            <a:r>
              <a:rPr lang="en-US" dirty="0"/>
              <a:t> and may have traveled as far as </a:t>
            </a:r>
            <a:r>
              <a:rPr lang="en-US" b="1" i="1" u="sng" dirty="0">
                <a:solidFill>
                  <a:schemeClr val="bg1"/>
                </a:solidFill>
              </a:rPr>
              <a:t>China</a:t>
            </a:r>
            <a:r>
              <a:rPr lang="en-US" dirty="0"/>
              <a:t>. </a:t>
            </a:r>
            <a:endParaRPr lang="en-US" dirty="0" smtClean="0"/>
          </a:p>
          <a:p>
            <a:pPr lvl="1">
              <a:buFont typeface="Wingdings" pitchFamily="2" charset="2"/>
              <a:buChar char="Ø"/>
            </a:pPr>
            <a:endParaRPr lang="en-US" sz="1200" dirty="0" smtClean="0"/>
          </a:p>
          <a:p>
            <a:pPr lvl="1">
              <a:buFont typeface="Wingdings" pitchFamily="2" charset="2"/>
              <a:buChar char="Ø"/>
            </a:pPr>
            <a:r>
              <a:rPr lang="en-US" dirty="0" smtClean="0"/>
              <a:t>While </a:t>
            </a:r>
            <a:r>
              <a:rPr lang="en-US" dirty="0"/>
              <a:t>in India it is believed he was martyred and was killed with a lance. He was buried in Mylapore, India</a:t>
            </a:r>
            <a:r>
              <a:rPr lang="en-US" dirty="0" smtClean="0"/>
              <a:t>.</a:t>
            </a:r>
          </a:p>
          <a:p>
            <a:pPr lvl="1">
              <a:buFont typeface="Wingdings" pitchFamily="2" charset="2"/>
              <a:buChar char="Ø"/>
            </a:pPr>
            <a:endParaRPr lang="en-US" dirty="0" smtClean="0"/>
          </a:p>
        </p:txBody>
      </p:sp>
      <p:sp>
        <p:nvSpPr>
          <p:cNvPr id="3" name="Title 2"/>
          <p:cNvSpPr>
            <a:spLocks noGrp="1"/>
          </p:cNvSpPr>
          <p:nvPr>
            <p:ph type="title"/>
          </p:nvPr>
        </p:nvSpPr>
        <p:spPr>
          <a:xfrm>
            <a:off x="457200" y="457200"/>
            <a:ext cx="8229600" cy="762000"/>
          </a:xfrm>
        </p:spPr>
        <p:txBody>
          <a:bodyPr>
            <a:normAutofit/>
          </a:bodyPr>
          <a:lstStyle/>
          <a:p>
            <a:pPr algn="ctr"/>
            <a:r>
              <a:rPr lang="en-US" b="1" dirty="0">
                <a:effectLst/>
              </a:rPr>
              <a:t>Thomas</a:t>
            </a:r>
            <a:endParaRPr lang="en-US" dirty="0"/>
          </a:p>
        </p:txBody>
      </p:sp>
    </p:spTree>
    <p:extLst>
      <p:ext uri="{BB962C8B-B14F-4D97-AF65-F5344CB8AC3E}">
        <p14:creationId xmlns:p14="http://schemas.microsoft.com/office/powerpoint/2010/main" val="2360463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p:cTn id="15"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wipe(down)">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additive="base">
                                        <p:cTn id="2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 calcmode="lin" valueType="num">
                                      <p:cBhvr additive="base">
                                        <p:cTn id="3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 calcmode="lin" valueType="num">
                                      <p:cBhvr additive="base">
                                        <p:cTn id="3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876800"/>
          </a:xfrm>
        </p:spPr>
        <p:txBody>
          <a:bodyPr>
            <a:noAutofit/>
          </a:bodyPr>
          <a:lstStyle/>
          <a:p>
            <a:r>
              <a:rPr lang="en-US" dirty="0"/>
              <a:t>He is also called </a:t>
            </a:r>
            <a:r>
              <a:rPr lang="en-US" b="1" i="1" u="sng" dirty="0">
                <a:solidFill>
                  <a:schemeClr val="bg1"/>
                </a:solidFill>
              </a:rPr>
              <a:t>Levi</a:t>
            </a:r>
            <a:r>
              <a:rPr lang="en-US" dirty="0"/>
              <a:t> (perhaps he was the first to promote wearing blue jeans), and he was the son of Alphaeus which would make him the brother of James the Less. (Son of Alphaeus</a:t>
            </a:r>
            <a:r>
              <a:rPr lang="en-US" dirty="0" smtClean="0"/>
              <a:t>).</a:t>
            </a:r>
          </a:p>
          <a:p>
            <a:endParaRPr lang="en-US" sz="1200" dirty="0"/>
          </a:p>
          <a:p>
            <a:r>
              <a:rPr lang="en-US" dirty="0"/>
              <a:t>He was a </a:t>
            </a:r>
            <a:r>
              <a:rPr lang="en-US" b="1" i="1" u="sng" dirty="0">
                <a:solidFill>
                  <a:schemeClr val="bg1"/>
                </a:solidFill>
              </a:rPr>
              <a:t>tax</a:t>
            </a:r>
            <a:r>
              <a:rPr lang="en-US" dirty="0">
                <a:solidFill>
                  <a:schemeClr val="bg1"/>
                </a:solidFill>
              </a:rPr>
              <a:t> </a:t>
            </a:r>
            <a:r>
              <a:rPr lang="en-US" b="1" i="1" u="sng" dirty="0">
                <a:solidFill>
                  <a:schemeClr val="bg1"/>
                </a:solidFill>
              </a:rPr>
              <a:t>collector</a:t>
            </a:r>
            <a:r>
              <a:rPr lang="en-US" dirty="0"/>
              <a:t> before being called By Jesus to come and follow Him</a:t>
            </a:r>
            <a:r>
              <a:rPr lang="en-US" dirty="0" smtClean="0"/>
              <a:t>.</a:t>
            </a:r>
          </a:p>
          <a:p>
            <a:endParaRPr lang="en-US" sz="1200" dirty="0"/>
          </a:p>
          <a:p>
            <a:r>
              <a:rPr lang="en-US" dirty="0"/>
              <a:t>After the resurrection it is believed that he initially stayed in the region of </a:t>
            </a:r>
            <a:r>
              <a:rPr lang="en-US" b="1" i="1" u="sng" dirty="0">
                <a:solidFill>
                  <a:schemeClr val="bg1"/>
                </a:solidFill>
              </a:rPr>
              <a:t>Jerusalem</a:t>
            </a:r>
            <a:r>
              <a:rPr lang="en-US" dirty="0"/>
              <a:t>, and after about 15 years, he began a series of missionary journeys.</a:t>
            </a:r>
            <a:endParaRPr lang="en-US" dirty="0" smtClean="0"/>
          </a:p>
          <a:p>
            <a:pPr lvl="1">
              <a:buFont typeface="Wingdings" pitchFamily="2" charset="2"/>
              <a:buChar char="Ø"/>
            </a:pPr>
            <a:endParaRPr lang="en-US" dirty="0" smtClean="0"/>
          </a:p>
        </p:txBody>
      </p:sp>
      <p:sp>
        <p:nvSpPr>
          <p:cNvPr id="3" name="Title 2"/>
          <p:cNvSpPr>
            <a:spLocks noGrp="1"/>
          </p:cNvSpPr>
          <p:nvPr>
            <p:ph type="title"/>
          </p:nvPr>
        </p:nvSpPr>
        <p:spPr>
          <a:xfrm>
            <a:off x="457200" y="457200"/>
            <a:ext cx="8229600" cy="762000"/>
          </a:xfrm>
        </p:spPr>
        <p:txBody>
          <a:bodyPr>
            <a:normAutofit/>
          </a:bodyPr>
          <a:lstStyle/>
          <a:p>
            <a:pPr algn="ctr"/>
            <a:r>
              <a:rPr lang="en-US" b="1" dirty="0">
                <a:effectLst/>
              </a:rPr>
              <a:t>Matthew</a:t>
            </a:r>
            <a:endParaRPr lang="en-US" dirty="0"/>
          </a:p>
        </p:txBody>
      </p:sp>
    </p:spTree>
    <p:extLst>
      <p:ext uri="{BB962C8B-B14F-4D97-AF65-F5344CB8AC3E}">
        <p14:creationId xmlns:p14="http://schemas.microsoft.com/office/powerpoint/2010/main" val="3039854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additive="base">
                                        <p:cTn id="15"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additive="base">
                                        <p:cTn id="2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additive="base">
                                        <p:cTn id="2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876800"/>
          </a:xfrm>
        </p:spPr>
        <p:txBody>
          <a:bodyPr>
            <a:noAutofit/>
          </a:bodyPr>
          <a:lstStyle/>
          <a:p>
            <a:r>
              <a:rPr lang="en-US" dirty="0"/>
              <a:t>He went to </a:t>
            </a:r>
            <a:r>
              <a:rPr lang="en-US" b="1" i="1" u="sng" dirty="0">
                <a:solidFill>
                  <a:schemeClr val="bg1"/>
                </a:solidFill>
              </a:rPr>
              <a:t>Persia</a:t>
            </a:r>
            <a:r>
              <a:rPr lang="en-US" dirty="0"/>
              <a:t> and ministered there for a season, and Catholic tradition has him traveling to </a:t>
            </a:r>
            <a:r>
              <a:rPr lang="en-US" b="1" i="1" u="sng" dirty="0">
                <a:solidFill>
                  <a:schemeClr val="bg1"/>
                </a:solidFill>
              </a:rPr>
              <a:t>Ethiopia</a:t>
            </a:r>
            <a:r>
              <a:rPr lang="en-US" dirty="0"/>
              <a:t> in Africa and eventually being martyred in </a:t>
            </a:r>
            <a:r>
              <a:rPr lang="en-US" b="1" i="1" u="sng" dirty="0">
                <a:solidFill>
                  <a:schemeClr val="bg1"/>
                </a:solidFill>
              </a:rPr>
              <a:t>Egypt</a:t>
            </a:r>
            <a:r>
              <a:rPr lang="en-US" dirty="0"/>
              <a:t>. </a:t>
            </a:r>
            <a:r>
              <a:rPr lang="en-US" i="1" dirty="0"/>
              <a:t>There is another tradition that has him being martyred in Parthia</a:t>
            </a:r>
            <a:r>
              <a:rPr lang="en-US" dirty="0" smtClean="0"/>
              <a:t>.</a:t>
            </a:r>
          </a:p>
          <a:p>
            <a:endParaRPr lang="en-US" sz="1400" dirty="0"/>
          </a:p>
          <a:p>
            <a:r>
              <a:rPr lang="en-US" dirty="0"/>
              <a:t>We have Matthew to thank for a well penned </a:t>
            </a:r>
            <a:r>
              <a:rPr lang="en-US" b="1" i="1" u="sng" dirty="0">
                <a:solidFill>
                  <a:schemeClr val="bg1"/>
                </a:solidFill>
              </a:rPr>
              <a:t>Gospel</a:t>
            </a:r>
            <a:r>
              <a:rPr lang="en-US" dirty="0"/>
              <a:t> account of the life of Christ. He was known as a gifted writer, a dedicated disciple, and probably the best educated of the original 12 disciples.</a:t>
            </a:r>
          </a:p>
          <a:p>
            <a:pPr lvl="1">
              <a:buFont typeface="Wingdings" pitchFamily="2" charset="2"/>
              <a:buChar char="Ø"/>
            </a:pPr>
            <a:endParaRPr lang="en-US" dirty="0" smtClean="0"/>
          </a:p>
        </p:txBody>
      </p:sp>
      <p:sp>
        <p:nvSpPr>
          <p:cNvPr id="3" name="Title 2"/>
          <p:cNvSpPr>
            <a:spLocks noGrp="1"/>
          </p:cNvSpPr>
          <p:nvPr>
            <p:ph type="title"/>
          </p:nvPr>
        </p:nvSpPr>
        <p:spPr>
          <a:xfrm>
            <a:off x="457200" y="457200"/>
            <a:ext cx="8229600" cy="762000"/>
          </a:xfrm>
        </p:spPr>
        <p:txBody>
          <a:bodyPr>
            <a:normAutofit/>
          </a:bodyPr>
          <a:lstStyle/>
          <a:p>
            <a:pPr algn="ctr"/>
            <a:r>
              <a:rPr lang="en-US" b="1" dirty="0">
                <a:effectLst/>
              </a:rPr>
              <a:t>Matthew</a:t>
            </a:r>
            <a:endParaRPr lang="en-US" dirty="0"/>
          </a:p>
        </p:txBody>
      </p:sp>
    </p:spTree>
    <p:extLst>
      <p:ext uri="{BB962C8B-B14F-4D97-AF65-F5344CB8AC3E}">
        <p14:creationId xmlns:p14="http://schemas.microsoft.com/office/powerpoint/2010/main" val="2077878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876800"/>
          </a:xfrm>
        </p:spPr>
        <p:txBody>
          <a:bodyPr>
            <a:noAutofit/>
          </a:bodyPr>
          <a:lstStyle/>
          <a:p>
            <a:r>
              <a:rPr lang="en-US" dirty="0"/>
              <a:t>He is sometimes referred to as James the </a:t>
            </a:r>
            <a:r>
              <a:rPr lang="en-US" b="1" i="1" u="sng" dirty="0" smtClean="0">
                <a:solidFill>
                  <a:schemeClr val="bg1"/>
                </a:solidFill>
              </a:rPr>
              <a:t>Less</a:t>
            </a:r>
          </a:p>
          <a:p>
            <a:endParaRPr lang="en-US" sz="1200" b="1" i="1" u="sng" dirty="0"/>
          </a:p>
          <a:p>
            <a:r>
              <a:rPr lang="en-US" dirty="0"/>
              <a:t>There are two basic traditions that </a:t>
            </a:r>
            <a:r>
              <a:rPr lang="en-US" dirty="0" smtClean="0"/>
              <a:t>about </a:t>
            </a:r>
            <a:r>
              <a:rPr lang="en-US" dirty="0"/>
              <a:t>this James</a:t>
            </a:r>
            <a:r>
              <a:rPr lang="en-US" dirty="0" smtClean="0"/>
              <a:t>:</a:t>
            </a:r>
          </a:p>
          <a:p>
            <a:endParaRPr lang="en-US" sz="1200" dirty="0" smtClean="0"/>
          </a:p>
          <a:p>
            <a:pPr lvl="1">
              <a:buFont typeface="Wingdings" pitchFamily="2" charset="2"/>
              <a:buChar char="Ø"/>
            </a:pPr>
            <a:r>
              <a:rPr lang="en-US" dirty="0"/>
              <a:t>He helped to establish the </a:t>
            </a:r>
            <a:r>
              <a:rPr lang="en-US" b="1" i="1" u="sng" dirty="0">
                <a:solidFill>
                  <a:schemeClr val="bg1"/>
                </a:solidFill>
              </a:rPr>
              <a:t>Syrian</a:t>
            </a:r>
            <a:r>
              <a:rPr lang="en-US" dirty="0"/>
              <a:t> Church and was their first </a:t>
            </a:r>
            <a:r>
              <a:rPr lang="en-US" dirty="0" smtClean="0"/>
              <a:t>bishop</a:t>
            </a:r>
          </a:p>
          <a:p>
            <a:pPr lvl="1">
              <a:buFont typeface="Wingdings" pitchFamily="2" charset="2"/>
              <a:buChar char="Ø"/>
            </a:pPr>
            <a:endParaRPr lang="en-US" sz="1200" dirty="0" smtClean="0"/>
          </a:p>
          <a:p>
            <a:pPr lvl="1">
              <a:buFont typeface="Wingdings" pitchFamily="2" charset="2"/>
              <a:buChar char="Ø"/>
            </a:pPr>
            <a:r>
              <a:rPr lang="en-US" dirty="0" smtClean="0"/>
              <a:t>He </a:t>
            </a:r>
            <a:r>
              <a:rPr lang="en-US" dirty="0"/>
              <a:t>was stoned to death in Jerusalem for preaching Christ</a:t>
            </a:r>
          </a:p>
          <a:p>
            <a:endParaRPr lang="en-US" sz="1200" dirty="0"/>
          </a:p>
          <a:p>
            <a:r>
              <a:rPr lang="en-US" dirty="0"/>
              <a:t>This is also not the same James who wrote the Epistle of James</a:t>
            </a:r>
          </a:p>
          <a:p>
            <a:pPr lvl="1">
              <a:buFont typeface="Wingdings" pitchFamily="2" charset="2"/>
              <a:buChar char="Ø"/>
            </a:pPr>
            <a:endParaRPr lang="en-US" dirty="0" smtClean="0"/>
          </a:p>
        </p:txBody>
      </p:sp>
      <p:sp>
        <p:nvSpPr>
          <p:cNvPr id="3" name="Title 2"/>
          <p:cNvSpPr>
            <a:spLocks noGrp="1"/>
          </p:cNvSpPr>
          <p:nvPr>
            <p:ph type="title"/>
          </p:nvPr>
        </p:nvSpPr>
        <p:spPr>
          <a:xfrm>
            <a:off x="457200" y="457200"/>
            <a:ext cx="8229600" cy="762000"/>
          </a:xfrm>
        </p:spPr>
        <p:txBody>
          <a:bodyPr>
            <a:normAutofit/>
          </a:bodyPr>
          <a:lstStyle/>
          <a:p>
            <a:pPr algn="ctr"/>
            <a:r>
              <a:rPr lang="en-US" b="1" dirty="0">
                <a:effectLst/>
              </a:rPr>
              <a:t>James (Son of Alphaeus)</a:t>
            </a:r>
            <a:endParaRPr lang="en-US" dirty="0"/>
          </a:p>
        </p:txBody>
      </p:sp>
    </p:spTree>
    <p:extLst>
      <p:ext uri="{BB962C8B-B14F-4D97-AF65-F5344CB8AC3E}">
        <p14:creationId xmlns:p14="http://schemas.microsoft.com/office/powerpoint/2010/main" val="2557683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barn(inVertical)">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barn(inVertical)">
                                      <p:cBhvr>
                                        <p:cTn id="20" dur="500"/>
                                        <p:tgtEl>
                                          <p:spTgt spid="2">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Effect transition="in" filter="barn(inVertical)">
                                      <p:cBhvr>
                                        <p:cTn id="37"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876800"/>
          </a:xfrm>
        </p:spPr>
        <p:txBody>
          <a:bodyPr>
            <a:noAutofit/>
          </a:bodyPr>
          <a:lstStyle/>
          <a:p>
            <a:r>
              <a:rPr lang="en-US" dirty="0" smtClean="0"/>
              <a:t>Jude </a:t>
            </a:r>
            <a:r>
              <a:rPr lang="en-US" dirty="0"/>
              <a:t>was one of the first apostles to leave Jerusalem and head to a foreign country. T</a:t>
            </a:r>
            <a:r>
              <a:rPr lang="en-US" dirty="0" smtClean="0"/>
              <a:t>radition claims </a:t>
            </a:r>
            <a:r>
              <a:rPr lang="en-US" dirty="0"/>
              <a:t>he was the first to witness directly to a foreign (Gentile) </a:t>
            </a:r>
            <a:r>
              <a:rPr lang="en-US" b="1" i="1" u="sng" dirty="0">
                <a:solidFill>
                  <a:schemeClr val="bg1"/>
                </a:solidFill>
              </a:rPr>
              <a:t>king</a:t>
            </a:r>
            <a:r>
              <a:rPr lang="en-US" dirty="0" smtClean="0"/>
              <a:t>.</a:t>
            </a:r>
          </a:p>
          <a:p>
            <a:endParaRPr lang="en-US" sz="1200" dirty="0" smtClean="0"/>
          </a:p>
          <a:p>
            <a:r>
              <a:rPr lang="en-US" dirty="0" smtClean="0"/>
              <a:t>Most </a:t>
            </a:r>
            <a:r>
              <a:rPr lang="en-US" dirty="0"/>
              <a:t>traditions have him ministering in the region of </a:t>
            </a:r>
            <a:r>
              <a:rPr lang="en-US" b="1" i="1" u="sng" dirty="0">
                <a:solidFill>
                  <a:schemeClr val="bg1"/>
                </a:solidFill>
              </a:rPr>
              <a:t>Armenia</a:t>
            </a:r>
            <a:r>
              <a:rPr lang="en-US" dirty="0"/>
              <a:t> (some of his time being spent with Bartholomew and possibly some with Thomas), specifically in the city of Edessa</a:t>
            </a:r>
            <a:r>
              <a:rPr lang="en-US" dirty="0" smtClean="0"/>
              <a:t>.</a:t>
            </a:r>
          </a:p>
          <a:p>
            <a:endParaRPr lang="en-US" sz="1200" dirty="0" smtClean="0"/>
          </a:p>
          <a:p>
            <a:r>
              <a:rPr lang="en-US" dirty="0" smtClean="0"/>
              <a:t>Some </a:t>
            </a:r>
            <a:r>
              <a:rPr lang="en-US" dirty="0"/>
              <a:t>traditions also place him in Syria and Northern Persia where it is believed he was martyred.</a:t>
            </a:r>
            <a:endParaRPr lang="en-US" b="1" i="1" u="sng" dirty="0" smtClean="0"/>
          </a:p>
          <a:p>
            <a:pPr lvl="1">
              <a:buFont typeface="Wingdings" pitchFamily="2" charset="2"/>
              <a:buChar char="Ø"/>
            </a:pPr>
            <a:endParaRPr lang="en-US" dirty="0" smtClean="0"/>
          </a:p>
        </p:txBody>
      </p:sp>
      <p:sp>
        <p:nvSpPr>
          <p:cNvPr id="3" name="Title 2"/>
          <p:cNvSpPr>
            <a:spLocks noGrp="1"/>
          </p:cNvSpPr>
          <p:nvPr>
            <p:ph type="title"/>
          </p:nvPr>
        </p:nvSpPr>
        <p:spPr>
          <a:xfrm>
            <a:off x="457200" y="457200"/>
            <a:ext cx="8229600" cy="762000"/>
          </a:xfrm>
        </p:spPr>
        <p:txBody>
          <a:bodyPr>
            <a:normAutofit/>
          </a:bodyPr>
          <a:lstStyle/>
          <a:p>
            <a:pPr algn="ctr"/>
            <a:r>
              <a:rPr lang="en-US" b="1" dirty="0">
                <a:effectLst/>
              </a:rPr>
              <a:t>Jude (Thaddaeus)</a:t>
            </a:r>
            <a:endParaRPr lang="en-US" dirty="0"/>
          </a:p>
        </p:txBody>
      </p:sp>
    </p:spTree>
    <p:extLst>
      <p:ext uri="{BB962C8B-B14F-4D97-AF65-F5344CB8AC3E}">
        <p14:creationId xmlns:p14="http://schemas.microsoft.com/office/powerpoint/2010/main" val="991452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additive="base">
                                        <p:cTn id="15"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additive="base">
                                        <p:cTn id="2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additive="base">
                                        <p:cTn id="2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876800"/>
          </a:xfrm>
        </p:spPr>
        <p:txBody>
          <a:bodyPr>
            <a:noAutofit/>
          </a:bodyPr>
          <a:lstStyle/>
          <a:p>
            <a:r>
              <a:rPr lang="en-US" dirty="0" smtClean="0"/>
              <a:t>Tradition </a:t>
            </a:r>
            <a:r>
              <a:rPr lang="en-US" dirty="0"/>
              <a:t>has him ministering primarily in the region of </a:t>
            </a:r>
            <a:r>
              <a:rPr lang="en-US" b="1" i="1" u="sng" dirty="0">
                <a:solidFill>
                  <a:schemeClr val="bg1"/>
                </a:solidFill>
              </a:rPr>
              <a:t>North</a:t>
            </a:r>
            <a:r>
              <a:rPr lang="en-US" dirty="0">
                <a:solidFill>
                  <a:schemeClr val="bg1"/>
                </a:solidFill>
              </a:rPr>
              <a:t> </a:t>
            </a:r>
            <a:r>
              <a:rPr lang="en-US" b="1" i="1" u="sng" dirty="0">
                <a:solidFill>
                  <a:schemeClr val="bg1"/>
                </a:solidFill>
              </a:rPr>
              <a:t>Africa</a:t>
            </a:r>
            <a:r>
              <a:rPr lang="en-US" dirty="0"/>
              <a:t> and possibly even into </a:t>
            </a:r>
            <a:r>
              <a:rPr lang="en-US" b="1" i="1" u="sng" dirty="0">
                <a:solidFill>
                  <a:schemeClr val="bg1"/>
                </a:solidFill>
              </a:rPr>
              <a:t>Britain</a:t>
            </a:r>
            <a:r>
              <a:rPr lang="en-US" dirty="0" smtClean="0"/>
              <a:t>.</a:t>
            </a:r>
          </a:p>
          <a:p>
            <a:endParaRPr lang="en-US" dirty="0"/>
          </a:p>
          <a:p>
            <a:r>
              <a:rPr lang="en-US" dirty="0"/>
              <a:t>There are two basic traditions about his death</a:t>
            </a:r>
            <a:r>
              <a:rPr lang="en-US" dirty="0" smtClean="0"/>
              <a:t>:</a:t>
            </a:r>
          </a:p>
          <a:p>
            <a:endParaRPr lang="en-US" dirty="0"/>
          </a:p>
          <a:p>
            <a:pPr lvl="1">
              <a:buFont typeface="Wingdings" pitchFamily="2" charset="2"/>
              <a:buChar char="Ø"/>
            </a:pPr>
            <a:r>
              <a:rPr lang="en-US" dirty="0"/>
              <a:t>One version is that he was crucified in Britain by the Romans in A.D. </a:t>
            </a:r>
            <a:r>
              <a:rPr lang="en-US" dirty="0" smtClean="0"/>
              <a:t>61</a:t>
            </a:r>
          </a:p>
          <a:p>
            <a:pPr lvl="1">
              <a:buFont typeface="Wingdings" pitchFamily="2" charset="2"/>
              <a:buChar char="Ø"/>
            </a:pPr>
            <a:endParaRPr lang="en-US" dirty="0"/>
          </a:p>
          <a:p>
            <a:pPr lvl="1">
              <a:buFont typeface="Wingdings" pitchFamily="2" charset="2"/>
              <a:buChar char="Ø"/>
            </a:pPr>
            <a:r>
              <a:rPr lang="en-US" dirty="0"/>
              <a:t>Another version claims that sometime after leaving Britain he traveled to Persia and was martyred there by being sawed in two.</a:t>
            </a:r>
            <a:endParaRPr lang="en-US" dirty="0" smtClean="0"/>
          </a:p>
          <a:p>
            <a:endParaRPr lang="en-US" dirty="0"/>
          </a:p>
          <a:p>
            <a:pPr lvl="1">
              <a:buFont typeface="Wingdings" pitchFamily="2" charset="2"/>
              <a:buChar char="Ø"/>
            </a:pPr>
            <a:endParaRPr lang="en-US" dirty="0" smtClean="0"/>
          </a:p>
          <a:p>
            <a:endParaRPr lang="en-US" sz="1200" dirty="0" smtClean="0"/>
          </a:p>
          <a:p>
            <a:pPr lvl="1">
              <a:buFont typeface="Wingdings" pitchFamily="2" charset="2"/>
              <a:buChar char="Ø"/>
            </a:pPr>
            <a:endParaRPr lang="en-US" dirty="0" smtClean="0"/>
          </a:p>
        </p:txBody>
      </p:sp>
      <p:sp>
        <p:nvSpPr>
          <p:cNvPr id="3" name="Title 2"/>
          <p:cNvSpPr>
            <a:spLocks noGrp="1"/>
          </p:cNvSpPr>
          <p:nvPr>
            <p:ph type="title"/>
          </p:nvPr>
        </p:nvSpPr>
        <p:spPr>
          <a:xfrm>
            <a:off x="457200" y="457200"/>
            <a:ext cx="8229600" cy="762000"/>
          </a:xfrm>
        </p:spPr>
        <p:txBody>
          <a:bodyPr>
            <a:normAutofit/>
          </a:bodyPr>
          <a:lstStyle/>
          <a:p>
            <a:pPr algn="ctr"/>
            <a:r>
              <a:rPr lang="en-US" b="1" dirty="0">
                <a:effectLst/>
              </a:rPr>
              <a:t>Simon the Zealot</a:t>
            </a:r>
            <a:endParaRPr lang="en-US" dirty="0"/>
          </a:p>
        </p:txBody>
      </p:sp>
    </p:spTree>
    <p:extLst>
      <p:ext uri="{BB962C8B-B14F-4D97-AF65-F5344CB8AC3E}">
        <p14:creationId xmlns:p14="http://schemas.microsoft.com/office/powerpoint/2010/main" val="2126173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barn(inVertical)">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barn(inVertical)">
                                      <p:cBhvr>
                                        <p:cTn id="20" dur="500"/>
                                        <p:tgtEl>
                                          <p:spTgt spid="2">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876800"/>
          </a:xfrm>
        </p:spPr>
        <p:txBody>
          <a:bodyPr>
            <a:noAutofit/>
          </a:bodyPr>
          <a:lstStyle/>
          <a:p>
            <a:r>
              <a:rPr lang="en-US" b="1" dirty="0" smtClean="0"/>
              <a:t>Matthias</a:t>
            </a:r>
          </a:p>
          <a:p>
            <a:endParaRPr lang="en-US" sz="1200" b="1" dirty="0" smtClean="0"/>
          </a:p>
          <a:p>
            <a:pPr lvl="1">
              <a:buFont typeface="Wingdings" pitchFamily="2" charset="2"/>
              <a:buChar char="Ø"/>
            </a:pPr>
            <a:r>
              <a:rPr lang="en-US" dirty="0"/>
              <a:t>He was the replacement for </a:t>
            </a:r>
            <a:r>
              <a:rPr lang="en-US" b="1" i="1" u="sng" dirty="0">
                <a:solidFill>
                  <a:schemeClr val="bg1"/>
                </a:solidFill>
              </a:rPr>
              <a:t>Judas</a:t>
            </a:r>
            <a:r>
              <a:rPr lang="en-US" dirty="0">
                <a:solidFill>
                  <a:schemeClr val="bg1"/>
                </a:solidFill>
              </a:rPr>
              <a:t> </a:t>
            </a:r>
            <a:r>
              <a:rPr lang="en-US" b="1" i="1" u="sng" dirty="0" smtClean="0">
                <a:solidFill>
                  <a:schemeClr val="bg1"/>
                </a:solidFill>
              </a:rPr>
              <a:t>Iscariot</a:t>
            </a:r>
          </a:p>
          <a:p>
            <a:pPr lvl="1">
              <a:buFont typeface="Wingdings" pitchFamily="2" charset="2"/>
              <a:buChar char="Ø"/>
            </a:pPr>
            <a:endParaRPr lang="en-US" b="1" i="1" u="sng" dirty="0"/>
          </a:p>
          <a:p>
            <a:pPr lvl="1">
              <a:buFont typeface="Wingdings" pitchFamily="2" charset="2"/>
              <a:buChar char="Ø"/>
            </a:pPr>
            <a:r>
              <a:rPr lang="en-US" dirty="0"/>
              <a:t>Tradition places him in the region of </a:t>
            </a:r>
            <a:r>
              <a:rPr lang="en-US" b="1" i="1" u="sng" dirty="0">
                <a:solidFill>
                  <a:schemeClr val="bg1"/>
                </a:solidFill>
              </a:rPr>
              <a:t>Armenia</a:t>
            </a:r>
            <a:r>
              <a:rPr lang="en-US" dirty="0"/>
              <a:t> and may have been assisted by the apostle Andrew</a:t>
            </a:r>
            <a:r>
              <a:rPr lang="en-US" dirty="0" smtClean="0"/>
              <a:t>.</a:t>
            </a:r>
          </a:p>
          <a:p>
            <a:pPr lvl="1">
              <a:buFont typeface="Wingdings" pitchFamily="2" charset="2"/>
              <a:buChar char="Ø"/>
            </a:pPr>
            <a:endParaRPr lang="en-US" b="1" dirty="0"/>
          </a:p>
          <a:p>
            <a:pPr lvl="1">
              <a:buFont typeface="Wingdings" pitchFamily="2" charset="2"/>
              <a:buChar char="Ø"/>
            </a:pPr>
            <a:r>
              <a:rPr lang="en-US" dirty="0"/>
              <a:t>Most all traditions agree that he was martyred but the location of his death by martyrdom is unclear.</a:t>
            </a:r>
            <a:endParaRPr lang="en-US" b="1" dirty="0"/>
          </a:p>
          <a:p>
            <a:endParaRPr lang="en-US" sz="1200" b="1" dirty="0"/>
          </a:p>
          <a:p>
            <a:pPr lvl="0"/>
            <a:r>
              <a:rPr lang="en-US" b="1" dirty="0"/>
              <a:t>Paul</a:t>
            </a:r>
            <a:r>
              <a:rPr lang="en-US" dirty="0"/>
              <a:t> (more on him in our next lesson)</a:t>
            </a:r>
          </a:p>
          <a:p>
            <a:endParaRPr lang="en-US" dirty="0"/>
          </a:p>
          <a:p>
            <a:endParaRPr lang="en-US" dirty="0"/>
          </a:p>
          <a:p>
            <a:pPr lvl="1">
              <a:buFont typeface="Wingdings" pitchFamily="2" charset="2"/>
              <a:buChar char="Ø"/>
            </a:pPr>
            <a:endParaRPr lang="en-US" dirty="0" smtClean="0"/>
          </a:p>
          <a:p>
            <a:endParaRPr lang="en-US" sz="1200" dirty="0" smtClean="0"/>
          </a:p>
          <a:p>
            <a:pPr lvl="1">
              <a:buFont typeface="Wingdings" pitchFamily="2" charset="2"/>
              <a:buChar char="Ø"/>
            </a:pPr>
            <a:endParaRPr lang="en-US" dirty="0" smtClean="0"/>
          </a:p>
        </p:txBody>
      </p:sp>
      <p:sp>
        <p:nvSpPr>
          <p:cNvPr id="3" name="Title 2"/>
          <p:cNvSpPr>
            <a:spLocks noGrp="1"/>
          </p:cNvSpPr>
          <p:nvPr>
            <p:ph type="title"/>
          </p:nvPr>
        </p:nvSpPr>
        <p:spPr>
          <a:xfrm>
            <a:off x="457200" y="457200"/>
            <a:ext cx="8229600" cy="762000"/>
          </a:xfrm>
        </p:spPr>
        <p:txBody>
          <a:bodyPr>
            <a:normAutofit/>
          </a:bodyPr>
          <a:lstStyle/>
          <a:p>
            <a:pPr algn="ctr"/>
            <a:r>
              <a:rPr lang="en-US" b="1" dirty="0">
                <a:effectLst/>
              </a:rPr>
              <a:t>The Other Apostles</a:t>
            </a:r>
            <a:endParaRPr lang="en-US" dirty="0"/>
          </a:p>
        </p:txBody>
      </p:sp>
    </p:spTree>
    <p:extLst>
      <p:ext uri="{BB962C8B-B14F-4D97-AF65-F5344CB8AC3E}">
        <p14:creationId xmlns:p14="http://schemas.microsoft.com/office/powerpoint/2010/main" val="1643287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barn(inVertical)">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 calcmode="lin" valueType="num">
                                      <p:cBhvr additive="base">
                                        <p:cTn id="20"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 calcmode="lin" valueType="num">
                                      <p:cBhvr additive="base">
                                        <p:cTn id="26"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 calcmode="lin" valueType="num">
                                      <p:cBhvr additive="base">
                                        <p:cTn id="32"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2">
                                            <p:txEl>
                                              <p:pRg st="8" end="8"/>
                                            </p:txEl>
                                          </p:spTgt>
                                        </p:tgtEl>
                                        <p:attrNameLst>
                                          <p:attrName>style.visibility</p:attrName>
                                        </p:attrNameLst>
                                      </p:cBhvr>
                                      <p:to>
                                        <p:strVal val="visible"/>
                                      </p:to>
                                    </p:set>
                                    <p:animEffect transition="in" filter="barn(inVertical)">
                                      <p:cBhvr>
                                        <p:cTn id="38"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572000"/>
          </a:xfrm>
        </p:spPr>
        <p:txBody>
          <a:bodyPr>
            <a:normAutofit/>
          </a:bodyPr>
          <a:lstStyle/>
          <a:p>
            <a:pPr marL="0" indent="0" algn="ctr">
              <a:buNone/>
            </a:pPr>
            <a:r>
              <a:rPr lang="en-US" sz="4000" dirty="0"/>
              <a:t>We have no concluding Biblical evidence of a “perpetual” continuation of the office of Apostle (as some teach) and therefore within our basic system of belief it (The office of Apostle) ceased upon their subsequent deaths.</a:t>
            </a:r>
          </a:p>
        </p:txBody>
      </p:sp>
      <p:sp>
        <p:nvSpPr>
          <p:cNvPr id="3" name="Title 2"/>
          <p:cNvSpPr>
            <a:spLocks noGrp="1"/>
          </p:cNvSpPr>
          <p:nvPr>
            <p:ph type="title"/>
          </p:nvPr>
        </p:nvSpPr>
        <p:spPr>
          <a:xfrm>
            <a:off x="457200" y="381000"/>
            <a:ext cx="8229600" cy="762000"/>
          </a:xfrm>
        </p:spPr>
        <p:txBody>
          <a:bodyPr/>
          <a:lstStyle/>
          <a:p>
            <a:pPr algn="ctr"/>
            <a:r>
              <a:rPr lang="en-US" b="1" dirty="0">
                <a:effectLst/>
              </a:rPr>
              <a:t>Concluding Thoughts:</a:t>
            </a:r>
            <a:endParaRPr lang="en-US" dirty="0"/>
          </a:p>
        </p:txBody>
      </p:sp>
    </p:spTree>
    <p:extLst>
      <p:ext uri="{BB962C8B-B14F-4D97-AF65-F5344CB8AC3E}">
        <p14:creationId xmlns:p14="http://schemas.microsoft.com/office/powerpoint/2010/main" val="2240285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p:cTn id="15"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00600"/>
          </a:xfrm>
        </p:spPr>
        <p:txBody>
          <a:bodyPr>
            <a:noAutofit/>
          </a:bodyPr>
          <a:lstStyle/>
          <a:p>
            <a:pPr marL="0" indent="0" algn="ctr">
              <a:buNone/>
            </a:pPr>
            <a:r>
              <a:rPr lang="en-US" sz="2500" dirty="0"/>
              <a:t>The influence of each of these men within Jerusalem, Judea, Samaria and the uttermost parts of the earth goes beyond what we are capable of absorbing in our finite minds. If the subject matter interests you there is a host of writings that record a plethora of information. The reliability of that data may be difficult to verify as it eventually becomes skewed toward a particular theological or philosophical bent as the church begins to expand in the later centuries. This is what will later lead to “denominations” and various “orthodox” positions (i.e. Eastern Orthodox, Greek Orthodox, Coptic Christianity, Russian Orthodox etc.) that are too numerous to list.</a:t>
            </a:r>
          </a:p>
        </p:txBody>
      </p:sp>
      <p:sp>
        <p:nvSpPr>
          <p:cNvPr id="3" name="Title 2"/>
          <p:cNvSpPr>
            <a:spLocks noGrp="1"/>
          </p:cNvSpPr>
          <p:nvPr>
            <p:ph type="title"/>
          </p:nvPr>
        </p:nvSpPr>
        <p:spPr>
          <a:xfrm>
            <a:off x="457200" y="381000"/>
            <a:ext cx="8229600" cy="762000"/>
          </a:xfrm>
        </p:spPr>
        <p:txBody>
          <a:bodyPr/>
          <a:lstStyle/>
          <a:p>
            <a:pPr algn="ctr"/>
            <a:r>
              <a:rPr lang="en-US" b="1" dirty="0">
                <a:effectLst/>
              </a:rPr>
              <a:t>Concluding Thoughts:</a:t>
            </a:r>
            <a:endParaRPr lang="en-US" dirty="0"/>
          </a:p>
        </p:txBody>
      </p:sp>
    </p:spTree>
    <p:extLst>
      <p:ext uri="{BB962C8B-B14F-4D97-AF65-F5344CB8AC3E}">
        <p14:creationId xmlns:p14="http://schemas.microsoft.com/office/powerpoint/2010/main" val="1383185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00600"/>
          </a:xfrm>
        </p:spPr>
        <p:txBody>
          <a:bodyPr>
            <a:noAutofit/>
          </a:bodyPr>
          <a:lstStyle/>
          <a:p>
            <a:pPr marL="0" lvl="0" indent="0">
              <a:buNone/>
            </a:pPr>
            <a:r>
              <a:rPr lang="en-US" sz="3200" dirty="0"/>
              <a:t>We should applaud the early work of these Apostles for without them and their missionary efforts, we would be </a:t>
            </a:r>
            <a:r>
              <a:rPr lang="en-US" sz="3200" dirty="0" smtClean="0"/>
              <a:t>headed </a:t>
            </a:r>
            <a:r>
              <a:rPr lang="en-US" sz="3200" dirty="0"/>
              <a:t>for an eternity without Christ</a:t>
            </a:r>
            <a:r>
              <a:rPr lang="en-US" sz="3200" dirty="0" smtClean="0"/>
              <a:t>.</a:t>
            </a:r>
          </a:p>
          <a:p>
            <a:pPr marL="0" lvl="0" indent="0">
              <a:buNone/>
            </a:pPr>
            <a:endParaRPr lang="en-US" sz="1200" dirty="0"/>
          </a:p>
          <a:p>
            <a:pPr marL="0" lvl="0" indent="0">
              <a:buNone/>
            </a:pPr>
            <a:r>
              <a:rPr lang="en-US" sz="3200" dirty="0"/>
              <a:t>In our next lesson we will explore an overview of the ministry of Paul, and then from there we will study several other key leaders who carry the torch in spreading the gospel after the apostles died…..stay tuned!</a:t>
            </a:r>
          </a:p>
        </p:txBody>
      </p:sp>
      <p:sp>
        <p:nvSpPr>
          <p:cNvPr id="3" name="Title 2"/>
          <p:cNvSpPr>
            <a:spLocks noGrp="1"/>
          </p:cNvSpPr>
          <p:nvPr>
            <p:ph type="title"/>
          </p:nvPr>
        </p:nvSpPr>
        <p:spPr>
          <a:xfrm>
            <a:off x="457200" y="381000"/>
            <a:ext cx="8229600" cy="762000"/>
          </a:xfrm>
        </p:spPr>
        <p:txBody>
          <a:bodyPr/>
          <a:lstStyle/>
          <a:p>
            <a:pPr algn="ctr"/>
            <a:r>
              <a:rPr lang="en-US" b="1" dirty="0">
                <a:effectLst/>
              </a:rPr>
              <a:t>Concluding Thoughts:</a:t>
            </a:r>
            <a:endParaRPr lang="en-US" dirty="0"/>
          </a:p>
        </p:txBody>
      </p:sp>
    </p:spTree>
    <p:extLst>
      <p:ext uri="{BB962C8B-B14F-4D97-AF65-F5344CB8AC3E}">
        <p14:creationId xmlns:p14="http://schemas.microsoft.com/office/powerpoint/2010/main" val="99811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Custom 1">
      <a:dk1>
        <a:sysClr val="windowText" lastClr="000000"/>
      </a:dk1>
      <a:lt1>
        <a:sysClr val="window" lastClr="FFFFFF"/>
      </a:lt1>
      <a:dk2>
        <a:srgbClr val="444D26"/>
      </a:dk2>
      <a:lt2>
        <a:srgbClr val="FEFAC9"/>
      </a:lt2>
      <a:accent1>
        <a:srgbClr val="A5B592"/>
      </a:accent1>
      <a:accent2>
        <a:srgbClr val="000000"/>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448</TotalTime>
  <Words>5327</Words>
  <Application>Microsoft Office PowerPoint</Application>
  <PresentationFormat>On-screen Show (4:3)</PresentationFormat>
  <Paragraphs>357</Paragraphs>
  <Slides>72</Slides>
  <Notes>0</Notes>
  <HiddenSlides>0</HiddenSlides>
  <MMClips>0</MMClips>
  <ScaleCrop>false</ScaleCrop>
  <HeadingPairs>
    <vt:vector size="4" baseType="variant">
      <vt:variant>
        <vt:lpstr>Theme</vt:lpstr>
      </vt:variant>
      <vt:variant>
        <vt:i4>1</vt:i4>
      </vt:variant>
      <vt:variant>
        <vt:lpstr>Slide Titles</vt:lpstr>
      </vt:variant>
      <vt:variant>
        <vt:i4>72</vt:i4>
      </vt:variant>
    </vt:vector>
  </HeadingPairs>
  <TitlesOfParts>
    <vt:vector size="73" baseType="lpstr">
      <vt:lpstr>Paper</vt:lpstr>
      <vt:lpstr>Heroes of Faith  New Testament Period</vt:lpstr>
      <vt:lpstr>Introduction:</vt:lpstr>
      <vt:lpstr>Introduction:</vt:lpstr>
      <vt:lpstr>Introduction:</vt:lpstr>
      <vt:lpstr>Introduction:</vt:lpstr>
      <vt:lpstr>Here are a few highlights of the early days of the church:</vt:lpstr>
      <vt:lpstr>Here are a few highlights of the early days of the church:</vt:lpstr>
      <vt:lpstr>Here are a few highlights of the early days of the church:</vt:lpstr>
      <vt:lpstr>Here are a few highlights of the early days of the church:</vt:lpstr>
      <vt:lpstr>Here are a few highlights of the early days of the church:</vt:lpstr>
      <vt:lpstr>Here are a few highlights of the early days of the church:</vt:lpstr>
      <vt:lpstr>Here are a few highlights of the early days of the church:</vt:lpstr>
      <vt:lpstr>Here are a few highlights of the early days of the church:</vt:lpstr>
      <vt:lpstr>Here are a few highlights of the early days of the church:</vt:lpstr>
      <vt:lpstr>Here are a few highlights of the early days of the church:</vt:lpstr>
      <vt:lpstr>Here are a few highlights of the early days of the church:</vt:lpstr>
      <vt:lpstr>Here are a few highlights of the early days of the church:</vt:lpstr>
      <vt:lpstr>Here are a few highlights of the early days of the church:</vt:lpstr>
      <vt:lpstr>The Church Expands:</vt:lpstr>
      <vt:lpstr>The Church Expands:</vt:lpstr>
      <vt:lpstr>The Church Expands:</vt:lpstr>
      <vt:lpstr>The Church Expands:</vt:lpstr>
      <vt:lpstr>The Church Expands:</vt:lpstr>
      <vt:lpstr>The Church Expands:</vt:lpstr>
      <vt:lpstr>The Church Expands:</vt:lpstr>
      <vt:lpstr>The Church Expands:</vt:lpstr>
      <vt:lpstr>The Church Expands:</vt:lpstr>
      <vt:lpstr>The Ministry of the Apostles</vt:lpstr>
      <vt:lpstr>Simon (Peter)</vt:lpstr>
      <vt:lpstr>Simon (Peter)</vt:lpstr>
      <vt:lpstr>Simon (Peter)</vt:lpstr>
      <vt:lpstr>Simon (Peter)</vt:lpstr>
      <vt:lpstr>Simon (Peter)</vt:lpstr>
      <vt:lpstr>Simon (Peter)</vt:lpstr>
      <vt:lpstr>PowerPoint Presentation</vt:lpstr>
      <vt:lpstr>Simon (Peter)</vt:lpstr>
      <vt:lpstr>Simon (Peter)</vt:lpstr>
      <vt:lpstr>Simon (Peter)</vt:lpstr>
      <vt:lpstr>Simon (Peter)</vt:lpstr>
      <vt:lpstr>Andrew</vt:lpstr>
      <vt:lpstr>Andrew</vt:lpstr>
      <vt:lpstr>Andrew</vt:lpstr>
      <vt:lpstr>Andrew</vt:lpstr>
      <vt:lpstr>Andrew</vt:lpstr>
      <vt:lpstr>James (Son of Zebedee)</vt:lpstr>
      <vt:lpstr>James (Son of Zebedee)</vt:lpstr>
      <vt:lpstr>John</vt:lpstr>
      <vt:lpstr>John</vt:lpstr>
      <vt:lpstr>John</vt:lpstr>
      <vt:lpstr>John</vt:lpstr>
      <vt:lpstr>John</vt:lpstr>
      <vt:lpstr>John</vt:lpstr>
      <vt:lpstr>John</vt:lpstr>
      <vt:lpstr>Phillip</vt:lpstr>
      <vt:lpstr>Phillip</vt:lpstr>
      <vt:lpstr>Bartholomew</vt:lpstr>
      <vt:lpstr>Bartholomew</vt:lpstr>
      <vt:lpstr>Bartholomew</vt:lpstr>
      <vt:lpstr>Bartholomew</vt:lpstr>
      <vt:lpstr>Bartholomew</vt:lpstr>
      <vt:lpstr>Bartholomew</vt:lpstr>
      <vt:lpstr>Bartholomew</vt:lpstr>
      <vt:lpstr>Thomas</vt:lpstr>
      <vt:lpstr>Matthew</vt:lpstr>
      <vt:lpstr>Matthew</vt:lpstr>
      <vt:lpstr>James (Son of Alphaeus)</vt:lpstr>
      <vt:lpstr>Jude (Thaddaeus)</vt:lpstr>
      <vt:lpstr>Simon the Zealot</vt:lpstr>
      <vt:lpstr>The Other Apostles</vt:lpstr>
      <vt:lpstr>Concluding Thoughts:</vt:lpstr>
      <vt:lpstr>Concluding Thoughts:</vt:lpstr>
      <vt:lpstr>Concluding Thoughts: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Heroes of Faith  A New Beginning</dc:title>
  <dc:creator>Mike Southwick</dc:creator>
  <cp:lastModifiedBy>Mike Southwick</cp:lastModifiedBy>
  <cp:revision>43</cp:revision>
  <dcterms:created xsi:type="dcterms:W3CDTF">2011-08-13T13:29:36Z</dcterms:created>
  <dcterms:modified xsi:type="dcterms:W3CDTF">2011-09-15T21:24:14Z</dcterms:modified>
</cp:coreProperties>
</file>