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1" r:id="rId7"/>
    <p:sldId id="265" r:id="rId8"/>
    <p:sldId id="266" r:id="rId9"/>
    <p:sldId id="263" r:id="rId10"/>
    <p:sldId id="264" r:id="rId11"/>
    <p:sldId id="267" r:id="rId12"/>
    <p:sldId id="268" r:id="rId13"/>
    <p:sldId id="269" r:id="rId14"/>
    <p:sldId id="270" r:id="rId15"/>
    <p:sldId id="271" r:id="rId16"/>
    <p:sldId id="273" r:id="rId17"/>
    <p:sldId id="272" r:id="rId18"/>
    <p:sldId id="275" r:id="rId19"/>
    <p:sldId id="276" r:id="rId20"/>
    <p:sldId id="277" r:id="rId21"/>
    <p:sldId id="278" r:id="rId22"/>
    <p:sldId id="279" r:id="rId23"/>
    <p:sldId id="280" r:id="rId24"/>
    <p:sldId id="282" r:id="rId25"/>
    <p:sldId id="281" r:id="rId26"/>
    <p:sldId id="283" r:id="rId27"/>
    <p:sldId id="284" r:id="rId28"/>
    <p:sldId id="285" r:id="rId29"/>
    <p:sldId id="287" r:id="rId30"/>
    <p:sldId id="288" r:id="rId31"/>
    <p:sldId id="286" r:id="rId32"/>
    <p:sldId id="289" r:id="rId33"/>
    <p:sldId id="290" r:id="rId34"/>
    <p:sldId id="291" r:id="rId35"/>
    <p:sldId id="292" r:id="rId36"/>
    <p:sldId id="293" r:id="rId37"/>
    <p:sldId id="294" r:id="rId38"/>
    <p:sldId id="295" r:id="rId39"/>
    <p:sldId id="296" r:id="rId40"/>
    <p:sldId id="298" r:id="rId41"/>
    <p:sldId id="297" r:id="rId42"/>
    <p:sldId id="299" r:id="rId43"/>
    <p:sldId id="300" r:id="rId44"/>
    <p:sldId id="301" r:id="rId45"/>
    <p:sldId id="302"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411C9AC2-F012-48B2-B531-423E3C85196F}" type="datetimeFigureOut">
              <a:rPr lang="en-US" smtClean="0"/>
              <a:t>9/2/2011</a:t>
            </a:fld>
            <a:endParaRPr lang="en-US"/>
          </a:p>
        </p:txBody>
      </p:sp>
      <p:sp>
        <p:nvSpPr>
          <p:cNvPr id="16" name="Slide Number Placeholder 15"/>
          <p:cNvSpPr>
            <a:spLocks noGrp="1"/>
          </p:cNvSpPr>
          <p:nvPr>
            <p:ph type="sldNum" sz="quarter" idx="11"/>
          </p:nvPr>
        </p:nvSpPr>
        <p:spPr/>
        <p:txBody>
          <a:bodyPr/>
          <a:lstStyle/>
          <a:p>
            <a:fld id="{166FD0E5-55BB-4BB1-B4DA-F34E0364C2CB}"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411C9AC2-F012-48B2-B531-423E3C85196F}" type="datetimeFigureOut">
              <a:rPr lang="en-US" smtClean="0"/>
              <a:t>9/2/2011</a:t>
            </a:fld>
            <a:endParaRPr lang="en-US"/>
          </a:p>
        </p:txBody>
      </p:sp>
      <p:sp>
        <p:nvSpPr>
          <p:cNvPr id="15" name="Slide Number Placeholder 14"/>
          <p:cNvSpPr>
            <a:spLocks noGrp="1"/>
          </p:cNvSpPr>
          <p:nvPr>
            <p:ph type="sldNum" sz="quarter" idx="15"/>
          </p:nvPr>
        </p:nvSpPr>
        <p:spPr/>
        <p:txBody>
          <a:bodyPr/>
          <a:lstStyle>
            <a:lvl1pPr algn="ctr">
              <a:defRPr/>
            </a:lvl1pPr>
          </a:lstStyle>
          <a:p>
            <a:fld id="{166FD0E5-55BB-4BB1-B4DA-F34E0364C2CB}"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11C9AC2-F012-48B2-B531-423E3C85196F}" type="datetimeFigureOut">
              <a:rPr lang="en-US" smtClean="0"/>
              <a:t>9/2/2011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6FD0E5-55BB-4BB1-B4DA-F34E0364C2CB}"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11C9AC2-F012-48B2-B531-423E3C85196F}" type="datetimeFigureOut">
              <a:rPr lang="en-US" smtClean="0"/>
              <a:t>9/2/2011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6FD0E5-55BB-4BB1-B4DA-F34E0364C2CB}"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166FD0E5-55BB-4BB1-B4DA-F34E0364C2CB}"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411C9AC2-F012-48B2-B531-423E3C85196F}" type="datetimeFigureOut">
              <a:rPr lang="en-US" smtClean="0"/>
              <a:t>9/2/2011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11C9AC2-F012-48B2-B531-423E3C85196F}" type="datetimeFigureOut">
              <a:rPr lang="en-US" smtClean="0"/>
              <a:t>9/2/2011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6FD0E5-55BB-4BB1-B4DA-F34E0364C2CB}"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1C9AC2-F012-48B2-B531-423E3C85196F}" type="datetimeFigureOut">
              <a:rPr lang="en-US" smtClean="0"/>
              <a:t>9/2/2011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6FD0E5-55BB-4BB1-B4DA-F34E0364C2C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411C9AC2-F012-48B2-B531-423E3C85196F}" type="datetimeFigureOut">
              <a:rPr lang="en-US" smtClean="0"/>
              <a:t>9/2/2011</a:t>
            </a:fld>
            <a:endParaRPr lang="en-US"/>
          </a:p>
        </p:txBody>
      </p:sp>
      <p:sp>
        <p:nvSpPr>
          <p:cNvPr id="9" name="Slide Number Placeholder 8"/>
          <p:cNvSpPr>
            <a:spLocks noGrp="1"/>
          </p:cNvSpPr>
          <p:nvPr>
            <p:ph type="sldNum" sz="quarter" idx="15"/>
          </p:nvPr>
        </p:nvSpPr>
        <p:spPr/>
        <p:txBody>
          <a:bodyPr/>
          <a:lstStyle/>
          <a:p>
            <a:fld id="{166FD0E5-55BB-4BB1-B4DA-F34E0364C2CB}"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411C9AC2-F012-48B2-B531-423E3C85196F}" type="datetimeFigureOut">
              <a:rPr lang="en-US" smtClean="0"/>
              <a:t>9/2/2011</a:t>
            </a:fld>
            <a:endParaRPr lang="en-US"/>
          </a:p>
        </p:txBody>
      </p:sp>
      <p:sp>
        <p:nvSpPr>
          <p:cNvPr id="9" name="Slide Number Placeholder 8"/>
          <p:cNvSpPr>
            <a:spLocks noGrp="1"/>
          </p:cNvSpPr>
          <p:nvPr>
            <p:ph type="sldNum" sz="quarter" idx="11"/>
          </p:nvPr>
        </p:nvSpPr>
        <p:spPr/>
        <p:txBody>
          <a:bodyPr/>
          <a:lstStyle/>
          <a:p>
            <a:fld id="{166FD0E5-55BB-4BB1-B4DA-F34E0364C2CB}"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1C9AC2-F012-48B2-B531-423E3C85196F}" type="datetimeFigureOut">
              <a:rPr lang="en-US" smtClean="0"/>
              <a:t>9/2/2011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6FD0E5-55BB-4BB1-B4DA-F34E0364C2C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1C9AC2-F012-48B2-B531-423E3C85196F}" type="datetimeFigureOut">
              <a:rPr lang="en-US" smtClean="0"/>
              <a:t>9/2/2011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6FD0E5-55BB-4BB1-B4DA-F34E0364C2C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411C9AC2-F012-48B2-B531-423E3C85196F}" type="datetimeFigureOut">
              <a:rPr lang="en-US" smtClean="0"/>
              <a:t>9/2/2011</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166FD0E5-55BB-4BB1-B4DA-F34E0364C2CB}"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699804"/>
            <a:ext cx="8305800" cy="1938996"/>
          </a:xfrm>
        </p:spPr>
        <p:txBody>
          <a:bodyPr/>
          <a:lstStyle/>
          <a:p>
            <a:r>
              <a:rPr lang="en-US" sz="4400" b="1" i="1" dirty="0"/>
              <a:t>Faith in </a:t>
            </a:r>
            <a:r>
              <a:rPr lang="en-US" sz="4400" b="1" i="1" u="sng" dirty="0"/>
              <a:t>Act</a:t>
            </a:r>
            <a:r>
              <a:rPr lang="en-US" sz="4400" b="1" i="1" dirty="0"/>
              <a:t>ion – Part </a:t>
            </a:r>
            <a:r>
              <a:rPr lang="en-US" sz="4400" b="1" i="1" dirty="0" smtClean="0"/>
              <a:t>II</a:t>
            </a:r>
            <a:endParaRPr lang="en-US" sz="4400" dirty="0"/>
          </a:p>
          <a:p>
            <a:r>
              <a:rPr lang="en-US" sz="4400" b="1" i="1" dirty="0"/>
              <a:t>Paul the Apostle</a:t>
            </a:r>
            <a:endParaRPr lang="en-US" sz="4400" dirty="0"/>
          </a:p>
        </p:txBody>
      </p:sp>
      <p:sp>
        <p:nvSpPr>
          <p:cNvPr id="2" name="Title 1"/>
          <p:cNvSpPr>
            <a:spLocks noGrp="1"/>
          </p:cNvSpPr>
          <p:nvPr>
            <p:ph type="ctrTitle"/>
          </p:nvPr>
        </p:nvSpPr>
        <p:spPr/>
        <p:txBody>
          <a:bodyPr/>
          <a:lstStyle/>
          <a:p>
            <a:r>
              <a:rPr lang="en-US" dirty="0"/>
              <a:t>Heroes of Faith </a:t>
            </a:r>
            <a:br>
              <a:rPr lang="en-US" dirty="0"/>
            </a:br>
            <a:r>
              <a:rPr lang="en-US" b="1" dirty="0">
                <a:effectLst/>
              </a:rPr>
              <a:t>New Testament Period</a:t>
            </a:r>
            <a:endParaRPr lang="en-US" dirty="0"/>
          </a:p>
        </p:txBody>
      </p:sp>
    </p:spTree>
    <p:extLst>
      <p:ext uri="{BB962C8B-B14F-4D97-AF65-F5344CB8AC3E}">
        <p14:creationId xmlns:p14="http://schemas.microsoft.com/office/powerpoint/2010/main" val="204335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029200"/>
          </a:xfrm>
        </p:spPr>
        <p:txBody>
          <a:bodyPr/>
          <a:lstStyle/>
          <a:p>
            <a:pPr marL="514350" indent="-514350">
              <a:buFont typeface="+mj-lt"/>
              <a:buAutoNum type="arabicPeriod"/>
            </a:pPr>
            <a:endParaRPr lang="en-US" dirty="0" smtClean="0"/>
          </a:p>
          <a:p>
            <a:pPr marL="514350" indent="-514350">
              <a:buFont typeface="+mj-lt"/>
              <a:buAutoNum type="arabicPeriod"/>
            </a:pPr>
            <a:r>
              <a:rPr lang="en-US" dirty="0" smtClean="0"/>
              <a:t>He </a:t>
            </a:r>
            <a:r>
              <a:rPr lang="en-US" dirty="0"/>
              <a:t>was an </a:t>
            </a:r>
            <a:r>
              <a:rPr lang="en-US" b="1" i="1" u="sng" dirty="0">
                <a:solidFill>
                  <a:schemeClr val="bg1"/>
                </a:solidFill>
              </a:rPr>
              <a:t>Israelite</a:t>
            </a:r>
            <a:r>
              <a:rPr lang="en-US" dirty="0"/>
              <a:t> from the tribe of Benjamin (Romans 11:1, Philippians 3:5</a:t>
            </a:r>
            <a:r>
              <a:rPr lang="en-US" dirty="0" smtClean="0"/>
              <a:t>)</a:t>
            </a:r>
          </a:p>
          <a:p>
            <a:pPr marL="514350" indent="-514350">
              <a:buFont typeface="+mj-lt"/>
              <a:buAutoNum type="arabicPeriod"/>
            </a:pPr>
            <a:endParaRPr lang="en-US" sz="1400" dirty="0"/>
          </a:p>
          <a:p>
            <a:pPr marL="514350" indent="-514350">
              <a:buFont typeface="+mj-lt"/>
              <a:buAutoNum type="arabicPeriod"/>
            </a:pPr>
            <a:r>
              <a:rPr lang="en-US" dirty="0"/>
              <a:t>He was a </a:t>
            </a:r>
            <a:r>
              <a:rPr lang="en-US" b="1" i="1" u="sng" dirty="0">
                <a:solidFill>
                  <a:schemeClr val="bg1"/>
                </a:solidFill>
              </a:rPr>
              <a:t>Pharisee</a:t>
            </a:r>
            <a:r>
              <a:rPr lang="en-US" dirty="0"/>
              <a:t> who was trained under Gamaliel  (Philippians 3:5, Acts 22:3</a:t>
            </a:r>
            <a:r>
              <a:rPr lang="en-US" dirty="0" smtClean="0"/>
              <a:t>)</a:t>
            </a:r>
          </a:p>
          <a:p>
            <a:pPr marL="514350" indent="-514350">
              <a:buFont typeface="+mj-lt"/>
              <a:buAutoNum type="arabicPeriod"/>
            </a:pPr>
            <a:endParaRPr lang="en-US" sz="1400" dirty="0"/>
          </a:p>
          <a:p>
            <a:pPr marL="514350" indent="-514350">
              <a:buFont typeface="+mj-lt"/>
              <a:buAutoNum type="arabicPeriod"/>
            </a:pPr>
            <a:r>
              <a:rPr lang="en-US" dirty="0"/>
              <a:t>He was a </a:t>
            </a:r>
            <a:r>
              <a:rPr lang="en-US" b="1" i="1" u="sng" dirty="0">
                <a:solidFill>
                  <a:schemeClr val="bg1"/>
                </a:solidFill>
              </a:rPr>
              <a:t>zealous persecutor</a:t>
            </a:r>
            <a:r>
              <a:rPr lang="en-US" dirty="0"/>
              <a:t> of </a:t>
            </a:r>
            <a:r>
              <a:rPr lang="en-US" dirty="0" smtClean="0"/>
              <a:t>Christians</a:t>
            </a:r>
          </a:p>
          <a:p>
            <a:pPr marL="514350" indent="-514350">
              <a:buFont typeface="+mj-lt"/>
              <a:buAutoNum type="arabicPeriod"/>
            </a:pPr>
            <a:endParaRPr lang="en-US" sz="1400" dirty="0"/>
          </a:p>
          <a:p>
            <a:pPr marL="514350" indent="-514350">
              <a:buFont typeface="+mj-lt"/>
              <a:buAutoNum type="arabicPeriod"/>
            </a:pPr>
            <a:r>
              <a:rPr lang="en-US" dirty="0"/>
              <a:t>He was a </a:t>
            </a:r>
            <a:r>
              <a:rPr lang="en-US" b="1" i="1" u="sng" dirty="0">
                <a:solidFill>
                  <a:schemeClr val="bg1"/>
                </a:solidFill>
              </a:rPr>
              <a:t>Roman</a:t>
            </a:r>
            <a:r>
              <a:rPr lang="en-US" dirty="0"/>
              <a:t> citizen (Acts 22:25-29)</a:t>
            </a:r>
          </a:p>
        </p:txBody>
      </p:sp>
      <p:sp>
        <p:nvSpPr>
          <p:cNvPr id="3" name="Title 2"/>
          <p:cNvSpPr>
            <a:spLocks noGrp="1"/>
          </p:cNvSpPr>
          <p:nvPr>
            <p:ph type="title"/>
          </p:nvPr>
        </p:nvSpPr>
        <p:spPr>
          <a:xfrm>
            <a:off x="457200" y="304800"/>
            <a:ext cx="8229600" cy="762000"/>
          </a:xfrm>
        </p:spPr>
        <p:txBody>
          <a:bodyPr/>
          <a:lstStyle/>
          <a:p>
            <a:pPr algn="ctr"/>
            <a:r>
              <a:rPr lang="en-US" b="1" dirty="0" smtClean="0">
                <a:effectLst/>
              </a:rPr>
              <a:t>Paul’s </a:t>
            </a:r>
            <a:r>
              <a:rPr lang="en-US" b="1" dirty="0">
                <a:effectLst/>
              </a:rPr>
              <a:t>Early Life:</a:t>
            </a:r>
            <a:endParaRPr lang="en-US" dirty="0"/>
          </a:p>
        </p:txBody>
      </p:sp>
    </p:spTree>
    <p:extLst>
      <p:ext uri="{BB962C8B-B14F-4D97-AF65-F5344CB8AC3E}">
        <p14:creationId xmlns:p14="http://schemas.microsoft.com/office/powerpoint/2010/main" val="161843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029200"/>
          </a:xfrm>
        </p:spPr>
        <p:txBody>
          <a:bodyPr/>
          <a:lstStyle/>
          <a:p>
            <a:pPr marL="514350" indent="-514350">
              <a:buFont typeface="+mj-lt"/>
              <a:buAutoNum type="arabicPeriod"/>
            </a:pPr>
            <a:endParaRPr lang="en-US" dirty="0" smtClean="0"/>
          </a:p>
          <a:p>
            <a:pPr marL="514350" indent="-514350">
              <a:buFont typeface="+mj-lt"/>
              <a:buAutoNum type="arabicPeriod"/>
            </a:pPr>
            <a:r>
              <a:rPr lang="en-US" sz="2800" dirty="0" smtClean="0"/>
              <a:t>Everything </a:t>
            </a:r>
            <a:r>
              <a:rPr lang="en-US" sz="2800" b="1" i="1" u="sng" dirty="0">
                <a:solidFill>
                  <a:schemeClr val="bg1"/>
                </a:solidFill>
              </a:rPr>
              <a:t>changed</a:t>
            </a:r>
            <a:r>
              <a:rPr lang="en-US" sz="2800" dirty="0"/>
              <a:t> for Paul when he met Christ on the Road to Damascus and </a:t>
            </a:r>
            <a:r>
              <a:rPr lang="en-US" sz="2800" b="1" i="1" u="sng" dirty="0">
                <a:solidFill>
                  <a:schemeClr val="bg1"/>
                </a:solidFill>
              </a:rPr>
              <a:t>submitted</a:t>
            </a:r>
            <a:r>
              <a:rPr lang="en-US" sz="2800" dirty="0"/>
              <a:t> to Him. (Acts 9:4-31, </a:t>
            </a:r>
            <a:r>
              <a:rPr lang="en-US" sz="2800" b="1" dirty="0"/>
              <a:t>Acts 22:1-16</a:t>
            </a:r>
            <a:r>
              <a:rPr lang="en-US" sz="2800" dirty="0" smtClean="0"/>
              <a:t>)</a:t>
            </a:r>
          </a:p>
          <a:p>
            <a:pPr marL="514350" indent="-514350">
              <a:buFont typeface="+mj-lt"/>
              <a:buAutoNum type="arabicPeriod"/>
            </a:pPr>
            <a:endParaRPr lang="en-US" sz="2800" dirty="0" smtClean="0"/>
          </a:p>
          <a:p>
            <a:pPr marL="514350" indent="-514350">
              <a:buFont typeface="+mj-lt"/>
              <a:buAutoNum type="arabicPeriod"/>
            </a:pPr>
            <a:r>
              <a:rPr lang="en-US" sz="2800" dirty="0"/>
              <a:t>In a later letter to Timothy, Paul recognized himself to be “</a:t>
            </a:r>
            <a:r>
              <a:rPr lang="en-US" sz="2800" b="1" u="sng" dirty="0">
                <a:solidFill>
                  <a:schemeClr val="bg1"/>
                </a:solidFill>
              </a:rPr>
              <a:t>chief among sinners</a:t>
            </a:r>
            <a:r>
              <a:rPr lang="en-US" sz="2800" dirty="0"/>
              <a:t>”, yet one who found God’s </a:t>
            </a:r>
            <a:r>
              <a:rPr lang="en-US" sz="2800" b="1" i="1" u="sng" dirty="0">
                <a:solidFill>
                  <a:schemeClr val="bg1"/>
                </a:solidFill>
              </a:rPr>
              <a:t>mercy</a:t>
            </a:r>
            <a:r>
              <a:rPr lang="en-US" sz="2800" dirty="0"/>
              <a:t> and </a:t>
            </a:r>
            <a:r>
              <a:rPr lang="en-US" sz="2800" b="1" i="1" u="sng" dirty="0">
                <a:solidFill>
                  <a:schemeClr val="bg1"/>
                </a:solidFill>
              </a:rPr>
              <a:t>grace</a:t>
            </a:r>
            <a:r>
              <a:rPr lang="en-US" sz="2800" dirty="0"/>
              <a:t> through </a:t>
            </a:r>
            <a:r>
              <a:rPr lang="en-US" sz="2800" b="1" i="1" u="sng" dirty="0">
                <a:solidFill>
                  <a:schemeClr val="bg1"/>
                </a:solidFill>
              </a:rPr>
              <a:t>faith</a:t>
            </a:r>
            <a:r>
              <a:rPr lang="en-US" sz="2800" dirty="0"/>
              <a:t> in Jesus </a:t>
            </a:r>
            <a:r>
              <a:rPr lang="en-US" sz="2800" dirty="0" smtClean="0"/>
              <a:t>Christ.</a:t>
            </a:r>
          </a:p>
          <a:p>
            <a:pPr marL="514350" indent="-514350">
              <a:buFont typeface="+mj-lt"/>
              <a:buAutoNum type="arabicPeriod"/>
            </a:pPr>
            <a:endParaRPr lang="en-US" sz="1400" dirty="0" smtClean="0"/>
          </a:p>
        </p:txBody>
      </p:sp>
      <p:sp>
        <p:nvSpPr>
          <p:cNvPr id="3" name="Title 2"/>
          <p:cNvSpPr>
            <a:spLocks noGrp="1"/>
          </p:cNvSpPr>
          <p:nvPr>
            <p:ph type="title"/>
          </p:nvPr>
        </p:nvSpPr>
        <p:spPr>
          <a:xfrm>
            <a:off x="457200" y="304800"/>
            <a:ext cx="8229600" cy="762000"/>
          </a:xfrm>
        </p:spPr>
        <p:txBody>
          <a:bodyPr/>
          <a:lstStyle/>
          <a:p>
            <a:pPr algn="ctr"/>
            <a:r>
              <a:rPr lang="en-US" b="1" dirty="0">
                <a:effectLst/>
              </a:rPr>
              <a:t>His New Life:</a:t>
            </a:r>
            <a:endParaRPr lang="en-US" dirty="0"/>
          </a:p>
        </p:txBody>
      </p:sp>
    </p:spTree>
    <p:extLst>
      <p:ext uri="{BB962C8B-B14F-4D97-AF65-F5344CB8AC3E}">
        <p14:creationId xmlns:p14="http://schemas.microsoft.com/office/powerpoint/2010/main" val="1607401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p:cTn id="15"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 calcmode="lin" valueType="num">
                                      <p:cBhvr>
                                        <p:cTn id="22"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029200"/>
          </a:xfrm>
        </p:spPr>
        <p:txBody>
          <a:bodyPr>
            <a:normAutofit lnSpcReduction="10000"/>
          </a:bodyPr>
          <a:lstStyle/>
          <a:p>
            <a:pPr marL="0" indent="0" algn="ctr">
              <a:buNone/>
            </a:pPr>
            <a:r>
              <a:rPr lang="en-US" dirty="0"/>
              <a:t>“</a:t>
            </a:r>
            <a:r>
              <a:rPr lang="en-US" dirty="0">
                <a:solidFill>
                  <a:srgbClr val="002060"/>
                </a:solidFill>
              </a:rPr>
              <a:t>I thank Christ Jesus our Lord, who has strengthened me, because He considered me faithful, putting me into service, even though formerly I was a blasphemer and a persecutor and a violent aggressor. Yet I was shown mercy because I acted ignorantly in unbelief; and the grace of our Lord was more abundant, with the faith and love which are found in Christ Jesus. It is a trustworthy statement, deserving full acceptance, that Christ Jesus came into the world to save sinners, among whom I am foremost of all. Yet for this reason, I found mercy, so that in me as the foremost, Jesus Christ might demonstrate His perfect patience as an example for those who would believe in Him for eternal </a:t>
            </a:r>
            <a:r>
              <a:rPr lang="en-US" dirty="0" smtClean="0">
                <a:solidFill>
                  <a:srgbClr val="002060"/>
                </a:solidFill>
              </a:rPr>
              <a:t>life</a:t>
            </a:r>
            <a:r>
              <a:rPr lang="en-US" dirty="0" smtClean="0"/>
              <a:t>” </a:t>
            </a:r>
            <a:r>
              <a:rPr lang="en-US" dirty="0"/>
              <a:t>(I Timothy 1:12-16)</a:t>
            </a:r>
            <a:endParaRPr lang="en-US" dirty="0" smtClean="0"/>
          </a:p>
        </p:txBody>
      </p:sp>
      <p:sp>
        <p:nvSpPr>
          <p:cNvPr id="3" name="Title 2"/>
          <p:cNvSpPr>
            <a:spLocks noGrp="1"/>
          </p:cNvSpPr>
          <p:nvPr>
            <p:ph type="title"/>
          </p:nvPr>
        </p:nvSpPr>
        <p:spPr>
          <a:xfrm>
            <a:off x="457200" y="304800"/>
            <a:ext cx="8229600" cy="762000"/>
          </a:xfrm>
        </p:spPr>
        <p:txBody>
          <a:bodyPr/>
          <a:lstStyle/>
          <a:p>
            <a:pPr algn="ctr"/>
            <a:r>
              <a:rPr lang="en-US" b="1" dirty="0">
                <a:effectLst/>
              </a:rPr>
              <a:t>His New Life:</a:t>
            </a:r>
            <a:endParaRPr lang="en-US" dirty="0"/>
          </a:p>
        </p:txBody>
      </p:sp>
    </p:spTree>
    <p:extLst>
      <p:ext uri="{BB962C8B-B14F-4D97-AF65-F5344CB8AC3E}">
        <p14:creationId xmlns:p14="http://schemas.microsoft.com/office/powerpoint/2010/main" val="1938198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029200"/>
          </a:xfrm>
        </p:spPr>
        <p:txBody>
          <a:bodyPr/>
          <a:lstStyle/>
          <a:p>
            <a:pPr marL="514350" indent="-514350">
              <a:buFont typeface="+mj-lt"/>
              <a:buAutoNum type="arabicPeriod"/>
            </a:pPr>
            <a:endParaRPr lang="en-US" dirty="0" smtClean="0"/>
          </a:p>
          <a:p>
            <a:pPr marL="514350" indent="-514350">
              <a:buFont typeface="+mj-lt"/>
              <a:buAutoNum type="arabicPeriod"/>
            </a:pPr>
            <a:r>
              <a:rPr lang="en-US" dirty="0" smtClean="0"/>
              <a:t>After </a:t>
            </a:r>
            <a:r>
              <a:rPr lang="en-US" dirty="0"/>
              <a:t>spending about 3 years (37-40 AD) in </a:t>
            </a:r>
            <a:r>
              <a:rPr lang="en-US" b="1" dirty="0"/>
              <a:t>Damascus</a:t>
            </a:r>
            <a:r>
              <a:rPr lang="en-US" dirty="0"/>
              <a:t> (Gal. 1:17-18, Acts 9:22-23) he will meet up with Barnabas, Peter, and James in </a:t>
            </a:r>
            <a:r>
              <a:rPr lang="en-US" b="1" dirty="0"/>
              <a:t>Jerusalem</a:t>
            </a:r>
            <a:r>
              <a:rPr lang="en-US" dirty="0" smtClean="0"/>
              <a:t>.</a:t>
            </a:r>
          </a:p>
          <a:p>
            <a:pPr marL="514350" indent="-514350">
              <a:buFont typeface="+mj-lt"/>
              <a:buAutoNum type="arabicPeriod"/>
            </a:pPr>
            <a:endParaRPr lang="en-US" sz="1400" dirty="0" smtClean="0"/>
          </a:p>
          <a:p>
            <a:pPr marL="514350" indent="-514350">
              <a:buFont typeface="+mj-lt"/>
              <a:buAutoNum type="arabicPeriod"/>
            </a:pPr>
            <a:r>
              <a:rPr lang="en-US" dirty="0"/>
              <a:t>Some of the disciples are </a:t>
            </a:r>
            <a:r>
              <a:rPr lang="en-US" b="1" dirty="0"/>
              <a:t>skeptical</a:t>
            </a:r>
            <a:r>
              <a:rPr lang="en-US" dirty="0"/>
              <a:t> at first, but Barnabas will persuade the believers that Paul is now one of them. (Acts 9:26-31, Galatians 1:18-19)</a:t>
            </a:r>
            <a:endParaRPr lang="en-US" sz="1400" dirty="0" smtClean="0"/>
          </a:p>
        </p:txBody>
      </p:sp>
      <p:sp>
        <p:nvSpPr>
          <p:cNvPr id="3" name="Title 2"/>
          <p:cNvSpPr>
            <a:spLocks noGrp="1"/>
          </p:cNvSpPr>
          <p:nvPr>
            <p:ph type="title"/>
          </p:nvPr>
        </p:nvSpPr>
        <p:spPr>
          <a:xfrm>
            <a:off x="457200" y="304800"/>
            <a:ext cx="8229600" cy="762000"/>
          </a:xfrm>
        </p:spPr>
        <p:txBody>
          <a:bodyPr/>
          <a:lstStyle/>
          <a:p>
            <a:pPr algn="ctr"/>
            <a:r>
              <a:rPr lang="en-US" b="1" dirty="0">
                <a:effectLst/>
              </a:rPr>
              <a:t>Paul’s Early Years in Ministry:</a:t>
            </a:r>
            <a:endParaRPr lang="en-US" dirty="0"/>
          </a:p>
        </p:txBody>
      </p:sp>
    </p:spTree>
    <p:extLst>
      <p:ext uri="{BB962C8B-B14F-4D97-AF65-F5344CB8AC3E}">
        <p14:creationId xmlns:p14="http://schemas.microsoft.com/office/powerpoint/2010/main" val="1462731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029200"/>
          </a:xfrm>
        </p:spPr>
        <p:txBody>
          <a:bodyPr/>
          <a:lstStyle/>
          <a:p>
            <a:pPr marL="514350" indent="-514350">
              <a:buFont typeface="+mj-lt"/>
              <a:buAutoNum type="arabicPeriod"/>
            </a:pPr>
            <a:r>
              <a:rPr lang="en-US" dirty="0"/>
              <a:t>Paul and Barnabas will </a:t>
            </a:r>
            <a:r>
              <a:rPr lang="en-US" dirty="0" smtClean="0"/>
              <a:t>travel </a:t>
            </a:r>
            <a:r>
              <a:rPr lang="en-US" dirty="0"/>
              <a:t>to Antioch in Syria and remain there for about 1 year. (Acts 11:26-28</a:t>
            </a:r>
            <a:r>
              <a:rPr lang="en-US" dirty="0" smtClean="0"/>
              <a:t>)</a:t>
            </a:r>
          </a:p>
          <a:p>
            <a:pPr marL="514350" indent="-514350">
              <a:buFont typeface="+mj-lt"/>
              <a:buAutoNum type="arabicPeriod"/>
            </a:pPr>
            <a:endParaRPr lang="en-US" sz="1400" dirty="0" smtClean="0"/>
          </a:p>
          <a:p>
            <a:pPr lvl="1"/>
            <a:r>
              <a:rPr lang="en-US" b="1" i="1" dirty="0"/>
              <a:t>It is here that the disciples were first called </a:t>
            </a:r>
            <a:r>
              <a:rPr lang="en-US" b="1" i="1" u="sng" dirty="0" smtClean="0">
                <a:solidFill>
                  <a:schemeClr val="bg1"/>
                </a:solidFill>
              </a:rPr>
              <a:t>Christians</a:t>
            </a:r>
          </a:p>
          <a:p>
            <a:pPr lvl="1"/>
            <a:endParaRPr lang="en-US" sz="1400" dirty="0" smtClean="0"/>
          </a:p>
          <a:p>
            <a:pPr lvl="1"/>
            <a:r>
              <a:rPr lang="en-US" dirty="0"/>
              <a:t>The church was growing rapidly and numerically which was good but it also caught the eye of the Jewish religious leaders</a:t>
            </a:r>
            <a:r>
              <a:rPr lang="en-US" dirty="0" smtClean="0"/>
              <a:t>.</a:t>
            </a:r>
          </a:p>
          <a:p>
            <a:pPr lvl="1"/>
            <a:endParaRPr lang="en-US" sz="1400" dirty="0" smtClean="0"/>
          </a:p>
          <a:p>
            <a:pPr lvl="1"/>
            <a:r>
              <a:rPr lang="en-US" dirty="0"/>
              <a:t>It was during this period (41-44 AD) that James (brother of the Apostle John) was martyred by Herod Agrippa I (Acts 12:2)</a:t>
            </a:r>
          </a:p>
        </p:txBody>
      </p:sp>
      <p:sp>
        <p:nvSpPr>
          <p:cNvPr id="3" name="Title 2"/>
          <p:cNvSpPr>
            <a:spLocks noGrp="1"/>
          </p:cNvSpPr>
          <p:nvPr>
            <p:ph type="title"/>
          </p:nvPr>
        </p:nvSpPr>
        <p:spPr>
          <a:xfrm>
            <a:off x="457200" y="304800"/>
            <a:ext cx="8229600" cy="762000"/>
          </a:xfrm>
        </p:spPr>
        <p:txBody>
          <a:bodyPr/>
          <a:lstStyle/>
          <a:p>
            <a:pPr algn="ctr"/>
            <a:r>
              <a:rPr lang="en-US" b="1" dirty="0">
                <a:effectLst/>
              </a:rPr>
              <a:t>Paul’s Early Years in Ministry:</a:t>
            </a:r>
            <a:endParaRPr lang="en-US" dirty="0"/>
          </a:p>
        </p:txBody>
      </p:sp>
    </p:spTree>
    <p:extLst>
      <p:ext uri="{BB962C8B-B14F-4D97-AF65-F5344CB8AC3E}">
        <p14:creationId xmlns:p14="http://schemas.microsoft.com/office/powerpoint/2010/main" val="422004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8229600" cy="762000"/>
          </a:xfrm>
        </p:spPr>
        <p:txBody>
          <a:bodyPr/>
          <a:lstStyle/>
          <a:p>
            <a:pPr algn="ctr"/>
            <a:r>
              <a:rPr lang="en-US" b="1" dirty="0">
                <a:effectLst/>
              </a:rPr>
              <a:t>Paul’s Early Years in Ministry:</a:t>
            </a:r>
            <a:endParaRPr lang="en-US" dirty="0"/>
          </a:p>
        </p:txBody>
      </p:sp>
      <p:pic>
        <p:nvPicPr>
          <p:cNvPr id="4" name="Picture 2" descr="C:\Users\Mike Southwick\Desktop\Bible Studies\Bible Maps\629X_Page_34.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629050" y="1371600"/>
            <a:ext cx="38859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079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762000"/>
          </a:xfrm>
        </p:spPr>
        <p:txBody>
          <a:bodyPr/>
          <a:lstStyle/>
          <a:p>
            <a:pPr algn="ctr"/>
            <a:r>
              <a:rPr lang="en-US" dirty="0"/>
              <a:t>Paul’s Main Ministry Years</a:t>
            </a:r>
          </a:p>
        </p:txBody>
      </p:sp>
      <p:sp>
        <p:nvSpPr>
          <p:cNvPr id="2" name="Content Placeholder 1"/>
          <p:cNvSpPr>
            <a:spLocks noGrp="1"/>
          </p:cNvSpPr>
          <p:nvPr>
            <p:ph idx="1"/>
          </p:nvPr>
        </p:nvSpPr>
        <p:spPr/>
        <p:txBody>
          <a:bodyPr/>
          <a:lstStyle/>
          <a:p>
            <a:endParaRPr lang="en-US" sz="3600" dirty="0" smtClean="0"/>
          </a:p>
          <a:p>
            <a:r>
              <a:rPr lang="en-US" sz="3600" dirty="0" smtClean="0"/>
              <a:t>First </a:t>
            </a:r>
            <a:r>
              <a:rPr lang="en-US" sz="3600" dirty="0"/>
              <a:t>Missionary Journey </a:t>
            </a:r>
            <a:r>
              <a:rPr lang="en-US" sz="3600" dirty="0" smtClean="0"/>
              <a:t>(A.D. 45-47)</a:t>
            </a:r>
          </a:p>
          <a:p>
            <a:endParaRPr lang="en-US" sz="3600" dirty="0"/>
          </a:p>
          <a:p>
            <a:r>
              <a:rPr lang="en-US" sz="3600" dirty="0"/>
              <a:t>Second Missionary Journey </a:t>
            </a:r>
            <a:r>
              <a:rPr lang="en-US" sz="3600" dirty="0" smtClean="0"/>
              <a:t>(A.D. 51-53)</a:t>
            </a:r>
          </a:p>
          <a:p>
            <a:endParaRPr lang="en-US" sz="3600" dirty="0"/>
          </a:p>
          <a:p>
            <a:r>
              <a:rPr lang="en-US" sz="3600" dirty="0"/>
              <a:t>Third Missionary Journey </a:t>
            </a:r>
            <a:r>
              <a:rPr lang="en-US" sz="3600" dirty="0" smtClean="0"/>
              <a:t>(A.D. 54-58)</a:t>
            </a:r>
            <a:endParaRPr lang="en-US" sz="3600" dirty="0"/>
          </a:p>
          <a:p>
            <a:endParaRPr lang="en-US" sz="3600" dirty="0"/>
          </a:p>
          <a:p>
            <a:endParaRPr lang="en-US" dirty="0" smtClean="0"/>
          </a:p>
          <a:p>
            <a:endParaRPr lang="en-US" dirty="0"/>
          </a:p>
          <a:p>
            <a:endParaRPr lang="en-US" dirty="0"/>
          </a:p>
        </p:txBody>
      </p:sp>
    </p:spTree>
    <p:extLst>
      <p:ext uri="{BB962C8B-B14F-4D97-AF65-F5344CB8AC3E}">
        <p14:creationId xmlns:p14="http://schemas.microsoft.com/office/powerpoint/2010/main" val="1565177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304800"/>
            <a:ext cx="8534400" cy="685800"/>
          </a:xfrm>
        </p:spPr>
        <p:txBody>
          <a:bodyPr>
            <a:normAutofit fontScale="90000"/>
          </a:bodyPr>
          <a:lstStyle/>
          <a:p>
            <a:pPr algn="ctr"/>
            <a:r>
              <a:rPr lang="en-US" sz="4700" b="1" dirty="0">
                <a:effectLst/>
              </a:rPr>
              <a:t>Paul’s First Missionary Journey</a:t>
            </a:r>
            <a:r>
              <a:rPr lang="en-US" sz="3200" b="1" dirty="0">
                <a:effectLst/>
              </a:rPr>
              <a:t> </a:t>
            </a:r>
            <a:r>
              <a:rPr lang="en-US" sz="2700" b="1" dirty="0" smtClean="0">
                <a:effectLst/>
              </a:rPr>
              <a:t>(45-47)</a:t>
            </a:r>
            <a:endParaRPr lang="en-US" sz="2700" dirty="0"/>
          </a:p>
        </p:txBody>
      </p:sp>
      <p:pic>
        <p:nvPicPr>
          <p:cNvPr id="8"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14400" y="1143000"/>
            <a:ext cx="7340599" cy="5228330"/>
          </a:xfrm>
        </p:spPr>
      </p:pic>
    </p:spTree>
    <p:extLst>
      <p:ext uri="{BB962C8B-B14F-4D97-AF65-F5344CB8AC3E}">
        <p14:creationId xmlns:p14="http://schemas.microsoft.com/office/powerpoint/2010/main" val="958216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334000"/>
          </a:xfrm>
        </p:spPr>
        <p:txBody>
          <a:bodyPr/>
          <a:lstStyle/>
          <a:p>
            <a:pPr marL="514350" indent="-514350">
              <a:buFont typeface="+mj-lt"/>
              <a:buAutoNum type="arabicPeriod"/>
            </a:pPr>
            <a:r>
              <a:rPr lang="en-US" dirty="0"/>
              <a:t>Paul, Barnabas, &amp; Mark leave Antioch (Acts 13:4) and sail to </a:t>
            </a:r>
            <a:r>
              <a:rPr lang="en-US" b="1" dirty="0"/>
              <a:t>Cyprus</a:t>
            </a:r>
            <a:r>
              <a:rPr lang="en-US" dirty="0"/>
              <a:t> (an island about 100 miles off the coast of </a:t>
            </a:r>
            <a:r>
              <a:rPr lang="en-US" dirty="0" smtClean="0"/>
              <a:t>Syria)</a:t>
            </a:r>
          </a:p>
          <a:p>
            <a:pPr marL="514350" indent="-514350">
              <a:buFont typeface="+mj-lt"/>
              <a:buAutoNum type="arabicPeriod"/>
            </a:pPr>
            <a:endParaRPr lang="en-US" sz="1400" dirty="0" smtClean="0"/>
          </a:p>
          <a:p>
            <a:pPr marL="514350" indent="-514350">
              <a:buFont typeface="+mj-lt"/>
              <a:buAutoNum type="arabicPeriod"/>
            </a:pPr>
            <a:endParaRPr lang="en-US" sz="1400" dirty="0"/>
          </a:p>
          <a:p>
            <a:pPr marL="514350" indent="-514350">
              <a:buFont typeface="+mj-lt"/>
              <a:buAutoNum type="arabicPeriod"/>
            </a:pPr>
            <a:endParaRPr lang="en-US" sz="1400" dirty="0" smtClean="0"/>
          </a:p>
          <a:p>
            <a:pPr marL="514350" indent="-514350">
              <a:buFont typeface="+mj-lt"/>
              <a:buAutoNum type="arabicPeriod"/>
            </a:pPr>
            <a:endParaRPr lang="en-US" sz="1400" dirty="0"/>
          </a:p>
          <a:p>
            <a:pPr marL="514350" indent="-514350">
              <a:buFont typeface="+mj-lt"/>
              <a:buAutoNum type="arabicPeriod"/>
            </a:pPr>
            <a:endParaRPr lang="en-US" sz="1400" dirty="0" smtClean="0"/>
          </a:p>
          <a:p>
            <a:pPr marL="514350" indent="-514350">
              <a:buFont typeface="+mj-lt"/>
              <a:buAutoNum type="arabicPeriod"/>
            </a:pPr>
            <a:endParaRPr lang="en-US" sz="1400" dirty="0"/>
          </a:p>
          <a:p>
            <a:pPr marL="514350" indent="-514350">
              <a:buFont typeface="+mj-lt"/>
              <a:buAutoNum type="arabicPeriod"/>
            </a:pPr>
            <a:endParaRPr lang="en-US" sz="1400" dirty="0" smtClean="0"/>
          </a:p>
          <a:p>
            <a:pPr marL="514350" indent="-514350">
              <a:buFont typeface="+mj-lt"/>
              <a:buAutoNum type="arabicPeriod"/>
            </a:pPr>
            <a:endParaRPr lang="en-US" sz="1400" dirty="0"/>
          </a:p>
          <a:p>
            <a:pPr marL="514350" indent="-514350">
              <a:buFont typeface="+mj-lt"/>
              <a:buAutoNum type="arabicPeriod"/>
            </a:pPr>
            <a:endParaRPr lang="en-US" dirty="0" smtClean="0"/>
          </a:p>
          <a:p>
            <a:pPr marL="514350" indent="-514350">
              <a:buFont typeface="+mj-lt"/>
              <a:buAutoNum type="arabicPeriod"/>
            </a:pPr>
            <a:r>
              <a:rPr lang="en-US" dirty="0" smtClean="0"/>
              <a:t>While </a:t>
            </a:r>
            <a:r>
              <a:rPr lang="en-US" dirty="0"/>
              <a:t>on </a:t>
            </a:r>
            <a:r>
              <a:rPr lang="en-US" b="1" dirty="0"/>
              <a:t>Cyprus</a:t>
            </a:r>
            <a:r>
              <a:rPr lang="en-US" dirty="0"/>
              <a:t> they will travel from Salamis to Paphos where Paul will meet up with a </a:t>
            </a:r>
            <a:r>
              <a:rPr lang="en-US" b="1" dirty="0"/>
              <a:t>Jewish sorcerer named Bar Jesus</a:t>
            </a:r>
            <a:r>
              <a:rPr lang="en-US" dirty="0"/>
              <a:t>. (Acts 13:4-6)</a:t>
            </a: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sz="4700" b="1" dirty="0">
                <a:effectLst/>
              </a:rPr>
              <a:t>Paul’s First Missionary Journey</a:t>
            </a:r>
            <a:r>
              <a:rPr lang="en-US" sz="3200" b="1" dirty="0">
                <a:effectLst/>
              </a:rPr>
              <a:t> </a:t>
            </a:r>
            <a:r>
              <a:rPr lang="en-US" sz="2700" b="1" dirty="0" smtClean="0">
                <a:effectLst/>
              </a:rPr>
              <a:t>(45-47)</a:t>
            </a:r>
            <a:endParaRPr lang="en-US" sz="2700" dirty="0"/>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3200400" y="2057400"/>
            <a:ext cx="4172421" cy="2971800"/>
          </a:xfrm>
          <a:prstGeom prst="rect">
            <a:avLst/>
          </a:prstGeom>
        </p:spPr>
      </p:pic>
      <p:cxnSp>
        <p:nvCxnSpPr>
          <p:cNvPr id="7" name="Straight Arrow Connector 6"/>
          <p:cNvCxnSpPr/>
          <p:nvPr/>
        </p:nvCxnSpPr>
        <p:spPr>
          <a:xfrm>
            <a:off x="5943600" y="1447800"/>
            <a:ext cx="838200" cy="18288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048000" y="1828800"/>
            <a:ext cx="2514600" cy="17145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5943600" y="3733800"/>
            <a:ext cx="609600" cy="1524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1905000" y="3810000"/>
            <a:ext cx="3429000" cy="1905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0901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2">
                                            <p:txEl>
                                              <p:pRg st="10" end="10"/>
                                            </p:txEl>
                                          </p:spTgt>
                                        </p:tgtEl>
                                        <p:attrNameLst>
                                          <p:attrName>style.visibility</p:attrName>
                                        </p:attrNameLst>
                                      </p:cBhvr>
                                      <p:to>
                                        <p:strVal val="visible"/>
                                      </p:to>
                                    </p:set>
                                    <p:animEffect transition="in" filter="wipe(down)">
                                      <p:cBhvr>
                                        <p:cTn id="29" dur="500"/>
                                        <p:tgtEl>
                                          <p:spTgt spid="2">
                                            <p:txEl>
                                              <p:pRg st="10" end="1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ppt_x"/>
                                          </p:val>
                                        </p:tav>
                                        <p:tav tm="100000">
                                          <p:val>
                                            <p:strVal val="#ppt_x"/>
                                          </p:val>
                                        </p:tav>
                                      </p:tavLst>
                                    </p:anim>
                                    <p:anim calcmode="lin" valueType="num">
                                      <p:cBhvr additive="base">
                                        <p:cTn id="3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05400"/>
          </a:xfrm>
        </p:spPr>
        <p:txBody>
          <a:bodyPr>
            <a:normAutofit/>
          </a:bodyPr>
          <a:lstStyle/>
          <a:p>
            <a:pPr marL="514350" indent="-514350">
              <a:buFont typeface="+mj-lt"/>
              <a:buAutoNum type="arabicPeriod" startAt="3"/>
            </a:pPr>
            <a:r>
              <a:rPr lang="en-US" dirty="0"/>
              <a:t>Three very significant things will transpire while Paul, Barnabas and Mark are on the island of </a:t>
            </a:r>
            <a:r>
              <a:rPr lang="en-US" dirty="0" smtClean="0"/>
              <a:t>Cyprus</a:t>
            </a:r>
          </a:p>
          <a:p>
            <a:pPr marL="514350" indent="-514350">
              <a:buFont typeface="+mj-lt"/>
              <a:buAutoNum type="arabicPeriod" startAt="3"/>
            </a:pPr>
            <a:endParaRPr lang="en-US" dirty="0"/>
          </a:p>
          <a:p>
            <a:pPr lvl="1"/>
            <a:r>
              <a:rPr lang="en-US" dirty="0"/>
              <a:t>Many </a:t>
            </a:r>
            <a:r>
              <a:rPr lang="en-US" b="1" i="1" u="sng" dirty="0">
                <a:solidFill>
                  <a:schemeClr val="bg1"/>
                </a:solidFill>
              </a:rPr>
              <a:t>Gentiles</a:t>
            </a:r>
            <a:r>
              <a:rPr lang="en-US" dirty="0"/>
              <a:t> will come to faith in Christ including one known as Sergius </a:t>
            </a:r>
            <a:r>
              <a:rPr lang="en-US" dirty="0" smtClean="0"/>
              <a:t>Paulus</a:t>
            </a:r>
          </a:p>
          <a:p>
            <a:pPr lvl="1"/>
            <a:endParaRPr lang="en-US" dirty="0"/>
          </a:p>
          <a:p>
            <a:pPr lvl="1"/>
            <a:r>
              <a:rPr lang="en-US" dirty="0"/>
              <a:t>The </a:t>
            </a:r>
            <a:r>
              <a:rPr lang="en-US" b="1" i="1" u="sng" dirty="0">
                <a:solidFill>
                  <a:schemeClr val="bg1"/>
                </a:solidFill>
              </a:rPr>
              <a:t>rejection</a:t>
            </a:r>
            <a:r>
              <a:rPr lang="en-US" dirty="0"/>
              <a:t> by the Jewish religious leaders and the clear </a:t>
            </a:r>
            <a:r>
              <a:rPr lang="en-US" b="1" i="1" u="sng" dirty="0">
                <a:solidFill>
                  <a:schemeClr val="bg1"/>
                </a:solidFill>
              </a:rPr>
              <a:t>division</a:t>
            </a:r>
            <a:r>
              <a:rPr lang="en-US" dirty="0"/>
              <a:t> between them and the Christians will begin to really take shape</a:t>
            </a:r>
            <a:r>
              <a:rPr lang="en-US" dirty="0" smtClean="0"/>
              <a:t>.</a:t>
            </a:r>
          </a:p>
          <a:p>
            <a:pPr lvl="1"/>
            <a:endParaRPr lang="en-US" dirty="0"/>
          </a:p>
          <a:p>
            <a:pPr lvl="1"/>
            <a:r>
              <a:rPr lang="en-US" dirty="0"/>
              <a:t>Paul’s </a:t>
            </a:r>
            <a:r>
              <a:rPr lang="en-US" b="1" i="1" u="sng" dirty="0">
                <a:solidFill>
                  <a:schemeClr val="bg1"/>
                </a:solidFill>
              </a:rPr>
              <a:t>leadership</a:t>
            </a:r>
            <a:r>
              <a:rPr lang="en-US" dirty="0"/>
              <a:t> role will begin to take shape</a:t>
            </a:r>
            <a:endParaRPr lang="en-US" dirty="0" smtClean="0"/>
          </a:p>
          <a:p>
            <a:pPr marL="514350" indent="-514350">
              <a:buFont typeface="+mj-lt"/>
              <a:buAutoNum type="arabicPeriod" startAt="3"/>
            </a:pP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sz="4700" b="1" dirty="0">
                <a:effectLst/>
              </a:rPr>
              <a:t>Paul’s First Missionary Journey</a:t>
            </a:r>
            <a:r>
              <a:rPr lang="en-US" sz="3200" b="1" dirty="0">
                <a:effectLst/>
              </a:rPr>
              <a:t> </a:t>
            </a:r>
            <a:r>
              <a:rPr lang="en-US" sz="2700" b="1" dirty="0" smtClean="0">
                <a:effectLst/>
              </a:rPr>
              <a:t>(45-47)</a:t>
            </a:r>
            <a:endParaRPr lang="en-US" sz="2700" dirty="0"/>
          </a:p>
        </p:txBody>
      </p:sp>
    </p:spTree>
    <p:extLst>
      <p:ext uri="{BB962C8B-B14F-4D97-AF65-F5344CB8AC3E}">
        <p14:creationId xmlns:p14="http://schemas.microsoft.com/office/powerpoint/2010/main" val="321153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334000"/>
          </a:xfrm>
        </p:spPr>
        <p:txBody>
          <a:bodyPr/>
          <a:lstStyle/>
          <a:p>
            <a:pPr marL="514350" lvl="0" indent="-514350">
              <a:buFont typeface="+mj-lt"/>
              <a:buAutoNum type="arabicPeriod" startAt="4"/>
            </a:pPr>
            <a:r>
              <a:rPr lang="en-US" dirty="0"/>
              <a:t>They (Paul, John-Mark, Barnabas) will leave Paphos and sail to Perga in Pamphylia (Present day southern Turkey)</a:t>
            </a:r>
          </a:p>
          <a:p>
            <a:pPr marL="514350" indent="-514350">
              <a:buFont typeface="+mj-lt"/>
              <a:buAutoNum type="arabicPeriod" startAt="4"/>
            </a:pPr>
            <a:endParaRPr lang="en-US" sz="1400" dirty="0" smtClean="0"/>
          </a:p>
          <a:p>
            <a:pPr marL="514350" indent="-514350">
              <a:buFont typeface="+mj-lt"/>
              <a:buAutoNum type="arabicPeriod" startAt="4"/>
            </a:pPr>
            <a:endParaRPr lang="en-US" sz="1400" dirty="0"/>
          </a:p>
          <a:p>
            <a:pPr marL="514350" indent="-514350">
              <a:buFont typeface="+mj-lt"/>
              <a:buAutoNum type="arabicPeriod" startAt="4"/>
            </a:pPr>
            <a:endParaRPr lang="en-US" sz="1400" dirty="0" smtClean="0"/>
          </a:p>
          <a:p>
            <a:pPr marL="514350" indent="-514350">
              <a:buFont typeface="+mj-lt"/>
              <a:buAutoNum type="arabicPeriod" startAt="4"/>
            </a:pPr>
            <a:endParaRPr lang="en-US" sz="1400" dirty="0"/>
          </a:p>
          <a:p>
            <a:pPr marL="514350" indent="-514350">
              <a:buFont typeface="+mj-lt"/>
              <a:buAutoNum type="arabicPeriod" startAt="4"/>
            </a:pPr>
            <a:endParaRPr lang="en-US" sz="1400" dirty="0" smtClean="0"/>
          </a:p>
          <a:p>
            <a:pPr marL="514350" indent="-514350">
              <a:buFont typeface="+mj-lt"/>
              <a:buAutoNum type="arabicPeriod" startAt="4"/>
            </a:pPr>
            <a:endParaRPr lang="en-US" sz="1400" dirty="0"/>
          </a:p>
          <a:p>
            <a:pPr marL="514350" indent="-514350">
              <a:buFont typeface="+mj-lt"/>
              <a:buAutoNum type="arabicPeriod" startAt="4"/>
            </a:pPr>
            <a:endParaRPr lang="en-US" sz="1400" dirty="0" smtClean="0"/>
          </a:p>
          <a:p>
            <a:pPr marL="514350" indent="-514350">
              <a:buFont typeface="+mj-lt"/>
              <a:buAutoNum type="arabicPeriod" startAt="4"/>
            </a:pPr>
            <a:endParaRPr lang="en-US" sz="1400" dirty="0"/>
          </a:p>
          <a:p>
            <a:pPr marL="514350" indent="-514350">
              <a:buFont typeface="+mj-lt"/>
              <a:buAutoNum type="arabicPeriod" startAt="4"/>
            </a:pPr>
            <a:endParaRPr lang="en-US" dirty="0" smtClean="0"/>
          </a:p>
          <a:p>
            <a:pPr marL="514350" indent="-514350">
              <a:buFont typeface="+mj-lt"/>
              <a:buAutoNum type="arabicPeriod" startAt="4"/>
            </a:pPr>
            <a:r>
              <a:rPr lang="en-US" dirty="0" smtClean="0"/>
              <a:t>Upon </a:t>
            </a:r>
            <a:r>
              <a:rPr lang="en-US" dirty="0"/>
              <a:t>arriving in Perga Mark will depart back to Jerusalem</a:t>
            </a: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sz="4700" b="1" dirty="0">
                <a:effectLst/>
              </a:rPr>
              <a:t>Paul’s First Missionary Journey</a:t>
            </a:r>
            <a:r>
              <a:rPr lang="en-US" sz="3200" b="1" dirty="0">
                <a:effectLst/>
              </a:rPr>
              <a:t> </a:t>
            </a:r>
            <a:r>
              <a:rPr lang="en-US" sz="2700" b="1" dirty="0" smtClean="0">
                <a:effectLst/>
              </a:rPr>
              <a:t>(45-47)</a:t>
            </a:r>
            <a:endParaRPr lang="en-US" sz="2700" dirty="0"/>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3200400" y="2057400"/>
            <a:ext cx="4172421" cy="2971800"/>
          </a:xfrm>
          <a:prstGeom prst="rect">
            <a:avLst/>
          </a:prstGeom>
        </p:spPr>
      </p:pic>
      <p:cxnSp>
        <p:nvCxnSpPr>
          <p:cNvPr id="7" name="Straight Arrow Connector 6"/>
          <p:cNvCxnSpPr/>
          <p:nvPr/>
        </p:nvCxnSpPr>
        <p:spPr>
          <a:xfrm flipH="1">
            <a:off x="5486400" y="1485900"/>
            <a:ext cx="1921678" cy="22479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21440" y="1828800"/>
            <a:ext cx="1731560" cy="1143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514600" y="4847799"/>
            <a:ext cx="3810000" cy="9525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648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
                                            <p:txEl>
                                              <p:pRg st="10" end="10"/>
                                            </p:txEl>
                                          </p:spTgt>
                                        </p:tgtEl>
                                        <p:attrNameLst>
                                          <p:attrName>style.visibility</p:attrName>
                                        </p:attrNameLst>
                                      </p:cBhvr>
                                      <p:to>
                                        <p:strVal val="visible"/>
                                      </p:to>
                                    </p:set>
                                    <p:animEffect transition="in" filter="barn(inVertical)">
                                      <p:cBhvr>
                                        <p:cTn id="29" dur="500"/>
                                        <p:tgtEl>
                                          <p:spTgt spid="2">
                                            <p:txEl>
                                              <p:pRg st="10" end="1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ppt_x"/>
                                          </p:val>
                                        </p:tav>
                                        <p:tav tm="100000">
                                          <p:val>
                                            <p:strVal val="#ppt_x"/>
                                          </p:val>
                                        </p:tav>
                                      </p:tavLst>
                                    </p:anim>
                                    <p:anim calcmode="lin" valueType="num">
                                      <p:cBhvr additive="base">
                                        <p:cTn id="3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334000"/>
          </a:xfrm>
        </p:spPr>
        <p:txBody>
          <a:bodyPr/>
          <a:lstStyle/>
          <a:p>
            <a:pPr marL="514350" lvl="0" indent="-514350">
              <a:buFont typeface="+mj-lt"/>
              <a:buAutoNum type="arabicPeriod" startAt="6"/>
            </a:pPr>
            <a:r>
              <a:rPr lang="en-US" dirty="0"/>
              <a:t>The ministry of Paul and Barnabas will begin to turn toward the </a:t>
            </a:r>
            <a:r>
              <a:rPr lang="en-US" b="1" u="sng" dirty="0">
                <a:solidFill>
                  <a:schemeClr val="bg1"/>
                </a:solidFill>
              </a:rPr>
              <a:t>Gentiles</a:t>
            </a:r>
            <a:r>
              <a:rPr lang="en-US" dirty="0"/>
              <a:t> while at Antioch in Pisidia (Acts 13:46)</a:t>
            </a: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sz="4700" b="1" dirty="0">
                <a:effectLst/>
              </a:rPr>
              <a:t>Paul’s First Missionary Journey</a:t>
            </a:r>
            <a:r>
              <a:rPr lang="en-US" sz="3200" b="1" dirty="0">
                <a:effectLst/>
              </a:rPr>
              <a:t> </a:t>
            </a:r>
            <a:r>
              <a:rPr lang="en-US" sz="2700" b="1" dirty="0" smtClean="0">
                <a:effectLst/>
              </a:rPr>
              <a:t>(45-47)</a:t>
            </a:r>
            <a:endParaRPr lang="en-US" sz="2700" dirty="0"/>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2209799" y="2083774"/>
            <a:ext cx="5841965" cy="4160930"/>
          </a:xfrm>
          <a:prstGeom prst="rect">
            <a:avLst/>
          </a:prstGeom>
        </p:spPr>
      </p:pic>
      <p:cxnSp>
        <p:nvCxnSpPr>
          <p:cNvPr id="7" name="Straight Arrow Connector 6"/>
          <p:cNvCxnSpPr/>
          <p:nvPr/>
        </p:nvCxnSpPr>
        <p:spPr>
          <a:xfrm flipH="1">
            <a:off x="5130781" y="1905000"/>
            <a:ext cx="524697" cy="609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3911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334000"/>
          </a:xfrm>
        </p:spPr>
        <p:txBody>
          <a:bodyPr/>
          <a:lstStyle/>
          <a:p>
            <a:pPr marL="514350" lvl="0" indent="-514350">
              <a:buFont typeface="+mj-lt"/>
              <a:buAutoNum type="arabicPeriod" startAt="7"/>
            </a:pPr>
            <a:r>
              <a:rPr lang="en-US" dirty="0"/>
              <a:t>They will travel through the cities of Iconium, Lystra (where Paul will be stoned with rocks – thought to be dead but lives; Acts 14:19), then to Derbe, and back to Lystra, Iconium, and to Antioch in Pisidia.</a:t>
            </a:r>
            <a:endParaRPr lang="en-US" sz="1400" dirty="0"/>
          </a:p>
          <a:p>
            <a:pPr marL="514350" indent="-514350">
              <a:buFont typeface="+mj-lt"/>
              <a:buAutoNum type="arabicPeriod" startAt="7"/>
            </a:pPr>
            <a:endParaRPr lang="en-US" sz="1400" dirty="0" smtClean="0"/>
          </a:p>
          <a:p>
            <a:pPr marL="514350" indent="-514350">
              <a:buFont typeface="+mj-lt"/>
              <a:buAutoNum type="arabicPeriod" startAt="7"/>
            </a:pPr>
            <a:endParaRPr lang="en-US" sz="1400" dirty="0"/>
          </a:p>
          <a:p>
            <a:pPr marL="514350" indent="-514350">
              <a:buFont typeface="+mj-lt"/>
              <a:buAutoNum type="arabicPeriod" startAt="7"/>
            </a:pPr>
            <a:endParaRPr lang="en-US" sz="1400" dirty="0" smtClean="0"/>
          </a:p>
          <a:p>
            <a:pPr marL="514350" indent="-514350">
              <a:buFont typeface="+mj-lt"/>
              <a:buAutoNum type="arabicPeriod" startAt="7"/>
            </a:pPr>
            <a:endParaRPr lang="en-US" sz="1400" dirty="0"/>
          </a:p>
          <a:p>
            <a:pPr marL="514350" indent="-514350">
              <a:buFont typeface="+mj-lt"/>
              <a:buAutoNum type="arabicPeriod" startAt="7"/>
            </a:pPr>
            <a:endParaRPr lang="en-US" sz="1400" dirty="0" smtClean="0"/>
          </a:p>
          <a:p>
            <a:pPr marL="514350" indent="-514350">
              <a:buFont typeface="+mj-lt"/>
              <a:buAutoNum type="arabicPeriod" startAt="7"/>
            </a:pPr>
            <a:endParaRPr lang="en-US" sz="1400" dirty="0"/>
          </a:p>
          <a:p>
            <a:pPr marL="514350" indent="-514350">
              <a:buFont typeface="+mj-lt"/>
              <a:buAutoNum type="arabicPeriod" startAt="7"/>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sz="4700" b="1" dirty="0">
                <a:effectLst/>
              </a:rPr>
              <a:t>Paul’s First Missionary Journey</a:t>
            </a:r>
            <a:r>
              <a:rPr lang="en-US" sz="3200" b="1" dirty="0">
                <a:effectLst/>
              </a:rPr>
              <a:t> </a:t>
            </a:r>
            <a:r>
              <a:rPr lang="en-US" sz="2700" b="1" dirty="0" smtClean="0">
                <a:effectLst/>
              </a:rPr>
              <a:t>(45-47)</a:t>
            </a:r>
            <a:endParaRPr lang="en-US" sz="2700" dirty="0"/>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2057400" y="2806219"/>
            <a:ext cx="5046808" cy="3594582"/>
          </a:xfrm>
          <a:prstGeom prst="rect">
            <a:avLst/>
          </a:prstGeom>
        </p:spPr>
      </p:pic>
    </p:spTree>
    <p:extLst>
      <p:ext uri="{BB962C8B-B14F-4D97-AF65-F5344CB8AC3E}">
        <p14:creationId xmlns:p14="http://schemas.microsoft.com/office/powerpoint/2010/main" val="3595756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334000"/>
          </a:xfrm>
        </p:spPr>
        <p:txBody>
          <a:bodyPr/>
          <a:lstStyle/>
          <a:p>
            <a:pPr marL="514350" lvl="0" indent="-514350">
              <a:buFont typeface="+mj-lt"/>
              <a:buAutoNum type="arabicPeriod" startAt="8"/>
            </a:pPr>
            <a:r>
              <a:rPr lang="en-US" dirty="0"/>
              <a:t>They will finally return to their sending church in Antioch in Syria (Acts 14:24-26)</a:t>
            </a:r>
            <a:endParaRPr lang="en-US" sz="1400" dirty="0" smtClean="0"/>
          </a:p>
          <a:p>
            <a:pPr marL="514350" indent="-514350">
              <a:buFont typeface="+mj-lt"/>
              <a:buAutoNum type="arabicPeriod" startAt="8"/>
            </a:pPr>
            <a:endParaRPr lang="en-US" sz="1400" dirty="0"/>
          </a:p>
          <a:p>
            <a:pPr marL="514350" indent="-514350">
              <a:buFont typeface="+mj-lt"/>
              <a:buAutoNum type="arabicPeriod" startAt="8"/>
            </a:pPr>
            <a:endParaRPr lang="en-US" sz="1400" dirty="0" smtClean="0"/>
          </a:p>
          <a:p>
            <a:pPr marL="514350" indent="-514350">
              <a:buFont typeface="+mj-lt"/>
              <a:buAutoNum type="arabicPeriod" startAt="8"/>
            </a:pPr>
            <a:endParaRPr lang="en-US" sz="1400" dirty="0"/>
          </a:p>
          <a:p>
            <a:pPr marL="514350" indent="-514350">
              <a:buFont typeface="+mj-lt"/>
              <a:buAutoNum type="arabicPeriod" startAt="8"/>
            </a:pPr>
            <a:endParaRPr lang="en-US" sz="1400" dirty="0" smtClean="0"/>
          </a:p>
          <a:p>
            <a:pPr marL="514350" indent="-514350">
              <a:buFont typeface="+mj-lt"/>
              <a:buAutoNum type="arabicPeriod" startAt="8"/>
            </a:pPr>
            <a:endParaRPr lang="en-US" sz="1400" dirty="0"/>
          </a:p>
          <a:p>
            <a:pPr marL="514350" indent="-514350">
              <a:buFont typeface="+mj-lt"/>
              <a:buAutoNum type="arabicPeriod" startAt="8"/>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sz="4700" b="1" dirty="0">
                <a:effectLst/>
              </a:rPr>
              <a:t>Paul’s First Missionary Journey</a:t>
            </a:r>
            <a:r>
              <a:rPr lang="en-US" sz="3200" b="1" dirty="0">
                <a:effectLst/>
              </a:rPr>
              <a:t> </a:t>
            </a:r>
            <a:r>
              <a:rPr lang="en-US" sz="2700" b="1" dirty="0" smtClean="0">
                <a:effectLst/>
              </a:rPr>
              <a:t>(45-47)</a:t>
            </a:r>
            <a:endParaRPr lang="en-US" sz="2700" dirty="0"/>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1295400" y="2049100"/>
            <a:ext cx="6171375" cy="4395553"/>
          </a:xfrm>
          <a:prstGeom prst="rect">
            <a:avLst/>
          </a:prstGeom>
        </p:spPr>
      </p:pic>
      <p:cxnSp>
        <p:nvCxnSpPr>
          <p:cNvPr id="8" name="Straight Arrow Connector 7"/>
          <p:cNvCxnSpPr/>
          <p:nvPr/>
        </p:nvCxnSpPr>
        <p:spPr>
          <a:xfrm>
            <a:off x="1803958" y="1828800"/>
            <a:ext cx="4596842" cy="1981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13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05400"/>
          </a:xfrm>
        </p:spPr>
        <p:txBody>
          <a:bodyPr>
            <a:normAutofit lnSpcReduction="10000"/>
          </a:bodyPr>
          <a:lstStyle/>
          <a:p>
            <a:pPr marL="514350" indent="-514350">
              <a:buFont typeface="+mj-lt"/>
              <a:buAutoNum type="arabicPeriod"/>
            </a:pPr>
            <a:r>
              <a:rPr lang="en-US" dirty="0"/>
              <a:t>Most commentators and scholars believe that Paul wrote the book of </a:t>
            </a:r>
            <a:r>
              <a:rPr lang="en-US" b="1" i="1" u="sng" dirty="0">
                <a:solidFill>
                  <a:schemeClr val="bg1"/>
                </a:solidFill>
              </a:rPr>
              <a:t>Galatians</a:t>
            </a:r>
            <a:r>
              <a:rPr lang="en-US" dirty="0"/>
              <a:t> while in Antioch (A.D. 48), just prior to attending the Christian Council in Jerusalem</a:t>
            </a:r>
            <a:r>
              <a:rPr lang="en-US" dirty="0" smtClean="0"/>
              <a:t>.</a:t>
            </a:r>
          </a:p>
          <a:p>
            <a:pPr marL="514350" indent="-514350">
              <a:buFont typeface="+mj-lt"/>
              <a:buAutoNum type="arabicPeriod"/>
            </a:pPr>
            <a:endParaRPr lang="en-US" sz="1400" dirty="0"/>
          </a:p>
          <a:p>
            <a:pPr marL="514350" indent="-514350">
              <a:buFont typeface="+mj-lt"/>
              <a:buAutoNum type="arabicPeriod"/>
            </a:pPr>
            <a:r>
              <a:rPr lang="en-US" dirty="0"/>
              <a:t>Paul and Barnabas will meet with the Christian Council in Jerusalem (Acts 15:2, Galatians 2:1-9</a:t>
            </a:r>
            <a:r>
              <a:rPr lang="en-US" dirty="0" smtClean="0"/>
              <a:t>)</a:t>
            </a:r>
          </a:p>
          <a:p>
            <a:pPr marL="514350" indent="-514350">
              <a:buFont typeface="+mj-lt"/>
              <a:buAutoNum type="arabicPeriod"/>
            </a:pPr>
            <a:endParaRPr lang="en-US" sz="1400" dirty="0"/>
          </a:p>
          <a:p>
            <a:pPr marL="514350" indent="-514350">
              <a:buFont typeface="+mj-lt"/>
              <a:buAutoNum type="arabicPeriod"/>
            </a:pPr>
            <a:r>
              <a:rPr lang="en-US" dirty="0"/>
              <a:t>Judas and Silas will connect with Paul and Barnabas in Antioch (Syria) (Acts 15:35-36). The purpose of their meeting was to deliver a letter to the Gentile believers outlining how the Gentiles should conduct themselves by ceasing to live as pagans.</a:t>
            </a:r>
          </a:p>
          <a:p>
            <a:pPr marL="514350" indent="-514350">
              <a:buFont typeface="+mj-lt"/>
              <a:buAutoNum type="arabicPeriod"/>
            </a:pPr>
            <a:endParaRPr lang="en-US" sz="1400" dirty="0" smtClean="0"/>
          </a:p>
          <a:p>
            <a:pPr marL="514350" indent="-514350">
              <a:buFont typeface="+mj-lt"/>
              <a:buAutoNum type="arabicPeriod"/>
            </a:pPr>
            <a:endParaRPr lang="en-US" sz="1400" dirty="0"/>
          </a:p>
          <a:p>
            <a:pPr marL="514350" indent="-514350">
              <a:buFont typeface="+mj-lt"/>
              <a:buAutoNum type="arabicPeriod"/>
            </a:pPr>
            <a:endParaRPr lang="en-US" sz="1400" dirty="0" smtClean="0"/>
          </a:p>
          <a:p>
            <a:pPr marL="514350" indent="-514350">
              <a:buFont typeface="+mj-lt"/>
              <a:buAutoNum type="arabicPeriod"/>
            </a:pPr>
            <a:endParaRPr lang="en-US" sz="1400" dirty="0"/>
          </a:p>
          <a:p>
            <a:pPr marL="514350" indent="-514350">
              <a:buFont typeface="+mj-lt"/>
              <a:buAutoNum type="arabicPeriod"/>
            </a:pPr>
            <a:endParaRPr lang="en-US" sz="1400" dirty="0" smtClean="0"/>
          </a:p>
          <a:p>
            <a:pPr marL="514350" indent="-514350">
              <a:buFont typeface="+mj-lt"/>
              <a:buAutoNum type="arabicPeriod"/>
            </a:pPr>
            <a:endParaRPr lang="en-US" sz="1400" dirty="0"/>
          </a:p>
          <a:p>
            <a:pPr marL="514350" indent="-514350">
              <a:buFont typeface="+mj-lt"/>
              <a:buAutoNum type="arabicPeriod"/>
            </a:pPr>
            <a:endParaRPr lang="en-US" sz="1400" dirty="0" smtClean="0"/>
          </a:p>
          <a:p>
            <a:pPr marL="514350" indent="-514350">
              <a:buFont typeface="+mj-lt"/>
              <a:buAutoNum type="arabicPeriod"/>
            </a:pPr>
            <a:endParaRPr lang="en-US" sz="1400" dirty="0"/>
          </a:p>
          <a:p>
            <a:pPr marL="514350" indent="-514350">
              <a:buFont typeface="+mj-lt"/>
              <a:buAutoNum type="arabicPeriod"/>
            </a:pPr>
            <a:endParaRPr lang="en-US" dirty="0" smtClean="0"/>
          </a:p>
        </p:txBody>
      </p:sp>
      <p:sp>
        <p:nvSpPr>
          <p:cNvPr id="3" name="Title 2"/>
          <p:cNvSpPr>
            <a:spLocks noGrp="1"/>
          </p:cNvSpPr>
          <p:nvPr>
            <p:ph type="title"/>
          </p:nvPr>
        </p:nvSpPr>
        <p:spPr>
          <a:xfrm>
            <a:off x="304800" y="304800"/>
            <a:ext cx="8534400" cy="685800"/>
          </a:xfrm>
        </p:spPr>
        <p:txBody>
          <a:bodyPr>
            <a:noAutofit/>
          </a:bodyPr>
          <a:lstStyle/>
          <a:p>
            <a:pPr algn="ctr"/>
            <a:r>
              <a:rPr lang="en-US" sz="3200" b="1" dirty="0">
                <a:effectLst/>
              </a:rPr>
              <a:t>B</a:t>
            </a:r>
            <a:r>
              <a:rPr lang="en-US" sz="3200" b="1" dirty="0" smtClean="0">
                <a:effectLst/>
              </a:rPr>
              <a:t>etween </a:t>
            </a:r>
            <a:r>
              <a:rPr lang="en-US" sz="3200" b="1" dirty="0">
                <a:effectLst/>
              </a:rPr>
              <a:t>the </a:t>
            </a:r>
            <a:r>
              <a:rPr lang="en-US" sz="3200" b="1" dirty="0" smtClean="0">
                <a:effectLst/>
              </a:rPr>
              <a:t>1</a:t>
            </a:r>
            <a:r>
              <a:rPr lang="en-US" sz="3200" b="1" baseline="30000" dirty="0" smtClean="0">
                <a:effectLst/>
              </a:rPr>
              <a:t>st </a:t>
            </a:r>
            <a:r>
              <a:rPr lang="en-US" sz="3200" b="1" dirty="0" smtClean="0">
                <a:effectLst/>
              </a:rPr>
              <a:t>and 2</a:t>
            </a:r>
            <a:r>
              <a:rPr lang="en-US" sz="3200" b="1" baseline="30000" dirty="0" smtClean="0">
                <a:effectLst/>
              </a:rPr>
              <a:t>nd </a:t>
            </a:r>
            <a:r>
              <a:rPr lang="en-US" sz="3200" b="1" dirty="0" smtClean="0">
                <a:effectLst/>
              </a:rPr>
              <a:t>Missionary </a:t>
            </a:r>
            <a:r>
              <a:rPr lang="en-US" sz="3200" b="1" dirty="0">
                <a:effectLst/>
              </a:rPr>
              <a:t>Journeys</a:t>
            </a:r>
            <a:endParaRPr lang="en-US" sz="3200" dirty="0"/>
          </a:p>
        </p:txBody>
      </p:sp>
    </p:spTree>
    <p:extLst>
      <p:ext uri="{BB962C8B-B14F-4D97-AF65-F5344CB8AC3E}">
        <p14:creationId xmlns:p14="http://schemas.microsoft.com/office/powerpoint/2010/main" val="991842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 calcmode="lin" valueType="num">
                                      <p:cBhvr>
                                        <p:cTn id="22"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4" dur="500"/>
                                        <p:tgtEl>
                                          <p:spTgt spid="2">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p:cTn id="29"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334000"/>
          </a:xfrm>
        </p:spPr>
        <p:txBody>
          <a:bodyPr/>
          <a:lstStyle/>
          <a:p>
            <a:pPr marL="0" indent="0">
              <a:buNone/>
            </a:pPr>
            <a:endParaRPr lang="en-US" sz="1400" dirty="0" smtClean="0"/>
          </a:p>
          <a:p>
            <a:pPr marL="514350" indent="-514350">
              <a:buFont typeface="+mj-lt"/>
              <a:buAutoNum type="arabicPeriod" startAt="8"/>
            </a:pPr>
            <a:endParaRPr lang="en-US" sz="1400" dirty="0"/>
          </a:p>
          <a:p>
            <a:pPr marL="514350" indent="-514350">
              <a:buFont typeface="+mj-lt"/>
              <a:buAutoNum type="arabicPeriod" startAt="8"/>
            </a:pPr>
            <a:endParaRPr lang="en-US" sz="1400" dirty="0" smtClean="0"/>
          </a:p>
          <a:p>
            <a:pPr marL="514350" indent="-514350">
              <a:buFont typeface="+mj-lt"/>
              <a:buAutoNum type="arabicPeriod" startAt="8"/>
            </a:pPr>
            <a:endParaRPr lang="en-US" sz="1400" dirty="0"/>
          </a:p>
          <a:p>
            <a:pPr marL="514350" indent="-514350">
              <a:buFont typeface="+mj-lt"/>
              <a:buAutoNum type="arabicPeriod" startAt="8"/>
            </a:pPr>
            <a:endParaRPr lang="en-US" dirty="0" smtClean="0"/>
          </a:p>
        </p:txBody>
      </p:sp>
      <p:sp>
        <p:nvSpPr>
          <p:cNvPr id="3" name="Title 2"/>
          <p:cNvSpPr>
            <a:spLocks noGrp="1"/>
          </p:cNvSpPr>
          <p:nvPr>
            <p:ph type="title"/>
          </p:nvPr>
        </p:nvSpPr>
        <p:spPr>
          <a:xfrm>
            <a:off x="304800" y="304800"/>
            <a:ext cx="8534400" cy="685800"/>
          </a:xfrm>
        </p:spPr>
        <p:txBody>
          <a:bodyPr>
            <a:normAutofit/>
          </a:bodyPr>
          <a:lstStyle/>
          <a:p>
            <a:pPr algn="ctr"/>
            <a:r>
              <a:rPr lang="en-US" sz="3800" b="1" dirty="0">
                <a:effectLst/>
              </a:rPr>
              <a:t>Paul’s </a:t>
            </a:r>
            <a:r>
              <a:rPr lang="en-US" sz="3800" b="1" dirty="0" smtClean="0">
                <a:effectLst/>
              </a:rPr>
              <a:t>Second </a:t>
            </a:r>
            <a:r>
              <a:rPr lang="en-US" sz="3800" b="1" dirty="0">
                <a:effectLst/>
              </a:rPr>
              <a:t>Missionary Journey</a:t>
            </a:r>
            <a:r>
              <a:rPr lang="en-US" sz="3600" b="1" dirty="0">
                <a:effectLst/>
              </a:rPr>
              <a:t> </a:t>
            </a:r>
            <a:r>
              <a:rPr lang="en-US" sz="2800" b="1" dirty="0" smtClean="0">
                <a:effectLst/>
              </a:rPr>
              <a:t>(</a:t>
            </a:r>
            <a:r>
              <a:rPr lang="en-US" sz="2800" b="1" dirty="0">
                <a:effectLst/>
              </a:rPr>
              <a:t>51-53</a:t>
            </a:r>
            <a:r>
              <a:rPr lang="en-US" sz="2800" b="1" dirty="0" smtClean="0">
                <a:effectLst/>
              </a:rPr>
              <a:t>)</a:t>
            </a:r>
            <a:endParaRPr lang="en-US" sz="2800"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95400"/>
            <a:ext cx="82296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591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lnSpcReduction="10000"/>
          </a:bodyPr>
          <a:lstStyle/>
          <a:p>
            <a:pPr marL="514350" lvl="0" indent="-514350">
              <a:buFont typeface="+mj-lt"/>
              <a:buAutoNum type="arabicPeriod"/>
            </a:pPr>
            <a:r>
              <a:rPr lang="en-US" dirty="0"/>
              <a:t>This second journey probably begins in the spring of 51 AD with Paul and Silas traveling through Syria &amp; Cilicia (Modern day southeastern Turkey)</a:t>
            </a:r>
            <a:endParaRPr lang="en-US" sz="1400" dirty="0" smtClean="0"/>
          </a:p>
          <a:p>
            <a:pPr marL="514350" indent="-514350">
              <a:buFont typeface="+mj-lt"/>
              <a:buAutoNum type="arabicPeriod"/>
            </a:pPr>
            <a:endParaRPr lang="en-US" sz="1400" dirty="0"/>
          </a:p>
          <a:p>
            <a:pPr marL="514350" indent="-514350">
              <a:buFont typeface="+mj-lt"/>
              <a:buAutoNum type="arabicPeriod"/>
            </a:pPr>
            <a:endParaRPr lang="en-US" sz="1400" dirty="0" smtClean="0"/>
          </a:p>
          <a:p>
            <a:pPr marL="514350" indent="-514350">
              <a:buFont typeface="+mj-lt"/>
              <a:buAutoNum type="arabicPeriod"/>
            </a:pPr>
            <a:endParaRPr lang="en-US" sz="1400" dirty="0"/>
          </a:p>
          <a:p>
            <a:pPr marL="514350" indent="-514350">
              <a:buFont typeface="+mj-lt"/>
              <a:buAutoNum type="arabicPeriod"/>
            </a:pPr>
            <a:endParaRPr lang="en-US" sz="1400" dirty="0" smtClean="0"/>
          </a:p>
          <a:p>
            <a:pPr marL="514350" indent="-514350">
              <a:buFont typeface="+mj-lt"/>
              <a:buAutoNum type="arabicPeriod"/>
            </a:pPr>
            <a:endParaRPr lang="en-US" sz="1400" dirty="0"/>
          </a:p>
          <a:p>
            <a:pPr marL="514350" indent="-514350">
              <a:buFont typeface="+mj-lt"/>
              <a:buAutoNum type="arabicPeriod"/>
            </a:pPr>
            <a:endParaRPr lang="en-US" sz="1400" dirty="0" smtClean="0"/>
          </a:p>
          <a:p>
            <a:pPr marL="514350" indent="-514350">
              <a:buFont typeface="+mj-lt"/>
              <a:buAutoNum type="arabicPeriod"/>
            </a:pPr>
            <a:endParaRPr lang="en-US" sz="1400" dirty="0"/>
          </a:p>
          <a:p>
            <a:pPr marL="514350" indent="-514350">
              <a:buFont typeface="+mj-lt"/>
              <a:buAutoNum type="arabicPeriod"/>
            </a:pPr>
            <a:endParaRPr lang="en-US" dirty="0" smtClean="0"/>
          </a:p>
          <a:p>
            <a:pPr marL="514350" indent="-514350">
              <a:buFont typeface="+mj-lt"/>
              <a:buAutoNum type="arabicPeriod"/>
            </a:pPr>
            <a:endParaRPr lang="en-US" dirty="0" smtClean="0"/>
          </a:p>
          <a:p>
            <a:pPr marL="514350" indent="-514350">
              <a:buFont typeface="+mj-lt"/>
              <a:buAutoNum type="arabicPeriod"/>
            </a:pPr>
            <a:endParaRPr lang="en-US" dirty="0" smtClean="0"/>
          </a:p>
          <a:p>
            <a:pPr marL="514350" indent="-514350">
              <a:buFont typeface="+mj-lt"/>
              <a:buAutoNum type="arabicPeriod"/>
            </a:pPr>
            <a:r>
              <a:rPr lang="en-US" dirty="0"/>
              <a:t>They (Paul &amp; Silas) will meet up with Timothy and travel through the region of Phrygia and Galatia (Central Turkey)</a:t>
            </a: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Second Missionary Journey</a:t>
            </a:r>
            <a:r>
              <a:rPr lang="en-US" sz="4400" b="1" dirty="0">
                <a:effectLst/>
              </a:rPr>
              <a:t> </a:t>
            </a:r>
            <a:r>
              <a:rPr lang="en-US" sz="3100" b="1" dirty="0">
                <a:effectLst/>
              </a:rPr>
              <a:t>(51-53)</a:t>
            </a:r>
            <a:endParaRPr lang="en-US" sz="3100" dirty="0"/>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249312"/>
            <a:ext cx="4849504" cy="30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p:cNvCxnSpPr/>
          <p:nvPr/>
        </p:nvCxnSpPr>
        <p:spPr>
          <a:xfrm flipH="1">
            <a:off x="6705600" y="1828800"/>
            <a:ext cx="609600" cy="17526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5105400" y="3352800"/>
            <a:ext cx="76200" cy="24384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332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
                                            <p:txEl>
                                              <p:pRg st="11" end="11"/>
                                            </p:txEl>
                                          </p:spTgt>
                                        </p:tgtEl>
                                        <p:attrNameLst>
                                          <p:attrName>style.visibility</p:attrName>
                                        </p:attrNameLst>
                                      </p:cBhvr>
                                      <p:to>
                                        <p:strVal val="visible"/>
                                      </p:to>
                                    </p:set>
                                    <p:animEffect transition="in" filter="barn(inVertical)">
                                      <p:cBhvr>
                                        <p:cTn id="25" dur="500"/>
                                        <p:tgtEl>
                                          <p:spTgt spid="2">
                                            <p:txEl>
                                              <p:pRg st="11" end="1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fontScale="92500"/>
          </a:bodyPr>
          <a:lstStyle/>
          <a:p>
            <a:pPr marL="514350" lvl="0" indent="-514350">
              <a:buFont typeface="+mj-lt"/>
              <a:buAutoNum type="arabicPeriod" startAt="3"/>
            </a:pPr>
            <a:r>
              <a:rPr lang="en-US" dirty="0"/>
              <a:t>Paul wanted to travel </a:t>
            </a:r>
            <a:r>
              <a:rPr lang="en-US" dirty="0" smtClean="0"/>
              <a:t>into </a:t>
            </a:r>
            <a:r>
              <a:rPr lang="en-US" dirty="0"/>
              <a:t>Asia but he didn’t receive such direction from the Holy Spirit (Acts 16:6)</a:t>
            </a:r>
            <a:endParaRPr lang="en-US" sz="1400" dirty="0"/>
          </a:p>
          <a:p>
            <a:pPr marL="514350" indent="-514350">
              <a:buFont typeface="+mj-lt"/>
              <a:buAutoNum type="arabicPeriod" startAt="3"/>
            </a:pP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dirty="0" smtClean="0"/>
          </a:p>
          <a:p>
            <a:pPr marL="514350" indent="-514350">
              <a:buFont typeface="+mj-lt"/>
              <a:buAutoNum type="arabicPeriod" startAt="3"/>
            </a:pPr>
            <a:endParaRPr lang="en-US" dirty="0" smtClean="0"/>
          </a:p>
          <a:p>
            <a:pPr marL="514350" indent="-514350">
              <a:buFont typeface="+mj-lt"/>
              <a:buAutoNum type="arabicPeriod" startAt="3"/>
            </a:pPr>
            <a:endParaRPr lang="en-US" dirty="0" smtClean="0"/>
          </a:p>
          <a:p>
            <a:pPr marL="514350" indent="-514350">
              <a:buFont typeface="+mj-lt"/>
              <a:buAutoNum type="arabicPeriod" startAt="3"/>
            </a:pPr>
            <a:endParaRPr lang="en-US" dirty="0" smtClean="0"/>
          </a:p>
          <a:p>
            <a:pPr marL="514350" indent="-514350">
              <a:buFont typeface="+mj-lt"/>
              <a:buAutoNum type="arabicPeriod" startAt="3"/>
            </a:pPr>
            <a:r>
              <a:rPr lang="en-US" dirty="0" smtClean="0"/>
              <a:t>Instead </a:t>
            </a:r>
            <a:r>
              <a:rPr lang="en-US" dirty="0"/>
              <a:t>of going to Asia they will travel to Troas, then to Neapolis. They will receive a vision that encourages them to take the Gospel to </a:t>
            </a:r>
            <a:r>
              <a:rPr lang="en-US" b="1" i="1" u="sng" dirty="0">
                <a:solidFill>
                  <a:schemeClr val="bg1"/>
                </a:solidFill>
              </a:rPr>
              <a:t>Macedonia</a:t>
            </a:r>
            <a:r>
              <a:rPr lang="en-US" dirty="0"/>
              <a:t>. (Acts 16:9-11)</a:t>
            </a: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Second Missionary Journey</a:t>
            </a:r>
            <a:r>
              <a:rPr lang="en-US" sz="4400" b="1" dirty="0">
                <a:effectLst/>
              </a:rPr>
              <a:t> </a:t>
            </a:r>
            <a:r>
              <a:rPr lang="en-US" sz="3100" b="1" dirty="0">
                <a:effectLst/>
              </a:rPr>
              <a:t>(51-53)</a:t>
            </a:r>
            <a:endParaRPr lang="en-US" sz="3100" dirty="0"/>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962856"/>
            <a:ext cx="5311255" cy="3294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flipH="1">
            <a:off x="4495800" y="1447800"/>
            <a:ext cx="141027" cy="18288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33600" y="2667000"/>
            <a:ext cx="1447800" cy="32004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848100" y="2895600"/>
            <a:ext cx="190500"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2362200" y="2667000"/>
            <a:ext cx="152400" cy="5334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155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
                                            <p:txEl>
                                              <p:pRg st="11" end="11"/>
                                            </p:txEl>
                                          </p:spTgt>
                                        </p:tgtEl>
                                        <p:attrNameLst>
                                          <p:attrName>style.visibility</p:attrName>
                                        </p:attrNameLst>
                                      </p:cBhvr>
                                      <p:to>
                                        <p:strVal val="visible"/>
                                      </p:to>
                                    </p:set>
                                    <p:animEffect transition="in" filter="barn(inVertical)">
                                      <p:cBhvr>
                                        <p:cTn id="19" dur="500"/>
                                        <p:tgtEl>
                                          <p:spTgt spid="2">
                                            <p:txEl>
                                              <p:pRg st="11" end="1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382000" cy="5105400"/>
          </a:xfrm>
        </p:spPr>
        <p:txBody>
          <a:bodyPr>
            <a:normAutofit/>
          </a:bodyPr>
          <a:lstStyle/>
          <a:p>
            <a:pPr marL="514350" lvl="0" indent="-514350">
              <a:buFont typeface="+mj-lt"/>
              <a:buAutoNum type="arabicPeriod" startAt="5"/>
            </a:pPr>
            <a:r>
              <a:rPr lang="en-US" dirty="0"/>
              <a:t>It is because of this obedience to go to Macedonia that Paul will minister to two very important individuals while in the town of Philippi (Acts 16:14-34</a:t>
            </a:r>
            <a:r>
              <a:rPr lang="en-US" dirty="0" smtClean="0"/>
              <a:t>)</a:t>
            </a:r>
          </a:p>
          <a:p>
            <a:pPr marL="514350" lvl="0" indent="-514350">
              <a:buFont typeface="+mj-lt"/>
              <a:buAutoNum type="arabicPeriod" startAt="5"/>
            </a:pPr>
            <a:endParaRPr lang="en-US" sz="1400" dirty="0"/>
          </a:p>
          <a:p>
            <a:pPr lvl="1"/>
            <a:r>
              <a:rPr lang="en-US" b="1" i="1" u="sng" dirty="0" smtClean="0">
                <a:solidFill>
                  <a:schemeClr val="bg1"/>
                </a:solidFill>
              </a:rPr>
              <a:t>Lydia</a:t>
            </a:r>
          </a:p>
          <a:p>
            <a:pPr lvl="1"/>
            <a:endParaRPr lang="en-US" b="1" i="1" u="sng" dirty="0"/>
          </a:p>
          <a:p>
            <a:pPr lvl="1"/>
            <a:r>
              <a:rPr lang="en-US" b="1" i="1" u="sng" dirty="0">
                <a:solidFill>
                  <a:schemeClr val="bg1"/>
                </a:solidFill>
              </a:rPr>
              <a:t>Philippian Jailer</a:t>
            </a:r>
            <a:endParaRPr lang="en-US" dirty="0" smtClean="0">
              <a:solidFill>
                <a:schemeClr val="bg1"/>
              </a:solidFill>
            </a:endParaRPr>
          </a:p>
          <a:p>
            <a:pPr marL="514350" indent="-514350">
              <a:buFont typeface="+mj-lt"/>
              <a:buAutoNum type="arabicPeriod" startAt="5"/>
            </a:pPr>
            <a:endParaRPr lang="en-US" sz="1400" dirty="0"/>
          </a:p>
          <a:p>
            <a:pPr marL="514350" indent="-514350">
              <a:buFont typeface="+mj-lt"/>
              <a:buAutoNum type="arabicPeriod" startAt="5"/>
            </a:pPr>
            <a:endParaRPr lang="en-US" sz="1400" dirty="0" smtClean="0"/>
          </a:p>
          <a:p>
            <a:pPr marL="514350" indent="-514350">
              <a:buFont typeface="+mj-lt"/>
              <a:buAutoNum type="arabicPeriod" startAt="5"/>
            </a:pPr>
            <a:endParaRPr lang="en-US" sz="1400" dirty="0"/>
          </a:p>
          <a:p>
            <a:pPr marL="514350" indent="-514350">
              <a:buFont typeface="+mj-lt"/>
              <a:buAutoNum type="arabicPeriod" startAt="5"/>
            </a:pPr>
            <a:endParaRPr lang="en-US" sz="1400" dirty="0" smtClean="0"/>
          </a:p>
          <a:p>
            <a:pPr marL="514350" indent="-514350">
              <a:buFont typeface="+mj-lt"/>
              <a:buAutoNum type="arabicPeriod" startAt="5"/>
            </a:pPr>
            <a:endParaRPr lang="en-US" sz="1400" dirty="0"/>
          </a:p>
          <a:p>
            <a:pPr marL="514350" indent="-514350">
              <a:buFont typeface="+mj-lt"/>
              <a:buAutoNum type="arabicPeriod" startAt="5"/>
            </a:pPr>
            <a:endParaRPr lang="en-US" dirty="0" smtClean="0"/>
          </a:p>
          <a:p>
            <a:pPr marL="514350" indent="-514350">
              <a:buFont typeface="+mj-lt"/>
              <a:buAutoNum type="arabicPeriod" startAt="5"/>
            </a:pPr>
            <a:endParaRPr lang="en-US" dirty="0" smtClean="0"/>
          </a:p>
          <a:p>
            <a:pPr marL="514350" indent="-514350">
              <a:buFont typeface="+mj-lt"/>
              <a:buAutoNum type="arabicPeriod" startAt="5"/>
            </a:pPr>
            <a:endParaRPr lang="en-US" dirty="0" smtClean="0"/>
          </a:p>
          <a:p>
            <a:pPr marL="514350" indent="-514350">
              <a:buFont typeface="+mj-lt"/>
              <a:buAutoNum type="arabicPeriod" startAt="5"/>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Second Missionary Journey</a:t>
            </a:r>
            <a:r>
              <a:rPr lang="en-US" sz="4400" b="1" dirty="0">
                <a:effectLst/>
              </a:rPr>
              <a:t> </a:t>
            </a:r>
            <a:r>
              <a:rPr lang="en-US" sz="3100" b="1" dirty="0">
                <a:effectLst/>
              </a:rPr>
              <a:t>(51-53)</a:t>
            </a:r>
            <a:endParaRPr lang="en-US" sz="3100" dirty="0"/>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399" y="2667000"/>
            <a:ext cx="491319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p:cNvCxnSpPr/>
          <p:nvPr/>
        </p:nvCxnSpPr>
        <p:spPr>
          <a:xfrm>
            <a:off x="4953000" y="2438400"/>
            <a:ext cx="0" cy="6096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4122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a:bodyPr>
          <a:lstStyle/>
          <a:p>
            <a:pPr marL="514350" lvl="0" indent="-514350">
              <a:buFont typeface="+mj-lt"/>
              <a:buAutoNum type="arabicPeriod" startAt="6"/>
            </a:pPr>
            <a:r>
              <a:rPr lang="en-US" dirty="0"/>
              <a:t>After leaving Philippi Paul will travel to Thessalonica after passing through Amphipolis and Appolonia.</a:t>
            </a:r>
            <a:endParaRPr lang="en-US" sz="1400" dirty="0" smtClean="0"/>
          </a:p>
          <a:p>
            <a:pPr marL="514350" indent="-514350">
              <a:buFont typeface="+mj-lt"/>
              <a:buAutoNum type="arabicPeriod" startAt="6"/>
            </a:pPr>
            <a:endParaRPr lang="en-US" sz="1400" dirty="0"/>
          </a:p>
          <a:p>
            <a:pPr lvl="1"/>
            <a:r>
              <a:rPr lang="en-US" dirty="0"/>
              <a:t>He will teach for about 3 weeks while in </a:t>
            </a:r>
            <a:r>
              <a:rPr lang="en-US" dirty="0" smtClean="0"/>
              <a:t>Thessalonica</a:t>
            </a:r>
          </a:p>
          <a:p>
            <a:pPr lvl="1"/>
            <a:endParaRPr lang="en-US" sz="1400" dirty="0"/>
          </a:p>
          <a:p>
            <a:pPr lvl="1"/>
            <a:r>
              <a:rPr lang="en-US" dirty="0"/>
              <a:t>He will also do some teaching in the region of Berea</a:t>
            </a:r>
            <a:endParaRPr lang="en-US" dirty="0" smtClean="0"/>
          </a:p>
          <a:p>
            <a:pPr marL="514350" indent="-514350">
              <a:buFont typeface="+mj-lt"/>
              <a:buAutoNum type="arabicPeriod" startAt="6"/>
            </a:pPr>
            <a:endParaRPr lang="en-US" sz="1400" dirty="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Second Missionary Journey</a:t>
            </a:r>
            <a:r>
              <a:rPr lang="en-US" sz="4400" b="1" dirty="0">
                <a:effectLst/>
              </a:rPr>
              <a:t> </a:t>
            </a:r>
            <a:r>
              <a:rPr lang="en-US" sz="3100" b="1" dirty="0">
                <a:effectLst/>
              </a:rPr>
              <a:t>(51-53)</a:t>
            </a:r>
            <a:endParaRPr lang="en-US" sz="3100" dirty="0"/>
          </a:p>
        </p:txBody>
      </p:sp>
      <p:pic>
        <p:nvPicPr>
          <p:cNvPr id="1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836" y="3429001"/>
            <a:ext cx="4790364"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ight Arrow 12"/>
          <p:cNvSpPr/>
          <p:nvPr/>
        </p:nvSpPr>
        <p:spPr>
          <a:xfrm>
            <a:off x="2362200" y="3962400"/>
            <a:ext cx="457200" cy="228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787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a:bodyPr>
          <a:lstStyle/>
          <a:p>
            <a:pPr marL="514350" lvl="0" indent="-514350">
              <a:buFont typeface="+mj-lt"/>
              <a:buAutoNum type="arabicPeriod" startAt="7"/>
            </a:pPr>
            <a:r>
              <a:rPr lang="en-US" dirty="0"/>
              <a:t>Paul leaves (ahead of Timothy &amp; Silas) and travels toward Achaia (southern Greece) and then to Athens where he will spend the winter; </a:t>
            </a:r>
            <a:r>
              <a:rPr lang="en-US" dirty="0" smtClean="0"/>
              <a:t>51-52 </a:t>
            </a:r>
            <a:r>
              <a:rPr lang="en-US" dirty="0"/>
              <a:t>(Acts 17:14-15)</a:t>
            </a:r>
            <a:endParaRPr lang="en-US" sz="1400" dirty="0"/>
          </a:p>
          <a:p>
            <a:pPr marL="514350" indent="-514350">
              <a:buFont typeface="+mj-lt"/>
              <a:buAutoNum type="arabicPeriod" startAt="7"/>
            </a:pPr>
            <a:endParaRPr lang="en-US" sz="1400" dirty="0"/>
          </a:p>
          <a:p>
            <a:pPr marL="514350" indent="-514350">
              <a:buFont typeface="+mj-lt"/>
              <a:buAutoNum type="arabicPeriod" startAt="7"/>
            </a:pPr>
            <a:endParaRPr lang="en-US" sz="1400" dirty="0" smtClean="0"/>
          </a:p>
          <a:p>
            <a:pPr marL="514350" indent="-514350">
              <a:buFont typeface="+mj-lt"/>
              <a:buAutoNum type="arabicPeriod" startAt="7"/>
            </a:pPr>
            <a:endParaRPr lang="en-US" sz="1400" dirty="0"/>
          </a:p>
          <a:p>
            <a:pPr marL="514350" indent="-514350">
              <a:buFont typeface="+mj-lt"/>
              <a:buAutoNum type="arabicPeriod" startAt="7"/>
            </a:pPr>
            <a:endParaRPr lang="en-US" dirty="0" smtClean="0"/>
          </a:p>
          <a:p>
            <a:pPr marL="514350" indent="-514350">
              <a:buFont typeface="+mj-lt"/>
              <a:buAutoNum type="arabicPeriod" startAt="7"/>
            </a:pPr>
            <a:endParaRPr lang="en-US" dirty="0" smtClean="0"/>
          </a:p>
          <a:p>
            <a:pPr marL="514350" indent="-514350">
              <a:buFont typeface="+mj-lt"/>
              <a:buAutoNum type="arabicPeriod" startAt="7"/>
            </a:pPr>
            <a:endParaRPr lang="en-US" dirty="0" smtClean="0"/>
          </a:p>
          <a:p>
            <a:pPr marL="514350" indent="-514350">
              <a:buFont typeface="+mj-lt"/>
              <a:buAutoNum type="arabicPeriod" startAt="7"/>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Second Missionary Journey</a:t>
            </a:r>
            <a:r>
              <a:rPr lang="en-US" sz="4400" b="1" dirty="0">
                <a:effectLst/>
              </a:rPr>
              <a:t> </a:t>
            </a:r>
            <a:r>
              <a:rPr lang="en-US" sz="3100" b="1" dirty="0">
                <a:effectLst/>
              </a:rPr>
              <a:t>(51-53)</a:t>
            </a:r>
            <a:endParaRPr lang="en-US" sz="3100" dirty="0"/>
          </a:p>
        </p:txBody>
      </p:sp>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599" y="2445456"/>
            <a:ext cx="6252949" cy="3879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p:cNvCxnSpPr/>
          <p:nvPr/>
        </p:nvCxnSpPr>
        <p:spPr>
          <a:xfrm flipH="1">
            <a:off x="2945642" y="1887940"/>
            <a:ext cx="4678906" cy="2133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3725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a:bodyPr>
          <a:lstStyle/>
          <a:p>
            <a:pPr marL="514350" lvl="0" indent="-514350">
              <a:buFont typeface="+mj-lt"/>
              <a:buAutoNum type="arabicPeriod" startAt="8"/>
            </a:pPr>
            <a:r>
              <a:rPr lang="en-US" dirty="0"/>
              <a:t>Paul will then visit </a:t>
            </a:r>
            <a:r>
              <a:rPr lang="en-US" b="1" i="1" u="sng" dirty="0">
                <a:solidFill>
                  <a:schemeClr val="bg1"/>
                </a:solidFill>
              </a:rPr>
              <a:t>Corinth</a:t>
            </a:r>
            <a:r>
              <a:rPr lang="en-US" dirty="0"/>
              <a:t> for the first time and will remain there for about a year and a half (Acts 18:5). </a:t>
            </a:r>
            <a:r>
              <a:rPr lang="en-US" dirty="0" smtClean="0"/>
              <a:t>From </a:t>
            </a:r>
            <a:r>
              <a:rPr lang="en-US" dirty="0"/>
              <a:t>the spring of 52 AD to the fall of 53 AD.</a:t>
            </a:r>
            <a:endParaRPr lang="en-US" sz="1400" dirty="0"/>
          </a:p>
          <a:p>
            <a:pPr lvl="1"/>
            <a:endParaRPr lang="en-US" sz="1400" dirty="0" smtClean="0"/>
          </a:p>
          <a:p>
            <a:pPr lvl="1"/>
            <a:endParaRPr lang="en-US" dirty="0" smtClean="0"/>
          </a:p>
          <a:p>
            <a:pPr lvl="1"/>
            <a:endParaRPr lang="en-US" dirty="0"/>
          </a:p>
          <a:p>
            <a:pPr lvl="1"/>
            <a:endParaRPr lang="en-US" dirty="0" smtClean="0"/>
          </a:p>
          <a:p>
            <a:pPr lvl="1"/>
            <a:endParaRPr lang="en-US" dirty="0"/>
          </a:p>
          <a:p>
            <a:pPr lvl="1"/>
            <a:endParaRPr lang="en-US" dirty="0" smtClean="0"/>
          </a:p>
          <a:p>
            <a:pPr lvl="1"/>
            <a:r>
              <a:rPr lang="en-US" dirty="0" smtClean="0"/>
              <a:t>While </a:t>
            </a:r>
            <a:r>
              <a:rPr lang="en-US" dirty="0"/>
              <a:t>there; he will meet up with Aquila and Priscilla who came there from Rome because of the persecution of the Jews by Claudius Caesar.</a:t>
            </a:r>
            <a:endParaRPr lang="en-US" sz="1400" dirty="0"/>
          </a:p>
          <a:p>
            <a:pPr lvl="1"/>
            <a:endParaRPr lang="en-US" sz="1000" dirty="0" smtClean="0"/>
          </a:p>
          <a:p>
            <a:pPr lvl="1"/>
            <a:r>
              <a:rPr lang="en-US" dirty="0"/>
              <a:t>Silas and Timothy will rejoin Paul at this time</a:t>
            </a:r>
            <a:endParaRPr lang="en-US" sz="1400" dirty="0"/>
          </a:p>
          <a:p>
            <a:pPr marL="514350" indent="-514350">
              <a:buFont typeface="+mj-lt"/>
              <a:buAutoNum type="arabicPeriod" startAt="8"/>
            </a:pPr>
            <a:endParaRPr lang="en-US" sz="1400" dirty="0" smtClean="0"/>
          </a:p>
          <a:p>
            <a:pPr marL="514350" indent="-514350">
              <a:buFont typeface="+mj-lt"/>
              <a:buAutoNum type="arabicPeriod" startAt="8"/>
            </a:pPr>
            <a:endParaRPr lang="en-US" sz="1400" dirty="0"/>
          </a:p>
          <a:p>
            <a:pPr marL="514350" indent="-514350">
              <a:buFont typeface="+mj-lt"/>
              <a:buAutoNum type="arabicPeriod" startAt="8"/>
            </a:pPr>
            <a:endParaRPr lang="en-US" dirty="0" smtClean="0"/>
          </a:p>
          <a:p>
            <a:pPr marL="514350" indent="-514350">
              <a:buFont typeface="+mj-lt"/>
              <a:buAutoNum type="arabicPeriod" startAt="8"/>
            </a:pPr>
            <a:endParaRPr lang="en-US" dirty="0" smtClean="0"/>
          </a:p>
          <a:p>
            <a:pPr marL="514350" indent="-514350">
              <a:buFont typeface="+mj-lt"/>
              <a:buAutoNum type="arabicPeriod" startAt="8"/>
            </a:pPr>
            <a:endParaRPr lang="en-US" dirty="0" smtClean="0"/>
          </a:p>
          <a:p>
            <a:pPr marL="514350" indent="-514350">
              <a:buFont typeface="+mj-lt"/>
              <a:buAutoNum type="arabicPeriod" startAt="8"/>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Second Missionary Journey</a:t>
            </a:r>
            <a:r>
              <a:rPr lang="en-US" sz="4400" b="1" dirty="0">
                <a:effectLst/>
              </a:rPr>
              <a:t> </a:t>
            </a:r>
            <a:r>
              <a:rPr lang="en-US" sz="3100" b="1" dirty="0">
                <a:effectLst/>
              </a:rPr>
              <a:t>(51-53)</a:t>
            </a:r>
            <a:endParaRPr lang="en-US" sz="3100" dirty="0"/>
          </a:p>
        </p:txBody>
      </p:sp>
      <p:pic>
        <p:nvPicPr>
          <p:cNvPr id="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2397477"/>
            <a:ext cx="3505200" cy="2174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Arrow 9"/>
          <p:cNvSpPr/>
          <p:nvPr/>
        </p:nvSpPr>
        <p:spPr>
          <a:xfrm>
            <a:off x="2819400" y="3245938"/>
            <a:ext cx="274320" cy="914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289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7" end="7"/>
                                            </p:txEl>
                                          </p:spTgt>
                                        </p:tgtEl>
                                        <p:attrNameLst>
                                          <p:attrName>style.visibility</p:attrName>
                                        </p:attrNameLst>
                                      </p:cBhvr>
                                      <p:to>
                                        <p:strVal val="visible"/>
                                      </p:to>
                                    </p:set>
                                    <p:animEffect transition="in" filter="barn(inVertical)">
                                      <p:cBhvr>
                                        <p:cTn id="18" dur="500"/>
                                        <p:tgtEl>
                                          <p:spTgt spid="2">
                                            <p:txEl>
                                              <p:pRg st="7" end="7"/>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anim calcmode="lin" valueType="num">
                                      <p:cBhvr additive="base">
                                        <p:cTn id="2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05400"/>
          </a:xfrm>
        </p:spPr>
        <p:txBody>
          <a:bodyPr>
            <a:normAutofit/>
          </a:bodyPr>
          <a:lstStyle/>
          <a:p>
            <a:r>
              <a:rPr lang="en-US" dirty="0"/>
              <a:t>While </a:t>
            </a:r>
            <a:r>
              <a:rPr lang="en-US" dirty="0" smtClean="0"/>
              <a:t>in Corinth </a:t>
            </a:r>
            <a:r>
              <a:rPr lang="en-US" dirty="0"/>
              <a:t>Paul accomplishes the following:</a:t>
            </a:r>
          </a:p>
          <a:p>
            <a:pPr lvl="1"/>
            <a:endParaRPr lang="en-US" dirty="0" smtClean="0"/>
          </a:p>
          <a:p>
            <a:pPr lvl="1">
              <a:buFont typeface="Wingdings" pitchFamily="2" charset="2"/>
              <a:buChar char="Ø"/>
            </a:pPr>
            <a:r>
              <a:rPr lang="en-US" dirty="0"/>
              <a:t>He will write his first letter to the</a:t>
            </a:r>
            <a:r>
              <a:rPr lang="en-US" b="1" dirty="0"/>
              <a:t> </a:t>
            </a:r>
            <a:r>
              <a:rPr lang="en-US" b="1" i="1" u="sng" dirty="0">
                <a:solidFill>
                  <a:schemeClr val="bg1"/>
                </a:solidFill>
              </a:rPr>
              <a:t>Thessalonians</a:t>
            </a:r>
            <a:r>
              <a:rPr lang="en-US" dirty="0"/>
              <a:t> in about 52 AD. (I Thessalonians 3:1-2, 6</a:t>
            </a:r>
            <a:r>
              <a:rPr lang="en-US" dirty="0" smtClean="0"/>
              <a:t>)</a:t>
            </a:r>
          </a:p>
          <a:p>
            <a:pPr lvl="1"/>
            <a:endParaRPr lang="en-US" dirty="0"/>
          </a:p>
          <a:p>
            <a:pPr lvl="1">
              <a:buFont typeface="Wingdings" pitchFamily="2" charset="2"/>
              <a:buChar char="Ø"/>
            </a:pPr>
            <a:r>
              <a:rPr lang="en-US" dirty="0"/>
              <a:t>He will also write</a:t>
            </a:r>
            <a:r>
              <a:rPr lang="en-US" b="1" dirty="0"/>
              <a:t> </a:t>
            </a:r>
            <a:r>
              <a:rPr lang="en-US" b="1" i="1" u="sng" dirty="0">
                <a:solidFill>
                  <a:schemeClr val="bg1"/>
                </a:solidFill>
              </a:rPr>
              <a:t>II </a:t>
            </a:r>
            <a:r>
              <a:rPr lang="en-US" b="1" i="1" u="sng" dirty="0" smtClean="0">
                <a:solidFill>
                  <a:schemeClr val="bg1"/>
                </a:solidFill>
              </a:rPr>
              <a:t>Thessalonians</a:t>
            </a:r>
            <a:endParaRPr lang="en-US" dirty="0" smtClean="0"/>
          </a:p>
          <a:p>
            <a:pPr lvl="1"/>
            <a:endParaRPr lang="en-US" dirty="0"/>
          </a:p>
          <a:p>
            <a:pPr lvl="1">
              <a:buFont typeface="Wingdings" pitchFamily="2" charset="2"/>
              <a:buChar char="Ø"/>
            </a:pPr>
            <a:r>
              <a:rPr lang="en-US" b="1" dirty="0"/>
              <a:t>Paul will experience a number of challenges due to the influence of the pagan culture of Corinth. This will require continued teaching on spiritual matters and </a:t>
            </a:r>
            <a:r>
              <a:rPr lang="en-US" b="1" u="sng" dirty="0"/>
              <a:t>much patience</a:t>
            </a:r>
            <a:r>
              <a:rPr lang="en-US" b="1" dirty="0"/>
              <a:t>.</a:t>
            </a: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Second Missionary Journey</a:t>
            </a:r>
            <a:r>
              <a:rPr lang="en-US" sz="4800" b="1" dirty="0">
                <a:effectLst/>
              </a:rPr>
              <a:t> </a:t>
            </a:r>
            <a:r>
              <a:rPr lang="en-US" sz="3100" b="1" dirty="0">
                <a:effectLst/>
              </a:rPr>
              <a:t>(51-53)</a:t>
            </a:r>
            <a:endParaRPr lang="en-US" sz="3100" dirty="0"/>
          </a:p>
        </p:txBody>
      </p:sp>
    </p:spTree>
    <p:extLst>
      <p:ext uri="{BB962C8B-B14F-4D97-AF65-F5344CB8AC3E}">
        <p14:creationId xmlns:p14="http://schemas.microsoft.com/office/powerpoint/2010/main" val="3758264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p:cTn id="24"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5"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6"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a:bodyPr>
          <a:lstStyle/>
          <a:p>
            <a:pPr marL="514350" lvl="0" indent="-514350">
              <a:buFont typeface="+mj-lt"/>
              <a:buAutoNum type="arabicPeriod" startAt="9"/>
            </a:pPr>
            <a:r>
              <a:rPr lang="en-US" dirty="0"/>
              <a:t>The Second journey ends with Paul, Aquila &amp; Priscilla leaving by boat across the Aegean Sea and sailing to Ephesus, meeting up with Apollos (Acts 18:19, 26), and sailing to Caesarea and finally on to Antioch in Syria where he will spend the winter of 53-54 AD. (Acts 18:23)</a:t>
            </a:r>
            <a:endParaRPr lang="en-US" sz="1400" dirty="0" smtClean="0"/>
          </a:p>
          <a:p>
            <a:pPr lvl="1"/>
            <a:endParaRPr lang="en-US" dirty="0" smtClean="0"/>
          </a:p>
          <a:p>
            <a:pPr lvl="1"/>
            <a:endParaRPr lang="en-US" dirty="0"/>
          </a:p>
          <a:p>
            <a:pPr lvl="1"/>
            <a:endParaRPr lang="en-US" dirty="0" smtClean="0"/>
          </a:p>
          <a:p>
            <a:pPr lvl="1"/>
            <a:endParaRPr lang="en-US" dirty="0"/>
          </a:p>
          <a:p>
            <a:pPr lvl="1"/>
            <a:endParaRPr lang="en-US" dirty="0" smtClean="0"/>
          </a:p>
          <a:p>
            <a:pPr marL="514350" indent="-514350">
              <a:buFont typeface="+mj-lt"/>
              <a:buAutoNum type="arabicPeriod" startAt="9"/>
            </a:pPr>
            <a:endParaRPr lang="en-US" sz="1400" dirty="0" smtClean="0"/>
          </a:p>
          <a:p>
            <a:pPr marL="514350" indent="-514350">
              <a:buFont typeface="+mj-lt"/>
              <a:buAutoNum type="arabicPeriod" startAt="9"/>
            </a:pPr>
            <a:endParaRPr lang="en-US" sz="1400" dirty="0"/>
          </a:p>
          <a:p>
            <a:pPr marL="514350" indent="-514350">
              <a:buFont typeface="+mj-lt"/>
              <a:buAutoNum type="arabicPeriod" startAt="9"/>
            </a:pPr>
            <a:endParaRPr lang="en-US" dirty="0" smtClean="0"/>
          </a:p>
          <a:p>
            <a:pPr marL="514350" indent="-514350">
              <a:buFont typeface="+mj-lt"/>
              <a:buAutoNum type="arabicPeriod" startAt="9"/>
            </a:pPr>
            <a:endParaRPr lang="en-US" dirty="0" smtClean="0"/>
          </a:p>
          <a:p>
            <a:pPr marL="514350" indent="-514350">
              <a:buFont typeface="+mj-lt"/>
              <a:buAutoNum type="arabicPeriod" startAt="9"/>
            </a:pPr>
            <a:endParaRPr lang="en-US" dirty="0" smtClean="0"/>
          </a:p>
          <a:p>
            <a:pPr marL="514350" indent="-514350">
              <a:buFont typeface="+mj-lt"/>
              <a:buAutoNum type="arabicPeriod" startAt="9"/>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Second Missionary Journey</a:t>
            </a:r>
            <a:r>
              <a:rPr lang="en-US" sz="4400" b="1" dirty="0">
                <a:effectLst/>
              </a:rPr>
              <a:t> </a:t>
            </a:r>
            <a:r>
              <a:rPr lang="en-US" sz="3100" b="1" dirty="0">
                <a:effectLst/>
              </a:rPr>
              <a:t>(51-53)</a:t>
            </a:r>
            <a:endParaRPr lang="en-US" sz="3100" dirty="0"/>
          </a:p>
        </p:txBody>
      </p:sp>
      <p:pic>
        <p:nvPicPr>
          <p:cNvPr id="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199" y="3429000"/>
            <a:ext cx="4572001" cy="283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Arrow Connector 15"/>
          <p:cNvCxnSpPr/>
          <p:nvPr/>
        </p:nvCxnSpPr>
        <p:spPr>
          <a:xfrm>
            <a:off x="3657600" y="2286000"/>
            <a:ext cx="2590800" cy="22860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543800" y="5791200"/>
            <a:ext cx="381000"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8001000" y="5029200"/>
            <a:ext cx="381000"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6367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ppt_x"/>
                                          </p:val>
                                        </p:tav>
                                        <p:tav tm="100000">
                                          <p:val>
                                            <p:strVal val="#ppt_x"/>
                                          </p:val>
                                        </p:tav>
                                      </p:tavLst>
                                    </p:anim>
                                    <p:anim calcmode="lin" valueType="num">
                                      <p:cBhvr additive="base">
                                        <p:cTn id="2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a:bodyPr>
          <a:lstStyle/>
          <a:p>
            <a:pPr marL="0" indent="0">
              <a:buNone/>
            </a:pPr>
            <a:endParaRPr lang="en-US" dirty="0" smtClean="0"/>
          </a:p>
          <a:p>
            <a:pPr lvl="1"/>
            <a:endParaRPr lang="en-US" dirty="0"/>
          </a:p>
          <a:p>
            <a:pPr lvl="1"/>
            <a:endParaRPr lang="en-US" dirty="0" smtClean="0"/>
          </a:p>
          <a:p>
            <a:pPr lvl="1"/>
            <a:endParaRPr lang="en-US" dirty="0"/>
          </a:p>
          <a:p>
            <a:pPr lvl="1"/>
            <a:endParaRPr lang="en-US" dirty="0" smtClean="0"/>
          </a:p>
          <a:p>
            <a:pPr marL="514350" indent="-514350">
              <a:buFont typeface="+mj-lt"/>
              <a:buAutoNum type="arabicPeriod" startAt="9"/>
            </a:pPr>
            <a:endParaRPr lang="en-US" sz="1400" dirty="0" smtClean="0"/>
          </a:p>
          <a:p>
            <a:pPr marL="514350" indent="-514350">
              <a:buFont typeface="+mj-lt"/>
              <a:buAutoNum type="arabicPeriod" startAt="9"/>
            </a:pPr>
            <a:endParaRPr lang="en-US" sz="1400" dirty="0"/>
          </a:p>
          <a:p>
            <a:pPr marL="514350" indent="-514350">
              <a:buFont typeface="+mj-lt"/>
              <a:buAutoNum type="arabicPeriod" startAt="9"/>
            </a:pPr>
            <a:endParaRPr lang="en-US" dirty="0" smtClean="0"/>
          </a:p>
          <a:p>
            <a:pPr marL="514350" indent="-514350">
              <a:buFont typeface="+mj-lt"/>
              <a:buAutoNum type="arabicPeriod" startAt="9"/>
            </a:pPr>
            <a:endParaRPr lang="en-US" dirty="0" smtClean="0"/>
          </a:p>
          <a:p>
            <a:pPr marL="514350" indent="-514350">
              <a:buFont typeface="+mj-lt"/>
              <a:buAutoNum type="arabicPeriod" startAt="9"/>
            </a:pPr>
            <a:endParaRPr lang="en-US" dirty="0" smtClean="0"/>
          </a:p>
          <a:p>
            <a:pPr marL="514350" indent="-514350">
              <a:buFont typeface="+mj-lt"/>
              <a:buAutoNum type="arabicPeriod" startAt="9"/>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u="sng" dirty="0">
                <a:effectLst/>
              </a:rPr>
              <a:t>Paul’s Third Missionary Journey </a:t>
            </a:r>
            <a:r>
              <a:rPr lang="en-US" sz="3100" b="1" u="sng" dirty="0">
                <a:effectLst/>
              </a:rPr>
              <a:t>(</a:t>
            </a:r>
            <a:r>
              <a:rPr lang="en-US" sz="3100" b="1" u="sng" dirty="0" smtClean="0">
                <a:effectLst/>
              </a:rPr>
              <a:t>54-58)</a:t>
            </a:r>
            <a:endParaRPr lang="en-US" sz="3100" dirty="0"/>
          </a:p>
        </p:txBody>
      </p:sp>
      <p:pic>
        <p:nvPicPr>
          <p:cNvPr id="1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71600"/>
            <a:ext cx="82296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320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heel(1)">
                                      <p:cBhvr>
                                        <p:cTn id="15"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a:bodyPr>
          <a:lstStyle/>
          <a:p>
            <a:pPr marL="514350" lvl="0" indent="-514350">
              <a:buFont typeface="+mj-lt"/>
              <a:buAutoNum type="arabicPeriod"/>
            </a:pPr>
            <a:r>
              <a:rPr lang="en-US" dirty="0"/>
              <a:t>The journey begins from Galatia (Central Turkey) in the spring of </a:t>
            </a:r>
            <a:r>
              <a:rPr lang="en-US" dirty="0" smtClean="0"/>
              <a:t>54 </a:t>
            </a:r>
            <a:r>
              <a:rPr lang="en-US" dirty="0"/>
              <a:t>and then on to Phrygia (Acts 18:23)</a:t>
            </a:r>
            <a:endParaRPr lang="en-US" dirty="0" smtClean="0"/>
          </a:p>
          <a:p>
            <a:pPr lvl="1"/>
            <a:endParaRPr lang="en-US" dirty="0"/>
          </a:p>
          <a:p>
            <a:pPr lvl="1"/>
            <a:endParaRPr lang="en-US" dirty="0" smtClean="0"/>
          </a:p>
          <a:p>
            <a:pPr lvl="1"/>
            <a:endParaRPr lang="en-US" dirty="0"/>
          </a:p>
          <a:p>
            <a:pPr lvl="1"/>
            <a:endParaRPr lang="en-US" dirty="0" smtClean="0"/>
          </a:p>
          <a:p>
            <a:pPr marL="514350" indent="-514350">
              <a:buFont typeface="+mj-lt"/>
              <a:buAutoNum type="arabicPeriod"/>
            </a:pPr>
            <a:endParaRPr lang="en-US" sz="1400" dirty="0" smtClean="0"/>
          </a:p>
          <a:p>
            <a:pPr marL="514350" indent="-514350">
              <a:buFont typeface="+mj-lt"/>
              <a:buAutoNum type="arabicPeriod"/>
            </a:pPr>
            <a:endParaRPr lang="en-US" sz="1400" dirty="0"/>
          </a:p>
          <a:p>
            <a:pPr marL="514350" indent="-514350">
              <a:buFont typeface="+mj-lt"/>
              <a:buAutoNum type="arabicPeriod"/>
            </a:pPr>
            <a:endParaRPr lang="en-US" dirty="0" smtClean="0"/>
          </a:p>
          <a:p>
            <a:pPr marL="514350" indent="-514350">
              <a:buFont typeface="+mj-lt"/>
              <a:buAutoNum type="arabicPeriod"/>
            </a:pPr>
            <a:endParaRPr lang="en-US" dirty="0" smtClean="0"/>
          </a:p>
          <a:p>
            <a:pPr marL="514350" indent="-514350">
              <a:buFont typeface="+mj-lt"/>
              <a:buAutoNum type="arabicPeriod"/>
            </a:pPr>
            <a:endParaRPr lang="en-US" dirty="0" smtClean="0"/>
          </a:p>
          <a:p>
            <a:pPr marL="514350" indent="-514350">
              <a:buFont typeface="+mj-lt"/>
              <a:buAutoNum type="arabicPeriod"/>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u="sng" dirty="0">
                <a:effectLst/>
              </a:rPr>
              <a:t>Paul’s Third Missionary Journey </a:t>
            </a:r>
            <a:r>
              <a:rPr lang="en-US" sz="3100" b="1" u="sng" dirty="0">
                <a:effectLst/>
              </a:rPr>
              <a:t>(</a:t>
            </a:r>
            <a:r>
              <a:rPr lang="en-US" sz="3100" b="1" u="sng" dirty="0" smtClean="0">
                <a:effectLst/>
              </a:rPr>
              <a:t>54-58)</a:t>
            </a:r>
            <a:endParaRPr lang="en-US" sz="3100" dirty="0"/>
          </a:p>
        </p:txBody>
      </p:sp>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295400" y="2115255"/>
            <a:ext cx="6781800" cy="4207227"/>
          </a:xfrm>
          <a:prstGeom prst="rect">
            <a:avLst/>
          </a:prstGeom>
        </p:spPr>
      </p:pic>
    </p:spTree>
    <p:extLst>
      <p:ext uri="{BB962C8B-B14F-4D97-AF65-F5344CB8AC3E}">
        <p14:creationId xmlns:p14="http://schemas.microsoft.com/office/powerpoint/2010/main" val="2315896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a:bodyPr>
          <a:lstStyle/>
          <a:p>
            <a:pPr marL="514350" lvl="0" indent="-514350">
              <a:buFont typeface="+mj-lt"/>
              <a:buAutoNum type="arabicPeriod" startAt="2"/>
            </a:pPr>
            <a:r>
              <a:rPr lang="en-US" dirty="0"/>
              <a:t>The next major stop will be </a:t>
            </a:r>
            <a:r>
              <a:rPr lang="en-US" b="1" i="1" u="sng" dirty="0">
                <a:solidFill>
                  <a:schemeClr val="bg1"/>
                </a:solidFill>
              </a:rPr>
              <a:t>Ephesus</a:t>
            </a:r>
            <a:r>
              <a:rPr lang="en-US" dirty="0"/>
              <a:t> where he will stay for about 3 years (Fall of 54 AD to the fall of </a:t>
            </a:r>
            <a:r>
              <a:rPr lang="en-US" dirty="0" smtClean="0"/>
              <a:t>57)</a:t>
            </a:r>
            <a:endParaRPr lang="en-US" dirty="0"/>
          </a:p>
          <a:p>
            <a:pPr lvl="1"/>
            <a:endParaRPr lang="en-US" dirty="0" smtClean="0"/>
          </a:p>
          <a:p>
            <a:pPr lvl="1"/>
            <a:endParaRPr lang="en-US" dirty="0"/>
          </a:p>
          <a:p>
            <a:pPr lvl="1"/>
            <a:endParaRPr lang="en-US" dirty="0" smtClean="0"/>
          </a:p>
          <a:p>
            <a:pPr marL="514350" indent="-514350">
              <a:buFont typeface="+mj-lt"/>
              <a:buAutoNum type="arabicPeriod" startAt="2"/>
            </a:pPr>
            <a:endParaRPr lang="en-US" sz="1400" dirty="0" smtClean="0"/>
          </a:p>
          <a:p>
            <a:pPr marL="514350" indent="-514350">
              <a:buFont typeface="+mj-lt"/>
              <a:buAutoNum type="arabicPeriod" startAt="2"/>
            </a:pPr>
            <a:endParaRPr lang="en-US" sz="1400" dirty="0"/>
          </a:p>
          <a:p>
            <a:pPr marL="514350" indent="-514350">
              <a:buFont typeface="+mj-lt"/>
              <a:buAutoNum type="arabicPeriod" startAt="2"/>
            </a:pPr>
            <a:endParaRPr lang="en-US" dirty="0" smtClean="0"/>
          </a:p>
          <a:p>
            <a:pPr marL="514350" indent="-514350">
              <a:buFont typeface="+mj-lt"/>
              <a:buAutoNum type="arabicPeriod" startAt="2"/>
            </a:pPr>
            <a:endParaRPr lang="en-US" dirty="0" smtClean="0"/>
          </a:p>
          <a:p>
            <a:pPr marL="514350" indent="-514350">
              <a:buFont typeface="+mj-lt"/>
              <a:buAutoNum type="arabicPeriod" startAt="2"/>
            </a:pPr>
            <a:endParaRPr lang="en-US" dirty="0" smtClean="0"/>
          </a:p>
          <a:p>
            <a:pPr marL="514350" indent="-514350">
              <a:buFont typeface="+mj-lt"/>
              <a:buAutoNum type="arabicPeriod" startAt="2"/>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u="sng" dirty="0">
                <a:effectLst/>
              </a:rPr>
              <a:t>Paul’s Third Missionary Journey </a:t>
            </a:r>
            <a:r>
              <a:rPr lang="en-US" sz="3100" b="1" u="sng" dirty="0">
                <a:effectLst/>
              </a:rPr>
              <a:t>(</a:t>
            </a:r>
            <a:r>
              <a:rPr lang="en-US" sz="3100" b="1" u="sng" dirty="0" smtClean="0">
                <a:effectLst/>
              </a:rPr>
              <a:t>54-58)</a:t>
            </a:r>
            <a:endParaRPr lang="en-US" sz="3100" dirty="0"/>
          </a:p>
        </p:txBody>
      </p:sp>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295400" y="2115255"/>
            <a:ext cx="6781800" cy="4207227"/>
          </a:xfrm>
          <a:prstGeom prst="rect">
            <a:avLst/>
          </a:prstGeom>
        </p:spPr>
      </p:pic>
      <p:cxnSp>
        <p:nvCxnSpPr>
          <p:cNvPr id="5" name="Straight Arrow Connector 4"/>
          <p:cNvCxnSpPr/>
          <p:nvPr/>
        </p:nvCxnSpPr>
        <p:spPr>
          <a:xfrm flipH="1">
            <a:off x="4495800" y="1447800"/>
            <a:ext cx="685800" cy="2362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6358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05400"/>
          </a:xfrm>
        </p:spPr>
        <p:txBody>
          <a:bodyPr>
            <a:normAutofit lnSpcReduction="10000"/>
          </a:bodyPr>
          <a:lstStyle/>
          <a:p>
            <a:pPr marL="514350" indent="-514350">
              <a:buFont typeface="+mj-lt"/>
              <a:buAutoNum type="arabicPeriod" startAt="2"/>
            </a:pPr>
            <a:r>
              <a:rPr lang="en-US" dirty="0"/>
              <a:t>The next major stop will be </a:t>
            </a:r>
            <a:r>
              <a:rPr lang="en-US" b="1" i="1" u="sng" dirty="0" smtClean="0">
                <a:solidFill>
                  <a:schemeClr val="bg1"/>
                </a:solidFill>
              </a:rPr>
              <a:t>Ephesus</a:t>
            </a:r>
            <a:r>
              <a:rPr lang="en-US" b="1" dirty="0" smtClean="0"/>
              <a:t>…….</a:t>
            </a:r>
            <a:endParaRPr lang="en-US" dirty="0" smtClean="0"/>
          </a:p>
          <a:p>
            <a:pPr lvl="1">
              <a:buFont typeface="Wingdings" pitchFamily="2" charset="2"/>
              <a:buChar char="Ø"/>
            </a:pPr>
            <a:endParaRPr lang="en-US" dirty="0" smtClean="0"/>
          </a:p>
          <a:p>
            <a:pPr lvl="1"/>
            <a:r>
              <a:rPr lang="en-US" dirty="0"/>
              <a:t>He will meet up with some of the disciples of John the Baptist where he will lay hands on them to receive the Holy Spirit. (Acts 19:1-7</a:t>
            </a:r>
            <a:r>
              <a:rPr lang="en-US" dirty="0" smtClean="0"/>
              <a:t>)</a:t>
            </a:r>
          </a:p>
          <a:p>
            <a:pPr lvl="1"/>
            <a:endParaRPr lang="en-US" sz="1400" dirty="0" smtClean="0"/>
          </a:p>
          <a:p>
            <a:pPr lvl="1"/>
            <a:r>
              <a:rPr lang="en-US" dirty="0"/>
              <a:t>He will preach in the Jewish Synagogue with great boldness and did so without too much problem for about 3 </a:t>
            </a:r>
            <a:r>
              <a:rPr lang="en-US" dirty="0" smtClean="0"/>
              <a:t>months</a:t>
            </a:r>
          </a:p>
          <a:p>
            <a:pPr lvl="1"/>
            <a:endParaRPr lang="en-US" sz="1400" dirty="0"/>
          </a:p>
          <a:p>
            <a:pPr lvl="1"/>
            <a:r>
              <a:rPr lang="en-US" dirty="0"/>
              <a:t>Eventually he meets too much opposition from the Jewish leaders and Paul will then leave the Synagogue (along with the other believers) to teach in the School of Tyrannus where he will debate with other Greek teachers, philosophers and students on a daily basis</a:t>
            </a:r>
            <a:endParaRPr lang="en-US" sz="1400" dirty="0"/>
          </a:p>
          <a:p>
            <a:pPr marL="514350" indent="-514350">
              <a:buFont typeface="+mj-lt"/>
              <a:buAutoNum type="arabicPeriod" startAt="3"/>
            </a:pP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u="sng" dirty="0">
                <a:effectLst/>
              </a:rPr>
              <a:t>Paul’s Third Missionary Journey </a:t>
            </a:r>
            <a:r>
              <a:rPr lang="en-US" sz="3100" b="1" u="sng" dirty="0">
                <a:effectLst/>
              </a:rPr>
              <a:t>(54-58)</a:t>
            </a:r>
            <a:endParaRPr lang="en-US" sz="3100" dirty="0"/>
          </a:p>
        </p:txBody>
      </p:sp>
    </p:spTree>
    <p:extLst>
      <p:ext uri="{BB962C8B-B14F-4D97-AF65-F5344CB8AC3E}">
        <p14:creationId xmlns:p14="http://schemas.microsoft.com/office/powerpoint/2010/main" val="427994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05400"/>
          </a:xfrm>
        </p:spPr>
        <p:txBody>
          <a:bodyPr>
            <a:normAutofit/>
          </a:bodyPr>
          <a:lstStyle/>
          <a:p>
            <a:pPr marL="514350" indent="-514350">
              <a:buFont typeface="+mj-lt"/>
              <a:buAutoNum type="arabicPeriod" startAt="3"/>
            </a:pPr>
            <a:r>
              <a:rPr lang="en-US" dirty="0"/>
              <a:t>Other notable events in Ephesus</a:t>
            </a:r>
            <a:r>
              <a:rPr lang="en-US" dirty="0" smtClean="0"/>
              <a:t>:</a:t>
            </a:r>
          </a:p>
          <a:p>
            <a:pPr marL="514350" indent="-514350">
              <a:buFont typeface="+mj-lt"/>
              <a:buAutoNum type="arabicPeriod" startAt="3"/>
            </a:pPr>
            <a:endParaRPr lang="en-US" sz="1400" dirty="0" smtClean="0"/>
          </a:p>
          <a:p>
            <a:pPr lvl="1"/>
            <a:r>
              <a:rPr lang="en-US" dirty="0"/>
              <a:t>The Scriptures tell us that; </a:t>
            </a:r>
            <a:r>
              <a:rPr lang="en-US" b="1" i="1" dirty="0"/>
              <a:t>“all who lived in </a:t>
            </a:r>
            <a:r>
              <a:rPr lang="en-US" b="1" i="1" u="sng" dirty="0">
                <a:solidFill>
                  <a:schemeClr val="bg1"/>
                </a:solidFill>
              </a:rPr>
              <a:t>Asia</a:t>
            </a:r>
            <a:r>
              <a:rPr lang="en-US" b="1" i="1" dirty="0"/>
              <a:t> heard the Word of the Lord, both Jew and Greek”</a:t>
            </a:r>
            <a:r>
              <a:rPr lang="en-US" dirty="0"/>
              <a:t> (Acts 19:10</a:t>
            </a:r>
            <a:r>
              <a:rPr lang="en-US" dirty="0" smtClean="0"/>
              <a:t>)</a:t>
            </a:r>
          </a:p>
          <a:p>
            <a:pPr lvl="1"/>
            <a:endParaRPr lang="en-US" sz="1400" dirty="0" smtClean="0"/>
          </a:p>
          <a:p>
            <a:pPr lvl="1"/>
            <a:r>
              <a:rPr lang="en-US" dirty="0"/>
              <a:t>It is believed that he wrote the </a:t>
            </a:r>
            <a:r>
              <a:rPr lang="en-US" b="1" dirty="0"/>
              <a:t>first letter to the </a:t>
            </a:r>
            <a:r>
              <a:rPr lang="en-US" b="1" i="1" u="sng" dirty="0">
                <a:solidFill>
                  <a:schemeClr val="bg1"/>
                </a:solidFill>
              </a:rPr>
              <a:t>Corinthians</a:t>
            </a:r>
            <a:r>
              <a:rPr lang="en-US" dirty="0"/>
              <a:t> toward the end of his stay in Ephesus – probably 57 AD (I Corinthians 16:8, 19</a:t>
            </a:r>
            <a:r>
              <a:rPr lang="en-US" dirty="0" smtClean="0"/>
              <a:t>)</a:t>
            </a:r>
          </a:p>
          <a:p>
            <a:pPr lvl="1"/>
            <a:endParaRPr lang="en-US" sz="1400" dirty="0"/>
          </a:p>
          <a:p>
            <a:pPr lvl="1"/>
            <a:r>
              <a:rPr lang="en-US" dirty="0"/>
              <a:t>Paul’s work while in Asia was so effective that on the west coast of what we know of as modern day Turkey; </a:t>
            </a:r>
            <a:r>
              <a:rPr lang="en-US" b="1" dirty="0"/>
              <a:t>the churches at Colosse, Laodicea, and Hierapolis were founded.</a:t>
            </a:r>
            <a:r>
              <a:rPr lang="en-US" dirty="0"/>
              <a:t> (Colossians 4:13)</a:t>
            </a: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sz="1400" dirty="0" smtClean="0"/>
          </a:p>
          <a:p>
            <a:pPr marL="514350" indent="-514350">
              <a:buFont typeface="+mj-lt"/>
              <a:buAutoNum type="arabicPeriod" startAt="3"/>
            </a:pPr>
            <a:endParaRPr lang="en-US" sz="1400" dirty="0"/>
          </a:p>
          <a:p>
            <a:pPr marL="514350" indent="-514350">
              <a:buFont typeface="+mj-lt"/>
              <a:buAutoNum type="arabicPeriod" startAt="3"/>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u="sng" dirty="0">
                <a:effectLst/>
              </a:rPr>
              <a:t>Paul’s Third Missionary Journey </a:t>
            </a:r>
            <a:r>
              <a:rPr lang="en-US" sz="3100" b="1" u="sng" dirty="0">
                <a:effectLst/>
              </a:rPr>
              <a:t>(54-58)</a:t>
            </a:r>
            <a:endParaRPr lang="en-US" sz="3100" dirty="0"/>
          </a:p>
        </p:txBody>
      </p:sp>
    </p:spTree>
    <p:extLst>
      <p:ext uri="{BB962C8B-B14F-4D97-AF65-F5344CB8AC3E}">
        <p14:creationId xmlns:p14="http://schemas.microsoft.com/office/powerpoint/2010/main" val="1368693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arn(inVertical)">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barn(inVertical)">
                                      <p:cBhvr>
                                        <p:cTn id="1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a:bodyPr>
          <a:lstStyle/>
          <a:p>
            <a:pPr marL="365760" lvl="1" indent="0">
              <a:buNone/>
            </a:pPr>
            <a:endParaRPr lang="en-US" dirty="0"/>
          </a:p>
          <a:p>
            <a:pPr lvl="1"/>
            <a:endParaRPr lang="en-US" dirty="0" smtClean="0"/>
          </a:p>
          <a:p>
            <a:pPr marL="514350" indent="-514350">
              <a:buFont typeface="+mj-lt"/>
              <a:buAutoNum type="arabicPeriod" startAt="2"/>
            </a:pPr>
            <a:endParaRPr lang="en-US" sz="1400" dirty="0" smtClean="0"/>
          </a:p>
          <a:p>
            <a:pPr marL="514350" indent="-514350">
              <a:buFont typeface="+mj-lt"/>
              <a:buAutoNum type="arabicPeriod" startAt="2"/>
            </a:pPr>
            <a:endParaRPr lang="en-US" sz="1400" dirty="0"/>
          </a:p>
          <a:p>
            <a:pPr marL="514350" indent="-514350">
              <a:buFont typeface="+mj-lt"/>
              <a:buAutoNum type="arabicPeriod" startAt="2"/>
            </a:pPr>
            <a:endParaRPr lang="en-US" dirty="0" smtClean="0"/>
          </a:p>
          <a:p>
            <a:pPr marL="514350" indent="-514350">
              <a:buFont typeface="+mj-lt"/>
              <a:buAutoNum type="arabicPeriod" startAt="2"/>
            </a:pPr>
            <a:endParaRPr lang="en-US" dirty="0" smtClean="0"/>
          </a:p>
          <a:p>
            <a:pPr marL="514350" indent="-514350">
              <a:buFont typeface="+mj-lt"/>
              <a:buAutoNum type="arabicPeriod" startAt="2"/>
            </a:pPr>
            <a:endParaRPr lang="en-US" dirty="0" smtClean="0"/>
          </a:p>
          <a:p>
            <a:pPr marL="514350" indent="-514350">
              <a:buFont typeface="+mj-lt"/>
              <a:buAutoNum type="arabicPeriod" startAt="2"/>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u="sng" dirty="0">
                <a:effectLst/>
              </a:rPr>
              <a:t>Paul’s Third Missionary Journey </a:t>
            </a:r>
            <a:r>
              <a:rPr lang="en-US" sz="3100" b="1" u="sng" dirty="0">
                <a:effectLst/>
              </a:rPr>
              <a:t>(</a:t>
            </a:r>
            <a:r>
              <a:rPr lang="en-US" sz="3100" b="1" u="sng" dirty="0" smtClean="0">
                <a:effectLst/>
              </a:rPr>
              <a:t>54-58)</a:t>
            </a:r>
            <a:endParaRPr lang="en-US" sz="3100" dirty="0"/>
          </a:p>
        </p:txBody>
      </p:sp>
      <p:pic>
        <p:nvPicPr>
          <p:cNvPr id="1026" name="Picture 2" descr="C:\Users\Mike Southwick\Desktop\Unused folders\Bible Studies Old\Bible Maps\629X_Page_32_3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0018" y="1143000"/>
            <a:ext cx="6678582" cy="5161442"/>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p:cNvCxnSpPr/>
          <p:nvPr/>
        </p:nvCxnSpPr>
        <p:spPr>
          <a:xfrm flipV="1">
            <a:off x="5334000" y="3429000"/>
            <a:ext cx="152400" cy="5334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8468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fontScale="92500" lnSpcReduction="20000"/>
          </a:bodyPr>
          <a:lstStyle/>
          <a:p>
            <a:pPr marL="514350" lvl="0" indent="-514350">
              <a:buFont typeface="+mj-lt"/>
              <a:buAutoNum type="arabicPeriod" startAt="4"/>
            </a:pPr>
            <a:r>
              <a:rPr lang="en-US" dirty="0"/>
              <a:t>After some significant disturbances, riots, and other miscellaneous trouble in the region of Asia Minor; Paul sets out for Macedonia with a strong desire to visit Rome and even Spain after first returning to Jerusalem. (Romans 1:15, Romans 15:22-24</a:t>
            </a:r>
            <a:r>
              <a:rPr lang="en-US" dirty="0" smtClean="0"/>
              <a:t>)</a:t>
            </a:r>
          </a:p>
          <a:p>
            <a:pPr marL="514350" lvl="0" indent="-514350">
              <a:buFont typeface="+mj-lt"/>
              <a:buAutoNum type="arabicPeriod" startAt="4"/>
            </a:pPr>
            <a:endParaRPr lang="en-US" dirty="0" smtClean="0"/>
          </a:p>
          <a:p>
            <a:pPr marL="514350" lvl="0" indent="-514350">
              <a:buFont typeface="+mj-lt"/>
              <a:buAutoNum type="arabicPeriod" startAt="4"/>
            </a:pPr>
            <a:endParaRPr lang="en-US" dirty="0"/>
          </a:p>
          <a:p>
            <a:pPr marL="514350" lvl="0" indent="-514350">
              <a:buFont typeface="+mj-lt"/>
              <a:buAutoNum type="arabicPeriod" startAt="4"/>
            </a:pPr>
            <a:endParaRPr lang="en-US" dirty="0"/>
          </a:p>
          <a:p>
            <a:pPr marL="514350" lvl="0" indent="-514350">
              <a:buFont typeface="+mj-lt"/>
              <a:buAutoNum type="arabicPeriod" startAt="4"/>
            </a:pPr>
            <a:endParaRPr lang="en-US" dirty="0" smtClean="0"/>
          </a:p>
          <a:p>
            <a:pPr marL="514350" lvl="0" indent="-514350">
              <a:buFont typeface="+mj-lt"/>
              <a:buAutoNum type="arabicPeriod" startAt="4"/>
            </a:pPr>
            <a:endParaRPr lang="en-US" dirty="0" smtClean="0"/>
          </a:p>
          <a:p>
            <a:pPr marL="514350" lvl="0" indent="-514350">
              <a:buFont typeface="+mj-lt"/>
              <a:buAutoNum type="arabicPeriod" startAt="4"/>
            </a:pPr>
            <a:endParaRPr lang="en-US" dirty="0"/>
          </a:p>
          <a:p>
            <a:pPr marL="514350" lvl="0" indent="-514350">
              <a:buFont typeface="+mj-lt"/>
              <a:buAutoNum type="arabicPeriod" startAt="4"/>
            </a:pPr>
            <a:endParaRPr lang="en-US" dirty="0"/>
          </a:p>
          <a:p>
            <a:pPr marL="514350" lvl="0" indent="-514350">
              <a:buFont typeface="+mj-lt"/>
              <a:buAutoNum type="arabicPeriod" startAt="4"/>
            </a:pPr>
            <a:r>
              <a:rPr lang="en-US" dirty="0" smtClean="0"/>
              <a:t>Paul’s </a:t>
            </a:r>
            <a:r>
              <a:rPr lang="en-US" dirty="0"/>
              <a:t>reason for wanting to go to Macedonia and Achaia was to affirm them in their faith and to </a:t>
            </a:r>
            <a:r>
              <a:rPr lang="en-US" b="1" dirty="0"/>
              <a:t>take an offering for the saints in Jerusalem</a:t>
            </a:r>
            <a:r>
              <a:rPr lang="en-US" dirty="0"/>
              <a:t>. This offering was to provide aid in helping the poor.</a:t>
            </a:r>
            <a:endParaRPr lang="en-US" dirty="0" smtClean="0"/>
          </a:p>
          <a:p>
            <a:pPr lvl="1"/>
            <a:endParaRPr lang="en-US" dirty="0"/>
          </a:p>
          <a:p>
            <a:pPr lvl="1"/>
            <a:endParaRPr lang="en-US" dirty="0" smtClean="0"/>
          </a:p>
          <a:p>
            <a:pPr marL="514350" indent="-514350">
              <a:buFont typeface="+mj-lt"/>
              <a:buAutoNum type="arabicPeriod" startAt="4"/>
            </a:pPr>
            <a:endParaRPr lang="en-US" sz="1400" dirty="0" smtClean="0"/>
          </a:p>
          <a:p>
            <a:pPr marL="514350" indent="-514350">
              <a:buFont typeface="+mj-lt"/>
              <a:buAutoNum type="arabicPeriod" startAt="4"/>
            </a:pPr>
            <a:endParaRPr lang="en-US" sz="1400" dirty="0"/>
          </a:p>
          <a:p>
            <a:pPr marL="514350" indent="-514350">
              <a:buFont typeface="+mj-lt"/>
              <a:buAutoNum type="arabicPeriod" startAt="4"/>
            </a:pPr>
            <a:endParaRPr lang="en-US" dirty="0" smtClean="0"/>
          </a:p>
          <a:p>
            <a:pPr marL="514350" indent="-514350">
              <a:buFont typeface="+mj-lt"/>
              <a:buAutoNum type="arabicPeriod" startAt="4"/>
            </a:pPr>
            <a:endParaRPr lang="en-US" dirty="0" smtClean="0"/>
          </a:p>
          <a:p>
            <a:pPr marL="514350" indent="-514350">
              <a:buFont typeface="+mj-lt"/>
              <a:buAutoNum type="arabicPeriod" startAt="4"/>
            </a:pPr>
            <a:endParaRPr lang="en-US" dirty="0" smtClean="0"/>
          </a:p>
          <a:p>
            <a:pPr marL="514350" indent="-514350">
              <a:buFont typeface="+mj-lt"/>
              <a:buAutoNum type="arabicPeriod" startAt="4"/>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u="sng" dirty="0">
                <a:effectLst/>
              </a:rPr>
              <a:t>Paul’s Third Missionary Journey </a:t>
            </a:r>
            <a:r>
              <a:rPr lang="en-US" sz="3100" b="1" u="sng" dirty="0">
                <a:effectLst/>
              </a:rPr>
              <a:t>(</a:t>
            </a:r>
            <a:r>
              <a:rPr lang="en-US" sz="3100" b="1" u="sng" dirty="0" smtClean="0">
                <a:effectLst/>
              </a:rPr>
              <a:t>54-58)</a:t>
            </a:r>
            <a:endParaRPr lang="en-US" sz="3100" dirty="0"/>
          </a:p>
        </p:txBody>
      </p:sp>
      <p:pic>
        <p:nvPicPr>
          <p:cNvPr id="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2387204" y="2667000"/>
            <a:ext cx="3861196" cy="2395371"/>
          </a:xfrm>
          <a:prstGeom prst="rect">
            <a:avLst/>
          </a:prstGeom>
        </p:spPr>
      </p:pic>
      <p:cxnSp>
        <p:nvCxnSpPr>
          <p:cNvPr id="6" name="Straight Arrow Connector 5"/>
          <p:cNvCxnSpPr/>
          <p:nvPr/>
        </p:nvCxnSpPr>
        <p:spPr>
          <a:xfrm>
            <a:off x="2989980" y="1981200"/>
            <a:ext cx="286620" cy="990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3429000" y="3733800"/>
            <a:ext cx="4191000" cy="1524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405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8" end="8"/>
                                            </p:txEl>
                                          </p:spTgt>
                                        </p:tgtEl>
                                        <p:attrNameLst>
                                          <p:attrName>style.visibility</p:attrName>
                                        </p:attrNameLst>
                                      </p:cBhvr>
                                      <p:to>
                                        <p:strVal val="visible"/>
                                      </p:to>
                                    </p:set>
                                    <p:animEffect transition="in" filter="barn(inVertical)">
                                      <p:cBhvr>
                                        <p:cTn id="18" dur="500"/>
                                        <p:tgtEl>
                                          <p:spTgt spid="2">
                                            <p:txEl>
                                              <p:pRg st="8" end="8"/>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lnSpcReduction="10000"/>
          </a:bodyPr>
          <a:lstStyle/>
          <a:p>
            <a:pPr marL="514350" lvl="0" indent="-514350">
              <a:buFont typeface="+mj-lt"/>
              <a:buAutoNum type="arabicPeriod" startAt="6"/>
            </a:pPr>
            <a:r>
              <a:rPr lang="en-US" dirty="0"/>
              <a:t>On his way to Macedonia Paul will stop in Troas (II Cor. 2:12-13, 7:5-7) for some evangelistic opportunities and to meet up with Titus to receive a report on how things were going in Corinth.</a:t>
            </a:r>
            <a:endParaRPr lang="en-US" dirty="0" smtClean="0"/>
          </a:p>
          <a:p>
            <a:pPr marL="514350" lvl="0" indent="-514350">
              <a:buFont typeface="+mj-lt"/>
              <a:buAutoNum type="arabicPeriod" startAt="6"/>
            </a:pPr>
            <a:endParaRPr lang="en-US" dirty="0"/>
          </a:p>
          <a:p>
            <a:pPr marL="514350" lvl="0" indent="-514350">
              <a:buFont typeface="+mj-lt"/>
              <a:buAutoNum type="arabicPeriod" startAt="6"/>
            </a:pPr>
            <a:endParaRPr lang="en-US" dirty="0"/>
          </a:p>
          <a:p>
            <a:pPr marL="514350" lvl="0" indent="-514350">
              <a:buFont typeface="+mj-lt"/>
              <a:buAutoNum type="arabicPeriod" startAt="6"/>
            </a:pPr>
            <a:endParaRPr lang="en-US" dirty="0" smtClean="0"/>
          </a:p>
          <a:p>
            <a:pPr marL="514350" lvl="0" indent="-514350">
              <a:buFont typeface="+mj-lt"/>
              <a:buAutoNum type="arabicPeriod" startAt="6"/>
            </a:pPr>
            <a:endParaRPr lang="en-US" dirty="0" smtClean="0"/>
          </a:p>
          <a:p>
            <a:pPr marL="514350" lvl="0" indent="-514350">
              <a:buFont typeface="+mj-lt"/>
              <a:buAutoNum type="arabicPeriod" startAt="6"/>
            </a:pPr>
            <a:endParaRPr lang="en-US" dirty="0"/>
          </a:p>
          <a:p>
            <a:pPr marL="514350" lvl="0" indent="-514350">
              <a:buFont typeface="+mj-lt"/>
              <a:buAutoNum type="arabicPeriod" startAt="6"/>
            </a:pPr>
            <a:endParaRPr lang="en-US" dirty="0"/>
          </a:p>
          <a:p>
            <a:pPr marL="514350" lvl="0" indent="-514350">
              <a:buFont typeface="+mj-lt"/>
              <a:buAutoNum type="arabicPeriod" startAt="7"/>
            </a:pPr>
            <a:r>
              <a:rPr lang="en-US" dirty="0"/>
              <a:t>It is believed that he wrote his </a:t>
            </a:r>
            <a:r>
              <a:rPr lang="en-US" b="1" dirty="0"/>
              <a:t>second letter to the </a:t>
            </a:r>
            <a:r>
              <a:rPr lang="en-US" b="1" i="1" u="sng" dirty="0">
                <a:solidFill>
                  <a:schemeClr val="bg1"/>
                </a:solidFill>
              </a:rPr>
              <a:t>Corinthians</a:t>
            </a:r>
            <a:r>
              <a:rPr lang="en-US" dirty="0"/>
              <a:t> somewhere in northern Greece (most likely Philippi) in the fall of 57 AD.</a:t>
            </a:r>
          </a:p>
          <a:p>
            <a:pPr lvl="1"/>
            <a:endParaRPr lang="en-US" dirty="0"/>
          </a:p>
          <a:p>
            <a:pPr lvl="1"/>
            <a:endParaRPr lang="en-US" dirty="0" smtClean="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u="sng" dirty="0">
                <a:effectLst/>
              </a:rPr>
              <a:t>Paul’s Third Missionary Journey </a:t>
            </a:r>
            <a:r>
              <a:rPr lang="en-US" sz="3100" b="1" u="sng" dirty="0">
                <a:effectLst/>
              </a:rPr>
              <a:t>(</a:t>
            </a:r>
            <a:r>
              <a:rPr lang="en-US" sz="3100" b="1" u="sng" dirty="0" smtClean="0">
                <a:effectLst/>
              </a:rPr>
              <a:t>54-58)</a:t>
            </a:r>
            <a:endParaRPr lang="en-US" sz="3100" dirty="0"/>
          </a:p>
        </p:txBody>
      </p:sp>
      <p:pic>
        <p:nvPicPr>
          <p:cNvPr id="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2286000" y="2647245"/>
            <a:ext cx="3962400" cy="2458155"/>
          </a:xfrm>
          <a:prstGeom prst="rect">
            <a:avLst/>
          </a:prstGeom>
        </p:spPr>
      </p:pic>
      <p:cxnSp>
        <p:nvCxnSpPr>
          <p:cNvPr id="5" name="Straight Arrow Connector 4"/>
          <p:cNvCxnSpPr/>
          <p:nvPr/>
        </p:nvCxnSpPr>
        <p:spPr>
          <a:xfrm flipH="1">
            <a:off x="4038600" y="1447800"/>
            <a:ext cx="3048000" cy="1752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743200" y="3200400"/>
            <a:ext cx="609600" cy="2743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904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
                                            <p:txEl>
                                              <p:pRg st="7" end="7"/>
                                            </p:txEl>
                                          </p:spTgt>
                                        </p:tgtEl>
                                        <p:attrNameLst>
                                          <p:attrName>style.visibility</p:attrName>
                                        </p:attrNameLst>
                                      </p:cBhvr>
                                      <p:to>
                                        <p:strVal val="visible"/>
                                      </p:to>
                                    </p:set>
                                    <p:animEffect transition="in" filter="barn(inVertical)">
                                      <p:cBhvr>
                                        <p:cTn id="20" dur="500"/>
                                        <p:tgtEl>
                                          <p:spTgt spid="2">
                                            <p:txEl>
                                              <p:pRg st="7" end="7"/>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a:bodyPr>
          <a:lstStyle/>
          <a:p>
            <a:pPr marL="514350" lvl="0" indent="-514350">
              <a:buFont typeface="+mj-lt"/>
              <a:buAutoNum type="arabicPeriod" startAt="8"/>
            </a:pPr>
            <a:r>
              <a:rPr lang="en-US" dirty="0"/>
              <a:t>After going to Macedonia (northern Greece) Paul will go to Achaia (southern Greece) where he will stay for about three months and make his third visit to Corinth. (The Lord knows they needed it!!!)</a:t>
            </a:r>
          </a:p>
          <a:p>
            <a:pPr lvl="1"/>
            <a:endParaRPr lang="en-US" sz="1000" dirty="0" smtClean="0"/>
          </a:p>
          <a:p>
            <a:pPr lvl="1"/>
            <a:r>
              <a:rPr lang="en-US" dirty="0"/>
              <a:t>Paul will spend the winter there (A.D. 57-58) and write his </a:t>
            </a:r>
            <a:r>
              <a:rPr lang="en-US" b="1" dirty="0"/>
              <a:t>letter to the </a:t>
            </a:r>
            <a:r>
              <a:rPr lang="en-US" b="1" i="1" u="sng" dirty="0">
                <a:solidFill>
                  <a:schemeClr val="bg1"/>
                </a:solidFill>
              </a:rPr>
              <a:t>Romans</a:t>
            </a:r>
            <a:r>
              <a:rPr lang="en-US" dirty="0"/>
              <a:t>. (I Corinthians 16:1-3, Romans 15:22-26</a:t>
            </a:r>
            <a:r>
              <a:rPr lang="en-US" dirty="0" smtClean="0"/>
              <a:t>)</a:t>
            </a:r>
          </a:p>
          <a:p>
            <a:pPr lvl="1"/>
            <a:endParaRPr lang="en-US" sz="1000" dirty="0"/>
          </a:p>
          <a:p>
            <a:pPr lvl="1"/>
            <a:r>
              <a:rPr lang="en-US" dirty="0"/>
              <a:t>He will continue on his journey through Macedonia (Acts 20:1) and then on to Philippi in the spring of 58 AD (Acts 20:6), and then back to Troas.</a:t>
            </a:r>
          </a:p>
          <a:p>
            <a:pPr lvl="1"/>
            <a:endParaRPr lang="en-US" dirty="0"/>
          </a:p>
          <a:p>
            <a:pPr marL="514350" lvl="0" indent="-514350">
              <a:buFont typeface="+mj-lt"/>
              <a:buAutoNum type="arabicPeriod" startAt="8"/>
            </a:pPr>
            <a:endParaRPr lang="en-US" dirty="0" smtClean="0"/>
          </a:p>
          <a:p>
            <a:pPr marL="514350" lvl="0" indent="-514350">
              <a:buFont typeface="+mj-lt"/>
              <a:buAutoNum type="arabicPeriod" startAt="8"/>
            </a:pPr>
            <a:endParaRPr lang="en-US" dirty="0" smtClean="0"/>
          </a:p>
          <a:p>
            <a:pPr marL="514350" lvl="0" indent="-514350">
              <a:buFont typeface="+mj-lt"/>
              <a:buAutoNum type="arabicPeriod" startAt="8"/>
            </a:pPr>
            <a:endParaRPr lang="en-US" dirty="0"/>
          </a:p>
          <a:p>
            <a:pPr marL="514350" lvl="0" indent="-514350">
              <a:buFont typeface="+mj-lt"/>
              <a:buAutoNum type="arabicPeriod" startAt="8"/>
            </a:pPr>
            <a:endParaRPr lang="en-US" dirty="0"/>
          </a:p>
          <a:p>
            <a:pPr lvl="0"/>
            <a:endParaRPr lang="en-US" dirty="0"/>
          </a:p>
          <a:p>
            <a:pPr lvl="1"/>
            <a:endParaRPr lang="en-US" dirty="0"/>
          </a:p>
          <a:p>
            <a:pPr lvl="1"/>
            <a:endParaRPr lang="en-US" dirty="0" smtClean="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u="sng" dirty="0">
                <a:effectLst/>
              </a:rPr>
              <a:t>Paul’s Third Missionary Journey </a:t>
            </a:r>
            <a:r>
              <a:rPr lang="en-US" sz="3100" b="1" u="sng" dirty="0">
                <a:effectLst/>
              </a:rPr>
              <a:t>(</a:t>
            </a:r>
            <a:r>
              <a:rPr lang="en-US" sz="3100" b="1" u="sng" dirty="0" smtClean="0">
                <a:effectLst/>
              </a:rPr>
              <a:t>54-58)</a:t>
            </a:r>
            <a:endParaRPr lang="en-US" sz="3100" dirty="0"/>
          </a:p>
        </p:txBody>
      </p:sp>
      <p:pic>
        <p:nvPicPr>
          <p:cNvPr id="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6477000" y="5067300"/>
            <a:ext cx="2057400" cy="1276350"/>
          </a:xfrm>
          <a:prstGeom prst="rect">
            <a:avLst/>
          </a:prstGeom>
        </p:spPr>
      </p:pic>
    </p:spTree>
    <p:extLst>
      <p:ext uri="{BB962C8B-B14F-4D97-AF65-F5344CB8AC3E}">
        <p14:creationId xmlns:p14="http://schemas.microsoft.com/office/powerpoint/2010/main" val="20617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a:bodyPr>
          <a:lstStyle/>
          <a:p>
            <a:pPr marL="514350" lvl="0" indent="-514350">
              <a:buFont typeface="+mj-lt"/>
              <a:buAutoNum type="arabicPeriod" startAt="9"/>
            </a:pPr>
            <a:r>
              <a:rPr lang="en-US" dirty="0"/>
              <a:t>The next significant visit is to Miletus (southwestern Turkey) where he will summon the Ephesian Elders and address them on the pending dangers that await the church at large. (</a:t>
            </a:r>
            <a:r>
              <a:rPr lang="en-US" b="1" dirty="0"/>
              <a:t>Acts 20:17-38</a:t>
            </a:r>
            <a:r>
              <a:rPr lang="en-US" dirty="0"/>
              <a:t>)</a:t>
            </a:r>
          </a:p>
          <a:p>
            <a:pPr marL="514350" lvl="0" indent="-514350">
              <a:buFont typeface="+mj-lt"/>
              <a:buAutoNum type="arabicPeriod" startAt="9"/>
            </a:pPr>
            <a:endParaRPr lang="en-US" dirty="0"/>
          </a:p>
          <a:p>
            <a:pPr marL="514350" lvl="0" indent="-514350">
              <a:buFont typeface="+mj-lt"/>
              <a:buAutoNum type="arabicPeriod" startAt="9"/>
            </a:pPr>
            <a:endParaRPr lang="en-US" dirty="0" smtClean="0"/>
          </a:p>
          <a:p>
            <a:pPr marL="514350" lvl="0" indent="-514350">
              <a:buFont typeface="+mj-lt"/>
              <a:buAutoNum type="arabicPeriod" startAt="9"/>
            </a:pPr>
            <a:endParaRPr lang="en-US" dirty="0" smtClean="0"/>
          </a:p>
          <a:p>
            <a:pPr marL="514350" lvl="0" indent="-514350">
              <a:buFont typeface="+mj-lt"/>
              <a:buAutoNum type="arabicPeriod" startAt="9"/>
            </a:pPr>
            <a:endParaRPr lang="en-US" dirty="0"/>
          </a:p>
          <a:p>
            <a:pPr marL="514350" lvl="0" indent="-514350">
              <a:buFont typeface="+mj-lt"/>
              <a:buAutoNum type="arabicPeriod" startAt="9"/>
            </a:pPr>
            <a:endParaRPr lang="en-US" dirty="0"/>
          </a:p>
          <a:p>
            <a:pPr marL="0" lvl="0" indent="0">
              <a:buNone/>
            </a:pPr>
            <a:endParaRPr lang="en-US" dirty="0"/>
          </a:p>
          <a:p>
            <a:pPr lvl="1"/>
            <a:endParaRPr lang="en-US" dirty="0"/>
          </a:p>
          <a:p>
            <a:pPr lvl="1"/>
            <a:endParaRPr lang="en-US" dirty="0" smtClean="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u="sng" dirty="0">
                <a:effectLst/>
              </a:rPr>
              <a:t>Paul’s Third Missionary Journey </a:t>
            </a:r>
            <a:r>
              <a:rPr lang="en-US" sz="3100" b="1" u="sng" dirty="0">
                <a:effectLst/>
              </a:rPr>
              <a:t>(</a:t>
            </a:r>
            <a:r>
              <a:rPr lang="en-US" sz="3100" b="1" u="sng" dirty="0" smtClean="0">
                <a:effectLst/>
              </a:rPr>
              <a:t>54-58)</a:t>
            </a:r>
            <a:endParaRPr lang="en-US" sz="3100" dirty="0"/>
          </a:p>
        </p:txBody>
      </p:sp>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905000" y="2895600"/>
            <a:ext cx="5527343" cy="3428999"/>
          </a:xfrm>
          <a:prstGeom prst="rect">
            <a:avLst/>
          </a:prstGeom>
        </p:spPr>
      </p:pic>
      <p:cxnSp>
        <p:nvCxnSpPr>
          <p:cNvPr id="5" name="Straight Arrow Connector 4"/>
          <p:cNvCxnSpPr/>
          <p:nvPr/>
        </p:nvCxnSpPr>
        <p:spPr>
          <a:xfrm flipH="1">
            <a:off x="4419600" y="1447800"/>
            <a:ext cx="838200" cy="29718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734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a:bodyPr>
          <a:lstStyle/>
          <a:p>
            <a:pPr marL="514350" lvl="0" indent="-514350">
              <a:buFont typeface="+mj-lt"/>
              <a:buAutoNum type="arabicPeriod" startAt="10"/>
            </a:pPr>
            <a:r>
              <a:rPr lang="en-US" dirty="0"/>
              <a:t>He will then travel to Coos, Rhodes, Patara and on to Tyre (modern day Lebanon) and remain there one week, and then Ptolemais and Caesarea where he stays many days. (Acts 21:10)</a:t>
            </a:r>
          </a:p>
          <a:p>
            <a:pPr marL="514350" lvl="0" indent="-514350">
              <a:buFont typeface="+mj-lt"/>
              <a:buAutoNum type="arabicPeriod" startAt="10"/>
            </a:pPr>
            <a:endParaRPr lang="en-US" dirty="0" smtClean="0"/>
          </a:p>
          <a:p>
            <a:pPr marL="514350" lvl="0" indent="-514350">
              <a:buFont typeface="+mj-lt"/>
              <a:buAutoNum type="arabicPeriod" startAt="10"/>
            </a:pPr>
            <a:endParaRPr lang="en-US" dirty="0" smtClean="0"/>
          </a:p>
          <a:p>
            <a:pPr marL="514350" lvl="0" indent="-514350">
              <a:buFont typeface="+mj-lt"/>
              <a:buAutoNum type="arabicPeriod" startAt="10"/>
            </a:pPr>
            <a:endParaRPr lang="en-US" dirty="0"/>
          </a:p>
          <a:p>
            <a:pPr marL="514350" lvl="0" indent="-514350">
              <a:buFont typeface="+mj-lt"/>
              <a:buAutoNum type="arabicPeriod" startAt="10"/>
            </a:pPr>
            <a:endParaRPr lang="en-US" dirty="0"/>
          </a:p>
          <a:p>
            <a:pPr marL="0" lvl="0" indent="0">
              <a:buNone/>
            </a:pPr>
            <a:endParaRPr lang="en-US" dirty="0"/>
          </a:p>
          <a:p>
            <a:pPr lvl="1"/>
            <a:endParaRPr lang="en-US" dirty="0"/>
          </a:p>
          <a:p>
            <a:pPr lvl="1"/>
            <a:endParaRPr lang="en-US" dirty="0" smtClean="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u="sng" dirty="0">
                <a:effectLst/>
              </a:rPr>
              <a:t>Paul’s Third Missionary Journey </a:t>
            </a:r>
            <a:r>
              <a:rPr lang="en-US" sz="3100" b="1" u="sng" dirty="0">
                <a:effectLst/>
              </a:rPr>
              <a:t>(</a:t>
            </a:r>
            <a:r>
              <a:rPr lang="en-US" sz="3100" b="1" u="sng" dirty="0" smtClean="0">
                <a:effectLst/>
              </a:rPr>
              <a:t>54-58)</a:t>
            </a:r>
            <a:endParaRPr lang="en-US" sz="3100" dirty="0"/>
          </a:p>
        </p:txBody>
      </p:sp>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905000" y="2895600"/>
            <a:ext cx="5527343" cy="3428999"/>
          </a:xfrm>
          <a:prstGeom prst="rect">
            <a:avLst/>
          </a:prstGeom>
        </p:spPr>
      </p:pic>
      <p:cxnSp>
        <p:nvCxnSpPr>
          <p:cNvPr id="6" name="Straight Arrow Connector 5"/>
          <p:cNvCxnSpPr/>
          <p:nvPr/>
        </p:nvCxnSpPr>
        <p:spPr>
          <a:xfrm>
            <a:off x="6096000" y="5486400"/>
            <a:ext cx="533400" cy="152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4267200" y="4800600"/>
            <a:ext cx="228600" cy="457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984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876800"/>
          </a:xfrm>
        </p:spPr>
        <p:txBody>
          <a:bodyPr>
            <a:normAutofit/>
          </a:bodyPr>
          <a:lstStyle/>
          <a:p>
            <a:pPr marL="514350" lvl="0" indent="-514350">
              <a:buFont typeface="+mj-lt"/>
              <a:buAutoNum type="arabicPeriod"/>
            </a:pPr>
            <a:r>
              <a:rPr lang="en-US" dirty="0"/>
              <a:t>His primary purpose in going to Jerusalem was to </a:t>
            </a:r>
            <a:r>
              <a:rPr lang="en-US" b="1" dirty="0"/>
              <a:t>deliver the offering</a:t>
            </a:r>
            <a:r>
              <a:rPr lang="en-US" dirty="0"/>
              <a:t> to the Jerusalem church that he had collected from the Gentiles during his third missionary journey. (Acts 24:17, Rom. 15:25-27, Ephesians 2:11-22, 3:6</a:t>
            </a:r>
            <a:r>
              <a:rPr lang="en-US" dirty="0" smtClean="0"/>
              <a:t>)</a:t>
            </a:r>
          </a:p>
          <a:p>
            <a:pPr marL="514350" lvl="0" indent="-514350">
              <a:buFont typeface="+mj-lt"/>
              <a:buAutoNum type="arabicPeriod"/>
            </a:pPr>
            <a:endParaRPr lang="en-US" dirty="0"/>
          </a:p>
          <a:p>
            <a:pPr marL="514350" lvl="0" indent="-514350">
              <a:buFont typeface="+mj-lt"/>
              <a:buAutoNum type="arabicPeriod"/>
            </a:pPr>
            <a:r>
              <a:rPr lang="en-US" dirty="0"/>
              <a:t>Paul’s friends feared that if he returned to Jerusalem that his life would be in danger, however Paul believed the Holy Spirit was leading him to go (Acts 21:4)</a:t>
            </a:r>
            <a:endParaRPr lang="en-US" dirty="0" smtClean="0"/>
          </a:p>
          <a:p>
            <a:pPr marL="514350" lvl="0" indent="-514350">
              <a:buFont typeface="+mj-lt"/>
              <a:buAutoNum type="arabicPeriod"/>
            </a:pPr>
            <a:endParaRPr lang="en-US" dirty="0" smtClean="0"/>
          </a:p>
          <a:p>
            <a:pPr marL="514350" lvl="0" indent="-514350">
              <a:buFont typeface="+mj-lt"/>
              <a:buAutoNum type="arabicPeriod"/>
            </a:pPr>
            <a:endParaRPr lang="en-US" dirty="0"/>
          </a:p>
          <a:p>
            <a:pPr marL="514350" lvl="0" indent="-514350">
              <a:buFont typeface="+mj-lt"/>
              <a:buAutoNum type="arabicPeriod"/>
            </a:pPr>
            <a:endParaRPr lang="en-US" dirty="0"/>
          </a:p>
          <a:p>
            <a:pPr marL="0" lvl="0" indent="0">
              <a:buNone/>
            </a:pPr>
            <a:endParaRPr lang="en-US" dirty="0"/>
          </a:p>
          <a:p>
            <a:pPr lvl="1"/>
            <a:endParaRPr lang="en-US" dirty="0"/>
          </a:p>
          <a:p>
            <a:pPr lvl="1"/>
            <a:endParaRPr lang="en-US" dirty="0" smtClean="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Return to Jerusalem</a:t>
            </a:r>
            <a:endParaRPr lang="en-US" sz="3100" dirty="0"/>
          </a:p>
        </p:txBody>
      </p:sp>
    </p:spTree>
    <p:extLst>
      <p:ext uri="{BB962C8B-B14F-4D97-AF65-F5344CB8AC3E}">
        <p14:creationId xmlns:p14="http://schemas.microsoft.com/office/powerpoint/2010/main" val="1361896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wipe(down)">
                                      <p:cBhvr>
                                        <p:cTn id="2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876800"/>
          </a:xfrm>
        </p:spPr>
        <p:txBody>
          <a:bodyPr>
            <a:normAutofit/>
          </a:bodyPr>
          <a:lstStyle/>
          <a:p>
            <a:pPr marL="514350" lvl="0" indent="-514350">
              <a:buFont typeface="+mj-lt"/>
              <a:buAutoNum type="arabicPeriod" startAt="3"/>
            </a:pPr>
            <a:r>
              <a:rPr lang="en-US" dirty="0"/>
              <a:t>While in Jerusalem Paul met up with a group of Jews who were complaining that he was teaching the Gentiles to forsake the Mosaic Law. (Acts 21:27-40)</a:t>
            </a:r>
          </a:p>
          <a:p>
            <a:pPr marL="514350" lvl="0" indent="-514350">
              <a:buFont typeface="+mj-lt"/>
              <a:buAutoNum type="arabicPeriod" startAt="3"/>
            </a:pPr>
            <a:endParaRPr lang="en-US" sz="1400" dirty="0" smtClean="0"/>
          </a:p>
          <a:p>
            <a:pPr lvl="1"/>
            <a:r>
              <a:rPr lang="en-US" dirty="0"/>
              <a:t>Paul defended himself against these </a:t>
            </a:r>
            <a:r>
              <a:rPr lang="en-US" dirty="0" smtClean="0"/>
              <a:t>unfounded accusations</a:t>
            </a:r>
            <a:r>
              <a:rPr lang="en-US" dirty="0"/>
              <a:t>. (Acts 22</a:t>
            </a:r>
            <a:r>
              <a:rPr lang="en-US" dirty="0" smtClean="0"/>
              <a:t>)</a:t>
            </a:r>
          </a:p>
          <a:p>
            <a:pPr lvl="1"/>
            <a:endParaRPr lang="en-US" sz="1400" dirty="0"/>
          </a:p>
          <a:p>
            <a:pPr lvl="1"/>
            <a:r>
              <a:rPr lang="en-US" dirty="0"/>
              <a:t>It was during this defense that Paul was seized, and when he was about to be scourged/whipped, he challenged whether he being a Roman citizen could be scourged by the Centurion? </a:t>
            </a:r>
            <a:r>
              <a:rPr lang="en-US" b="1" dirty="0"/>
              <a:t>Paul’s life was spared for a season</a:t>
            </a:r>
            <a:r>
              <a:rPr lang="en-US" dirty="0"/>
              <a:t> as the Lord had more for him to do! </a:t>
            </a:r>
            <a:r>
              <a:rPr lang="en-US" dirty="0" smtClean="0"/>
              <a:t>             (</a:t>
            </a:r>
            <a:r>
              <a:rPr lang="en-US" dirty="0"/>
              <a:t>Acts 22:24-29)</a:t>
            </a:r>
            <a:endParaRPr lang="en-US" dirty="0" smtClean="0"/>
          </a:p>
          <a:p>
            <a:pPr marL="514350" lvl="0" indent="-514350">
              <a:buFont typeface="+mj-lt"/>
              <a:buAutoNum type="arabicPeriod" startAt="3"/>
            </a:pPr>
            <a:endParaRPr lang="en-US" dirty="0"/>
          </a:p>
          <a:p>
            <a:pPr marL="514350" lvl="0" indent="-514350">
              <a:buFont typeface="+mj-lt"/>
              <a:buAutoNum type="arabicPeriod" startAt="3"/>
            </a:pPr>
            <a:endParaRPr lang="en-US" dirty="0"/>
          </a:p>
          <a:p>
            <a:pPr marL="0" lvl="0" indent="0">
              <a:buNone/>
            </a:pPr>
            <a:endParaRPr lang="en-US" dirty="0"/>
          </a:p>
          <a:p>
            <a:pPr lvl="1"/>
            <a:endParaRPr lang="en-US" dirty="0"/>
          </a:p>
          <a:p>
            <a:pPr lvl="1"/>
            <a:endParaRPr lang="en-US" dirty="0" smtClean="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Return to Jerusalem</a:t>
            </a:r>
            <a:endParaRPr lang="en-US" sz="3100" dirty="0"/>
          </a:p>
        </p:txBody>
      </p:sp>
    </p:spTree>
    <p:extLst>
      <p:ext uri="{BB962C8B-B14F-4D97-AF65-F5344CB8AC3E}">
        <p14:creationId xmlns:p14="http://schemas.microsoft.com/office/powerpoint/2010/main" val="3938154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876800"/>
          </a:xfrm>
        </p:spPr>
        <p:txBody>
          <a:bodyPr>
            <a:normAutofit fontScale="92500" lnSpcReduction="10000"/>
          </a:bodyPr>
          <a:lstStyle/>
          <a:p>
            <a:pPr marL="514350" lvl="0" indent="-514350">
              <a:buFont typeface="+mj-lt"/>
              <a:buAutoNum type="arabicPeriod" startAt="4"/>
            </a:pPr>
            <a:r>
              <a:rPr lang="en-US" dirty="0"/>
              <a:t>Paul appears before the Jewish council (The Sanhedrin) where he is accused of preaching about the resurrection. (Acts 23:1-11</a:t>
            </a:r>
            <a:r>
              <a:rPr lang="en-US" dirty="0" smtClean="0"/>
              <a:t>)</a:t>
            </a:r>
          </a:p>
          <a:p>
            <a:pPr marL="514350" lvl="0" indent="-514350">
              <a:buFont typeface="+mj-lt"/>
              <a:buAutoNum type="arabicPeriod" startAt="4"/>
            </a:pPr>
            <a:endParaRPr lang="en-US" sz="1400" dirty="0"/>
          </a:p>
          <a:p>
            <a:pPr marL="514350" lvl="0" indent="-514350">
              <a:buFont typeface="+mj-lt"/>
              <a:buAutoNum type="arabicPeriod" startAt="4"/>
            </a:pPr>
            <a:r>
              <a:rPr lang="en-US" dirty="0"/>
              <a:t>A group of people committed themselves to a plot to kill the apostle Paul, so they moved Paul to Caesarea for his safety. (Acts </a:t>
            </a:r>
            <a:r>
              <a:rPr lang="en-US" dirty="0" smtClean="0"/>
              <a:t>23:12-23)</a:t>
            </a:r>
          </a:p>
          <a:p>
            <a:pPr marL="514350" lvl="0" indent="-514350">
              <a:buFont typeface="+mj-lt"/>
              <a:buAutoNum type="arabicPeriod" startAt="4"/>
            </a:pPr>
            <a:endParaRPr lang="en-US" sz="1400" dirty="0"/>
          </a:p>
          <a:p>
            <a:pPr marL="514350" lvl="0" indent="-514350">
              <a:buFont typeface="+mj-lt"/>
              <a:buAutoNum type="arabicPeriod" startAt="4"/>
            </a:pPr>
            <a:r>
              <a:rPr lang="en-US" dirty="0"/>
              <a:t>Paul appears before the Governor of the province whose name was Felix (Acts 24</a:t>
            </a:r>
            <a:r>
              <a:rPr lang="en-US" dirty="0" smtClean="0"/>
              <a:t>)</a:t>
            </a:r>
          </a:p>
          <a:p>
            <a:pPr marL="514350" lvl="0" indent="-514350">
              <a:buFont typeface="+mj-lt"/>
              <a:buAutoNum type="arabicPeriod" startAt="4"/>
            </a:pPr>
            <a:endParaRPr lang="en-US" sz="1500" dirty="0"/>
          </a:p>
          <a:p>
            <a:pPr marL="514350" lvl="0" indent="-514350">
              <a:buFont typeface="+mj-lt"/>
              <a:buAutoNum type="arabicPeriod" startAt="4"/>
            </a:pPr>
            <a:r>
              <a:rPr lang="en-US" dirty="0"/>
              <a:t>About two years later Paul will appear before Festus (Acts 25:1-12), and while defending himself before Festus - Paul will appeal to Caesar.</a:t>
            </a:r>
          </a:p>
          <a:p>
            <a:pPr marL="514350" lvl="0" indent="-514350">
              <a:buFont typeface="+mj-lt"/>
              <a:buAutoNum type="arabicPeriod" startAt="4"/>
            </a:pPr>
            <a:endParaRPr lang="en-US" dirty="0"/>
          </a:p>
          <a:p>
            <a:pPr marL="514350" lvl="0" indent="-514350">
              <a:buFont typeface="+mj-lt"/>
              <a:buAutoNum type="arabicPeriod" startAt="4"/>
            </a:pPr>
            <a:endParaRPr lang="en-US" dirty="0"/>
          </a:p>
          <a:p>
            <a:pPr marL="0" lvl="0" indent="0">
              <a:buNone/>
            </a:pPr>
            <a:endParaRPr lang="en-US" dirty="0"/>
          </a:p>
          <a:p>
            <a:pPr lvl="1"/>
            <a:endParaRPr lang="en-US" dirty="0"/>
          </a:p>
          <a:p>
            <a:pPr lvl="1"/>
            <a:endParaRPr lang="en-US" dirty="0" smtClean="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Return to Jerusalem</a:t>
            </a:r>
            <a:endParaRPr lang="en-US" sz="3100" dirty="0"/>
          </a:p>
        </p:txBody>
      </p:sp>
    </p:spTree>
    <p:extLst>
      <p:ext uri="{BB962C8B-B14F-4D97-AF65-F5344CB8AC3E}">
        <p14:creationId xmlns:p14="http://schemas.microsoft.com/office/powerpoint/2010/main" val="186495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876800"/>
          </a:xfrm>
        </p:spPr>
        <p:txBody>
          <a:bodyPr>
            <a:normAutofit/>
          </a:bodyPr>
          <a:lstStyle/>
          <a:p>
            <a:pPr marL="514350" lvl="0" indent="-514350">
              <a:buFont typeface="+mj-lt"/>
              <a:buAutoNum type="arabicPeriod" startAt="8"/>
            </a:pPr>
            <a:r>
              <a:rPr lang="en-US" dirty="0"/>
              <a:t>Next Paul defends himself before King Agrippa (great grandson to Herod the Great</a:t>
            </a:r>
            <a:r>
              <a:rPr lang="en-US" dirty="0" smtClean="0"/>
              <a:t>)</a:t>
            </a:r>
          </a:p>
          <a:p>
            <a:pPr marL="514350" lvl="0" indent="-514350">
              <a:buFont typeface="+mj-lt"/>
              <a:buAutoNum type="arabicPeriod" startAt="8"/>
            </a:pPr>
            <a:endParaRPr lang="en-US" sz="1400" dirty="0"/>
          </a:p>
          <a:p>
            <a:pPr lvl="1"/>
            <a:r>
              <a:rPr lang="en-US" dirty="0"/>
              <a:t>Paul will give a powerful testimony of his life and how it changed the day he met Christ on the Damascus Road (Acts 26</a:t>
            </a:r>
            <a:r>
              <a:rPr lang="en-US" dirty="0" smtClean="0"/>
              <a:t>)</a:t>
            </a:r>
          </a:p>
          <a:p>
            <a:pPr lvl="1"/>
            <a:endParaRPr lang="en-US" sz="1400" dirty="0"/>
          </a:p>
          <a:p>
            <a:pPr lvl="1"/>
            <a:r>
              <a:rPr lang="en-US" dirty="0"/>
              <a:t>It will be Agrippa who says to Paul; “You almost persuade me to be a </a:t>
            </a:r>
            <a:r>
              <a:rPr lang="en-US" b="1" i="1" u="sng" dirty="0">
                <a:solidFill>
                  <a:schemeClr val="bg1"/>
                </a:solidFill>
              </a:rPr>
              <a:t>Christian</a:t>
            </a:r>
            <a:r>
              <a:rPr lang="en-US" dirty="0"/>
              <a:t>” Acts 26:28 (NKJV</a:t>
            </a:r>
            <a:r>
              <a:rPr lang="en-US" dirty="0" smtClean="0"/>
              <a:t>)</a:t>
            </a:r>
          </a:p>
          <a:p>
            <a:pPr lvl="1"/>
            <a:endParaRPr lang="en-US" sz="1400" dirty="0"/>
          </a:p>
          <a:p>
            <a:pPr marL="457200" indent="-457200">
              <a:buFont typeface="+mj-lt"/>
              <a:buAutoNum type="arabicPeriod" startAt="8"/>
            </a:pPr>
            <a:r>
              <a:rPr lang="en-US" dirty="0" smtClean="0"/>
              <a:t>Paul will placed under the control of a Centurion named Julius and will travel by ship to Rome to have his case heard by Caesar.</a:t>
            </a:r>
            <a:endParaRPr lang="en-US" dirty="0"/>
          </a:p>
          <a:p>
            <a:pPr marL="514350" lvl="0" indent="-514350">
              <a:buFont typeface="+mj-lt"/>
              <a:buAutoNum type="arabicPeriod" startAt="8"/>
            </a:pPr>
            <a:endParaRPr lang="en-US" dirty="0"/>
          </a:p>
          <a:p>
            <a:pPr marL="514350" lvl="0" indent="-514350">
              <a:buFont typeface="+mj-lt"/>
              <a:buAutoNum type="arabicPeriod" startAt="8"/>
            </a:pPr>
            <a:endParaRPr lang="en-US" dirty="0"/>
          </a:p>
          <a:p>
            <a:pPr marL="0" lvl="0" indent="0">
              <a:buNone/>
            </a:pPr>
            <a:endParaRPr lang="en-US" dirty="0"/>
          </a:p>
          <a:p>
            <a:pPr lvl="1"/>
            <a:endParaRPr lang="en-US" dirty="0"/>
          </a:p>
          <a:p>
            <a:pPr lvl="1"/>
            <a:endParaRPr lang="en-US" dirty="0" smtClean="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Return to Jerusalem</a:t>
            </a:r>
            <a:endParaRPr lang="en-US" sz="3100" dirty="0"/>
          </a:p>
        </p:txBody>
      </p:sp>
    </p:spTree>
    <p:extLst>
      <p:ext uri="{BB962C8B-B14F-4D97-AF65-F5344CB8AC3E}">
        <p14:creationId xmlns:p14="http://schemas.microsoft.com/office/powerpoint/2010/main" val="404637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barn(inVertical)">
                                      <p:cBhvr>
                                        <p:cTn id="24"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876800"/>
          </a:xfrm>
        </p:spPr>
        <p:txBody>
          <a:bodyPr>
            <a:normAutofit/>
          </a:bodyPr>
          <a:lstStyle/>
          <a:p>
            <a:pPr marL="0" lvl="0" indent="0">
              <a:buNone/>
            </a:pPr>
            <a:endParaRPr lang="en-US" dirty="0"/>
          </a:p>
          <a:p>
            <a:pPr marL="514350" lvl="0" indent="-514350">
              <a:buFont typeface="+mj-lt"/>
              <a:buAutoNum type="arabicPeriod" startAt="4"/>
            </a:pPr>
            <a:endParaRPr lang="en-US" dirty="0"/>
          </a:p>
          <a:p>
            <a:pPr marL="0" lvl="0" indent="0">
              <a:buNone/>
            </a:pPr>
            <a:endParaRPr lang="en-US" dirty="0"/>
          </a:p>
          <a:p>
            <a:pPr lvl="1"/>
            <a:endParaRPr lang="en-US" dirty="0"/>
          </a:p>
          <a:p>
            <a:pPr lvl="1"/>
            <a:endParaRPr lang="en-US" dirty="0" smtClean="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a:t>
            </a:r>
            <a:r>
              <a:rPr lang="en-US" b="1" dirty="0" smtClean="0">
                <a:effectLst/>
              </a:rPr>
              <a:t>Voyage To Rome</a:t>
            </a:r>
            <a:endParaRPr lang="en-US" sz="31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95400"/>
            <a:ext cx="7158677"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Arrow Connector 4"/>
          <p:cNvCxnSpPr/>
          <p:nvPr/>
        </p:nvCxnSpPr>
        <p:spPr>
          <a:xfrm flipH="1">
            <a:off x="1600200" y="1752600"/>
            <a:ext cx="152400" cy="6858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175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500" fill="hold"/>
                                        <p:tgtEl>
                                          <p:spTgt spid="1026"/>
                                        </p:tgtEl>
                                        <p:attrNameLst>
                                          <p:attrName>ppt_w</p:attrName>
                                        </p:attrNameLst>
                                      </p:cBhvr>
                                      <p:tavLst>
                                        <p:tav tm="0">
                                          <p:val>
                                            <p:fltVal val="0"/>
                                          </p:val>
                                        </p:tav>
                                        <p:tav tm="100000">
                                          <p:val>
                                            <p:strVal val="#ppt_w"/>
                                          </p:val>
                                        </p:tav>
                                      </p:tavLst>
                                    </p:anim>
                                    <p:anim calcmode="lin" valueType="num">
                                      <p:cBhvr>
                                        <p:cTn id="16" dur="500" fill="hold"/>
                                        <p:tgtEl>
                                          <p:spTgt spid="1026"/>
                                        </p:tgtEl>
                                        <p:attrNameLst>
                                          <p:attrName>ppt_h</p:attrName>
                                        </p:attrNameLst>
                                      </p:cBhvr>
                                      <p:tavLst>
                                        <p:tav tm="0">
                                          <p:val>
                                            <p:fltVal val="0"/>
                                          </p:val>
                                        </p:tav>
                                        <p:tav tm="100000">
                                          <p:val>
                                            <p:strVal val="#ppt_h"/>
                                          </p:val>
                                        </p:tav>
                                      </p:tavLst>
                                    </p:anim>
                                    <p:animEffect transition="in" filter="fade">
                                      <p:cBhvr>
                                        <p:cTn id="1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876800"/>
          </a:xfrm>
        </p:spPr>
        <p:txBody>
          <a:bodyPr>
            <a:normAutofit/>
          </a:bodyPr>
          <a:lstStyle/>
          <a:p>
            <a:pPr marL="514350" lvl="0" indent="-514350">
              <a:buFont typeface="+mj-lt"/>
              <a:buAutoNum type="arabicPeriod"/>
            </a:pPr>
            <a:r>
              <a:rPr lang="en-US" dirty="0"/>
              <a:t>Paul will initially spend 2 years under house arrest while in Rome. (61-63 </a:t>
            </a:r>
            <a:r>
              <a:rPr lang="en-US" dirty="0" smtClean="0"/>
              <a:t>AD)</a:t>
            </a:r>
          </a:p>
          <a:p>
            <a:pPr marL="514350" lvl="0" indent="-514350">
              <a:buFont typeface="+mj-lt"/>
              <a:buAutoNum type="arabicPeriod"/>
            </a:pPr>
            <a:endParaRPr lang="en-US" sz="1400" dirty="0"/>
          </a:p>
          <a:p>
            <a:pPr marL="514350" lvl="0" indent="-514350">
              <a:buFont typeface="+mj-lt"/>
              <a:buAutoNum type="arabicPeriod"/>
            </a:pPr>
            <a:r>
              <a:rPr lang="en-US" dirty="0" smtClean="0"/>
              <a:t>While </a:t>
            </a:r>
            <a:r>
              <a:rPr lang="en-US" dirty="0"/>
              <a:t>under house arrest he will write what are commonly called the prison Epistles</a:t>
            </a:r>
            <a:r>
              <a:rPr lang="en-US" dirty="0" smtClean="0"/>
              <a:t>:</a:t>
            </a:r>
          </a:p>
          <a:p>
            <a:pPr marL="457200" indent="-457200">
              <a:buFont typeface="+mj-lt"/>
              <a:buAutoNum type="arabicPeriod" startAt="4"/>
            </a:pPr>
            <a:endParaRPr lang="en-US" sz="1400" dirty="0"/>
          </a:p>
          <a:p>
            <a:pPr lvl="1"/>
            <a:r>
              <a:rPr lang="en-US" b="1" i="1" u="sng" dirty="0" smtClean="0">
                <a:solidFill>
                  <a:schemeClr val="bg1"/>
                </a:solidFill>
              </a:rPr>
              <a:t>Ephesians</a:t>
            </a:r>
          </a:p>
          <a:p>
            <a:pPr lvl="1"/>
            <a:endParaRPr lang="en-US" sz="1400" b="1" i="1" u="sng" dirty="0"/>
          </a:p>
          <a:p>
            <a:pPr lvl="1"/>
            <a:r>
              <a:rPr lang="en-US" b="1" i="1" u="sng" dirty="0" smtClean="0">
                <a:solidFill>
                  <a:schemeClr val="bg1"/>
                </a:solidFill>
              </a:rPr>
              <a:t>Philippians</a:t>
            </a:r>
          </a:p>
          <a:p>
            <a:pPr lvl="1"/>
            <a:endParaRPr lang="en-US" sz="1400" b="1" i="1" u="sng" dirty="0"/>
          </a:p>
          <a:p>
            <a:pPr lvl="1"/>
            <a:r>
              <a:rPr lang="en-US" b="1" i="1" u="sng" dirty="0" smtClean="0">
                <a:solidFill>
                  <a:schemeClr val="bg1"/>
                </a:solidFill>
              </a:rPr>
              <a:t>Colossians</a:t>
            </a:r>
          </a:p>
          <a:p>
            <a:pPr lvl="1"/>
            <a:endParaRPr lang="en-US" b="1" i="1" u="sng" dirty="0"/>
          </a:p>
          <a:p>
            <a:pPr lvl="1"/>
            <a:r>
              <a:rPr lang="en-US" b="1" i="1" u="sng" dirty="0">
                <a:solidFill>
                  <a:schemeClr val="bg1"/>
                </a:solidFill>
              </a:rPr>
              <a:t>Philemon</a:t>
            </a:r>
            <a:endParaRPr lang="en-US" dirty="0">
              <a:solidFill>
                <a:schemeClr val="bg1"/>
              </a:solidFill>
            </a:endParaRPr>
          </a:p>
          <a:p>
            <a:pPr marL="514350" lvl="0" indent="-514350">
              <a:buFont typeface="+mj-lt"/>
              <a:buAutoNum type="arabicPeriod" startAt="4"/>
            </a:pPr>
            <a:endParaRPr lang="en-US" dirty="0"/>
          </a:p>
          <a:p>
            <a:pPr marL="0" lvl="0" indent="0">
              <a:buNone/>
            </a:pPr>
            <a:endParaRPr lang="en-US" dirty="0"/>
          </a:p>
          <a:p>
            <a:pPr lvl="1"/>
            <a:endParaRPr lang="en-US" dirty="0"/>
          </a:p>
          <a:p>
            <a:pPr lvl="1"/>
            <a:endParaRPr lang="en-US" dirty="0" smtClean="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Years in Rome</a:t>
            </a:r>
            <a:endParaRPr lang="en-US" sz="3100" dirty="0"/>
          </a:p>
        </p:txBody>
      </p:sp>
    </p:spTree>
    <p:extLst>
      <p:ext uri="{BB962C8B-B14F-4D97-AF65-F5344CB8AC3E}">
        <p14:creationId xmlns:p14="http://schemas.microsoft.com/office/powerpoint/2010/main" val="11986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barn(inVertical)">
                                      <p:cBhvr>
                                        <p:cTn id="20" dur="5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10" end="10"/>
                                            </p:txEl>
                                          </p:spTgt>
                                        </p:tgtEl>
                                        <p:attrNameLst>
                                          <p:attrName>style.visibility</p:attrName>
                                        </p:attrNameLst>
                                      </p:cBhvr>
                                      <p:to>
                                        <p:strVal val="visible"/>
                                      </p:to>
                                    </p:set>
                                    <p:anim calcmode="lin" valueType="num">
                                      <p:cBhvr additive="base">
                                        <p:cTn id="4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876800"/>
          </a:xfrm>
        </p:spPr>
        <p:txBody>
          <a:bodyPr>
            <a:normAutofit lnSpcReduction="10000"/>
          </a:bodyPr>
          <a:lstStyle/>
          <a:p>
            <a:pPr marL="514350" lvl="0" indent="-514350">
              <a:buFont typeface="+mj-lt"/>
              <a:buAutoNum type="arabicPeriod" startAt="3"/>
            </a:pPr>
            <a:r>
              <a:rPr lang="en-US" dirty="0"/>
              <a:t>Paul’s post imprisonment years (after his release from house arrest</a:t>
            </a:r>
            <a:r>
              <a:rPr lang="en-US" dirty="0" smtClean="0"/>
              <a:t>):</a:t>
            </a:r>
          </a:p>
          <a:p>
            <a:pPr marL="514350" lvl="0" indent="-514350">
              <a:buFont typeface="+mj-lt"/>
              <a:buAutoNum type="arabicPeriod" startAt="3"/>
            </a:pPr>
            <a:endParaRPr lang="en-US" sz="1400" dirty="0"/>
          </a:p>
          <a:p>
            <a:pPr lvl="1"/>
            <a:r>
              <a:rPr lang="en-US" dirty="0"/>
              <a:t>He will travel some more and write his Epistle (Letter) to </a:t>
            </a:r>
            <a:r>
              <a:rPr lang="en-US" b="1" i="1" u="sng" dirty="0">
                <a:solidFill>
                  <a:schemeClr val="bg1"/>
                </a:solidFill>
              </a:rPr>
              <a:t>Titus</a:t>
            </a:r>
            <a:r>
              <a:rPr lang="en-US" dirty="0"/>
              <a:t> and </a:t>
            </a:r>
            <a:r>
              <a:rPr lang="en-US" b="1" i="1" u="sng" dirty="0">
                <a:solidFill>
                  <a:schemeClr val="bg1"/>
                </a:solidFill>
              </a:rPr>
              <a:t>two</a:t>
            </a:r>
            <a:r>
              <a:rPr lang="en-US" dirty="0"/>
              <a:t> letters to </a:t>
            </a:r>
            <a:r>
              <a:rPr lang="en-US" b="1" i="1" u="sng" dirty="0">
                <a:solidFill>
                  <a:schemeClr val="bg1"/>
                </a:solidFill>
              </a:rPr>
              <a:t>Timothy</a:t>
            </a:r>
            <a:r>
              <a:rPr lang="en-US" dirty="0"/>
              <a:t>.</a:t>
            </a:r>
            <a:endParaRPr lang="en-US" sz="1400" b="1" i="1" u="sng" dirty="0"/>
          </a:p>
          <a:p>
            <a:pPr lvl="1"/>
            <a:endParaRPr lang="en-US" sz="1400" b="1" i="1" u="sng" dirty="0" smtClean="0">
              <a:solidFill>
                <a:schemeClr val="bg1"/>
              </a:solidFill>
            </a:endParaRPr>
          </a:p>
          <a:p>
            <a:pPr lvl="1"/>
            <a:r>
              <a:rPr lang="en-US" dirty="0"/>
              <a:t>Some conclude that he wrote Hebrews during this time but there just is not enough evidence to support this claim</a:t>
            </a:r>
            <a:endParaRPr lang="en-US" sz="1400" b="1" i="1" u="sng" dirty="0"/>
          </a:p>
          <a:p>
            <a:pPr lvl="1"/>
            <a:endParaRPr lang="en-US" sz="1400" b="1" i="1" u="sng" dirty="0" smtClean="0">
              <a:solidFill>
                <a:schemeClr val="bg1"/>
              </a:solidFill>
            </a:endParaRPr>
          </a:p>
          <a:p>
            <a:pPr lvl="1"/>
            <a:r>
              <a:rPr lang="en-US" dirty="0"/>
              <a:t>Although Acts does not record these travels we can piece together some of the places that Paul visits (Colosse, Corinth, Troas, Crete, Ephesus etc.) by reading the various letters that Paul wrote.</a:t>
            </a:r>
            <a:endParaRPr lang="en-US" b="1" i="1" u="sng" dirty="0"/>
          </a:p>
          <a:p>
            <a:pPr marL="514350" lvl="0" indent="-514350">
              <a:buFont typeface="+mj-lt"/>
              <a:buAutoNum type="arabicPeriod" startAt="4"/>
            </a:pPr>
            <a:endParaRPr lang="en-US" dirty="0"/>
          </a:p>
          <a:p>
            <a:pPr marL="0" lvl="0" indent="0">
              <a:buNone/>
            </a:pPr>
            <a:endParaRPr lang="en-US" dirty="0"/>
          </a:p>
          <a:p>
            <a:pPr lvl="1"/>
            <a:endParaRPr lang="en-US" dirty="0"/>
          </a:p>
          <a:p>
            <a:pPr lvl="1"/>
            <a:endParaRPr lang="en-US" dirty="0" smtClean="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Years in Rome</a:t>
            </a:r>
            <a:endParaRPr lang="en-US" sz="3100" dirty="0"/>
          </a:p>
        </p:txBody>
      </p:sp>
    </p:spTree>
    <p:extLst>
      <p:ext uri="{BB962C8B-B14F-4D97-AF65-F5344CB8AC3E}">
        <p14:creationId xmlns:p14="http://schemas.microsoft.com/office/powerpoint/2010/main" val="1780382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barn(inVertical)">
                                      <p:cBhvr>
                                        <p:cTn id="24"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876800"/>
          </a:xfrm>
        </p:spPr>
        <p:txBody>
          <a:bodyPr>
            <a:normAutofit/>
          </a:bodyPr>
          <a:lstStyle/>
          <a:p>
            <a:pPr marL="514350" lvl="0" indent="-514350">
              <a:buFont typeface="+mj-lt"/>
              <a:buAutoNum type="arabicPeriod" startAt="4"/>
            </a:pPr>
            <a:r>
              <a:rPr lang="en-US" dirty="0"/>
              <a:t>At some point he is returned to prison (although we are not given the reason) to face what would be his eventual death. (II Timothy 4:6-8</a:t>
            </a:r>
            <a:r>
              <a:rPr lang="en-US" dirty="0" smtClean="0"/>
              <a:t>)</a:t>
            </a:r>
          </a:p>
          <a:p>
            <a:pPr marL="514350" lvl="0" indent="-514350">
              <a:buFont typeface="+mj-lt"/>
              <a:buAutoNum type="arabicPeriod" startAt="4"/>
            </a:pPr>
            <a:endParaRPr lang="en-US" sz="1400" dirty="0"/>
          </a:p>
          <a:p>
            <a:pPr lvl="1"/>
            <a:r>
              <a:rPr lang="en-US" dirty="0"/>
              <a:t>In spite of this impending death sentence Paul still encouraged young Timothy to come visit him and bring some of his most cherished items. (II Timothy 4:9, 21</a:t>
            </a:r>
            <a:r>
              <a:rPr lang="en-US" dirty="0" smtClean="0"/>
              <a:t>)</a:t>
            </a:r>
          </a:p>
          <a:p>
            <a:pPr lvl="1"/>
            <a:endParaRPr lang="en-US" sz="1400" b="1" i="1" u="sng" dirty="0" smtClean="0">
              <a:solidFill>
                <a:schemeClr val="bg1"/>
              </a:solidFill>
            </a:endParaRPr>
          </a:p>
          <a:p>
            <a:pPr lvl="1"/>
            <a:r>
              <a:rPr lang="en-US" dirty="0"/>
              <a:t>It is believed that Paul was martyred in 67 AD while in Rome by order of Emperor </a:t>
            </a:r>
            <a:r>
              <a:rPr lang="en-US" b="1" i="1" u="sng" dirty="0">
                <a:solidFill>
                  <a:schemeClr val="bg1"/>
                </a:solidFill>
              </a:rPr>
              <a:t>Nero</a:t>
            </a:r>
            <a:r>
              <a:rPr lang="en-US" dirty="0"/>
              <a:t>.</a:t>
            </a:r>
          </a:p>
          <a:p>
            <a:pPr lvl="1"/>
            <a:endParaRPr lang="en-US" sz="1400" b="1" i="1" u="sng" dirty="0" smtClean="0">
              <a:solidFill>
                <a:schemeClr val="bg1"/>
              </a:solidFill>
            </a:endParaRPr>
          </a:p>
          <a:p>
            <a:pPr marL="514350" lvl="0" indent="-514350">
              <a:buFont typeface="+mj-lt"/>
              <a:buAutoNum type="arabicPeriod" startAt="4"/>
            </a:pPr>
            <a:endParaRPr lang="en-US" dirty="0"/>
          </a:p>
          <a:p>
            <a:pPr marL="0" lvl="0" indent="0">
              <a:buNone/>
            </a:pPr>
            <a:endParaRPr lang="en-US" dirty="0"/>
          </a:p>
          <a:p>
            <a:pPr lvl="1"/>
            <a:endParaRPr lang="en-US" dirty="0"/>
          </a:p>
          <a:p>
            <a:pPr lvl="1"/>
            <a:endParaRPr lang="en-US" dirty="0" smtClean="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Paul’s Years in Rome</a:t>
            </a:r>
            <a:endParaRPr lang="en-US" sz="3100" dirty="0"/>
          </a:p>
        </p:txBody>
      </p:sp>
    </p:spTree>
    <p:extLst>
      <p:ext uri="{BB962C8B-B14F-4D97-AF65-F5344CB8AC3E}">
        <p14:creationId xmlns:p14="http://schemas.microsoft.com/office/powerpoint/2010/main" val="123554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876800"/>
          </a:xfrm>
        </p:spPr>
        <p:txBody>
          <a:bodyPr>
            <a:normAutofit/>
          </a:bodyPr>
          <a:lstStyle/>
          <a:p>
            <a:pPr marL="514350" lvl="0" indent="-514350">
              <a:buFont typeface="+mj-lt"/>
              <a:buAutoNum type="arabicPeriod"/>
            </a:pPr>
            <a:endParaRPr lang="en-US" dirty="0" smtClean="0"/>
          </a:p>
          <a:p>
            <a:pPr marL="514350" lvl="0" indent="-514350">
              <a:buFont typeface="+mj-lt"/>
              <a:buAutoNum type="arabicPeriod"/>
            </a:pPr>
            <a:r>
              <a:rPr lang="en-US" dirty="0" smtClean="0"/>
              <a:t>We </a:t>
            </a:r>
            <a:r>
              <a:rPr lang="en-US" dirty="0"/>
              <a:t>should be very thankful for Paul as he wrote a great deal of our New Testament – </a:t>
            </a:r>
            <a:r>
              <a:rPr lang="en-US" b="1" i="1" u="sng" dirty="0">
                <a:solidFill>
                  <a:schemeClr val="bg1"/>
                </a:solidFill>
              </a:rPr>
              <a:t>13</a:t>
            </a:r>
            <a:r>
              <a:rPr lang="en-US" dirty="0"/>
              <a:t> books in all</a:t>
            </a:r>
            <a:r>
              <a:rPr lang="en-US" dirty="0" smtClean="0"/>
              <a:t>.</a:t>
            </a:r>
          </a:p>
          <a:p>
            <a:pPr marL="514350" lvl="0" indent="-514350">
              <a:buFont typeface="+mj-lt"/>
              <a:buAutoNum type="arabicPeriod"/>
            </a:pPr>
            <a:endParaRPr lang="en-US" dirty="0"/>
          </a:p>
          <a:p>
            <a:pPr marL="514350" indent="-514350">
              <a:buFont typeface="+mj-lt"/>
              <a:buAutoNum type="arabicPeriod"/>
            </a:pPr>
            <a:r>
              <a:rPr lang="en-US" dirty="0"/>
              <a:t>Paul was responsible for mentoring thousands of believers that blazed a trail of faith that still continues today!</a:t>
            </a:r>
          </a:p>
          <a:p>
            <a:pPr marL="514350" lvl="0" indent="-514350">
              <a:buFont typeface="+mj-lt"/>
              <a:buAutoNum type="arabicPeriod"/>
            </a:pPr>
            <a:endParaRPr lang="en-US" dirty="0" smtClean="0"/>
          </a:p>
          <a:p>
            <a:pPr marL="514350" lvl="0" indent="-514350">
              <a:buFont typeface="+mj-lt"/>
              <a:buAutoNum type="arabicPeriod"/>
            </a:pPr>
            <a:r>
              <a:rPr lang="en-US" dirty="0"/>
              <a:t>What legacy of faith are you leaving?</a:t>
            </a:r>
            <a:endParaRPr lang="en-US" dirty="0" smtClean="0"/>
          </a:p>
          <a:p>
            <a:pPr marL="514350" lvl="0" indent="-514350">
              <a:buFont typeface="+mj-lt"/>
              <a:buAutoNum type="arabicPeriod"/>
            </a:pPr>
            <a:endParaRPr lang="en-US" sz="1400" dirty="0"/>
          </a:p>
          <a:p>
            <a:pPr lvl="1"/>
            <a:endParaRPr lang="en-US" sz="1400" b="1" i="1" u="sng" dirty="0" smtClean="0">
              <a:solidFill>
                <a:schemeClr val="bg1"/>
              </a:solidFill>
            </a:endParaRPr>
          </a:p>
          <a:p>
            <a:pPr marL="514350" lvl="0" indent="-514350">
              <a:buFont typeface="+mj-lt"/>
              <a:buAutoNum type="arabicPeriod"/>
            </a:pPr>
            <a:endParaRPr lang="en-US" dirty="0"/>
          </a:p>
          <a:p>
            <a:pPr marL="0" lvl="0" indent="0">
              <a:buNone/>
            </a:pPr>
            <a:endParaRPr lang="en-US" dirty="0"/>
          </a:p>
          <a:p>
            <a:pPr lvl="1"/>
            <a:endParaRPr lang="en-US" dirty="0"/>
          </a:p>
          <a:p>
            <a:pPr lvl="1"/>
            <a:endParaRPr lang="en-US" dirty="0" smtClean="0"/>
          </a:p>
          <a:p>
            <a:pPr marL="514350" indent="-514350">
              <a:buFont typeface="+mj-lt"/>
              <a:buAutoNum type="arabicPeriod" startAt="6"/>
            </a:pPr>
            <a:endParaRPr lang="en-US" sz="1400" dirty="0" smtClean="0"/>
          </a:p>
          <a:p>
            <a:pPr marL="514350" indent="-514350">
              <a:buFont typeface="+mj-lt"/>
              <a:buAutoNum type="arabicPeriod" startAt="6"/>
            </a:pPr>
            <a:endParaRPr lang="en-US" sz="1400" dirty="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a:p>
            <a:pPr marL="514350" indent="-514350">
              <a:buFont typeface="+mj-lt"/>
              <a:buAutoNum type="arabicPeriod" startAt="6"/>
            </a:pPr>
            <a:endParaRPr lang="en-US" dirty="0" smtClean="0"/>
          </a:p>
        </p:txBody>
      </p:sp>
      <p:sp>
        <p:nvSpPr>
          <p:cNvPr id="3" name="Title 2"/>
          <p:cNvSpPr>
            <a:spLocks noGrp="1"/>
          </p:cNvSpPr>
          <p:nvPr>
            <p:ph type="title"/>
          </p:nvPr>
        </p:nvSpPr>
        <p:spPr>
          <a:xfrm>
            <a:off x="304800" y="304800"/>
            <a:ext cx="8534400" cy="685800"/>
          </a:xfrm>
        </p:spPr>
        <p:txBody>
          <a:bodyPr>
            <a:normAutofit fontScale="90000"/>
          </a:bodyPr>
          <a:lstStyle/>
          <a:p>
            <a:pPr algn="ctr"/>
            <a:r>
              <a:rPr lang="en-US" b="1" dirty="0">
                <a:effectLst/>
              </a:rPr>
              <a:t>Concluding Remarks</a:t>
            </a:r>
            <a:endParaRPr lang="en-US" sz="3100" dirty="0"/>
          </a:p>
        </p:txBody>
      </p:sp>
    </p:spTree>
    <p:extLst>
      <p:ext uri="{BB962C8B-B14F-4D97-AF65-F5344CB8AC3E}">
        <p14:creationId xmlns:p14="http://schemas.microsoft.com/office/powerpoint/2010/main" val="2157516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Custom 1">
      <a:dk1>
        <a:sysClr val="windowText" lastClr="000000"/>
      </a:dk1>
      <a:lt1>
        <a:sysClr val="window" lastClr="FFFFFF"/>
      </a:lt1>
      <a:dk2>
        <a:srgbClr val="444D26"/>
      </a:dk2>
      <a:lt2>
        <a:srgbClr val="FEFAC9"/>
      </a:lt2>
      <a:accent1>
        <a:srgbClr val="A5B592"/>
      </a:accent1>
      <a:accent2>
        <a:srgbClr val="000000"/>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339</TotalTime>
  <Words>2627</Words>
  <Application>Microsoft Office PowerPoint</Application>
  <PresentationFormat>On-screen Show (4:3)</PresentationFormat>
  <Paragraphs>495</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Paper</vt:lpstr>
      <vt:lpstr>Heroes of Faith  New Testament Period</vt:lpstr>
      <vt:lpstr>Paul’s Early Life:</vt:lpstr>
      <vt:lpstr>His New Life:</vt:lpstr>
      <vt:lpstr>His New Life:</vt:lpstr>
      <vt:lpstr>Paul’s Early Years in Ministry:</vt:lpstr>
      <vt:lpstr>Paul’s Early Years in Ministry:</vt:lpstr>
      <vt:lpstr>Paul’s Early Years in Ministry:</vt:lpstr>
      <vt:lpstr>Paul’s Main Ministry Years</vt:lpstr>
      <vt:lpstr>Paul’s First Missionary Journey (45-47)</vt:lpstr>
      <vt:lpstr>Paul’s First Missionary Journey (45-47)</vt:lpstr>
      <vt:lpstr>Paul’s First Missionary Journey (45-47)</vt:lpstr>
      <vt:lpstr>Paul’s First Missionary Journey (45-47)</vt:lpstr>
      <vt:lpstr>Paul’s First Missionary Journey (45-47)</vt:lpstr>
      <vt:lpstr>Paul’s First Missionary Journey (45-47)</vt:lpstr>
      <vt:lpstr>Paul’s First Missionary Journey (45-47)</vt:lpstr>
      <vt:lpstr>Between the 1st and 2nd Missionary Journeys</vt:lpstr>
      <vt:lpstr>Paul’s Second Missionary Journey (51-53)</vt:lpstr>
      <vt:lpstr>Paul’s Second Missionary Journey (51-53)</vt:lpstr>
      <vt:lpstr>Paul’s Second Missionary Journey (51-53)</vt:lpstr>
      <vt:lpstr>Paul’s Second Missionary Journey (51-53)</vt:lpstr>
      <vt:lpstr>Paul’s Second Missionary Journey (51-53)</vt:lpstr>
      <vt:lpstr>Paul’s Second Missionary Journey (51-53)</vt:lpstr>
      <vt:lpstr>Paul’s Second Missionary Journey (51-53)</vt:lpstr>
      <vt:lpstr>Paul’s Second Missionary Journey (51-53)</vt:lpstr>
      <vt:lpstr>Paul’s Second Missionary Journey (51-53)</vt:lpstr>
      <vt:lpstr>Paul’s Third Missionary Journey (54-58)</vt:lpstr>
      <vt:lpstr>Paul’s Third Missionary Journey (54-58)</vt:lpstr>
      <vt:lpstr>Paul’s Third Missionary Journey (54-58)</vt:lpstr>
      <vt:lpstr>Paul’s Third Missionary Journey (54-58)</vt:lpstr>
      <vt:lpstr>Paul’s Third Missionary Journey (54-58)</vt:lpstr>
      <vt:lpstr>Paul’s Third Missionary Journey (54-58)</vt:lpstr>
      <vt:lpstr>Paul’s Third Missionary Journey (54-58)</vt:lpstr>
      <vt:lpstr>Paul’s Third Missionary Journey (54-58)</vt:lpstr>
      <vt:lpstr>Paul’s Third Missionary Journey (54-58)</vt:lpstr>
      <vt:lpstr>Paul’s Third Missionary Journey (54-58)</vt:lpstr>
      <vt:lpstr>Paul’s Third Missionary Journey (54-58)</vt:lpstr>
      <vt:lpstr>Paul’s Return to Jerusalem</vt:lpstr>
      <vt:lpstr>Paul’s Return to Jerusalem</vt:lpstr>
      <vt:lpstr>Paul’s Return to Jerusalem</vt:lpstr>
      <vt:lpstr>Paul’s Return to Jerusalem</vt:lpstr>
      <vt:lpstr>Paul’s Voyage To Rome</vt:lpstr>
      <vt:lpstr>Paul’s Years in Rome</vt:lpstr>
      <vt:lpstr>Paul’s Years in Rome</vt:lpstr>
      <vt:lpstr>Paul’s Years in Rome</vt:lpstr>
      <vt:lpstr>Concluding Remarks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Heroes of Faith  New Testament Period</dc:title>
  <dc:creator>Mike Southwick</dc:creator>
  <cp:lastModifiedBy>Mike Southwick</cp:lastModifiedBy>
  <cp:revision>39</cp:revision>
  <dcterms:created xsi:type="dcterms:W3CDTF">2011-08-26T04:13:20Z</dcterms:created>
  <dcterms:modified xsi:type="dcterms:W3CDTF">2011-09-03T03:35:45Z</dcterms:modified>
</cp:coreProperties>
</file>