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1" r:id="rId15"/>
    <p:sldId id="270" r:id="rId16"/>
    <p:sldId id="273" r:id="rId17"/>
    <p:sldId id="274" r:id="rId18"/>
    <p:sldId id="276" r:id="rId19"/>
    <p:sldId id="277" r:id="rId20"/>
    <p:sldId id="278" r:id="rId21"/>
    <p:sldId id="279" r:id="rId22"/>
    <p:sldId id="280" r:id="rId23"/>
    <p:sldId id="281" r:id="rId24"/>
    <p:sldId id="282" r:id="rId25"/>
    <p:sldId id="283" r:id="rId26"/>
    <p:sldId id="284" r:id="rId27"/>
    <p:sldId id="286" r:id="rId28"/>
    <p:sldId id="285" r:id="rId29"/>
    <p:sldId id="287" r:id="rId30"/>
    <p:sldId id="288" r:id="rId31"/>
    <p:sldId id="290" r:id="rId32"/>
    <p:sldId id="289" r:id="rId33"/>
    <p:sldId id="291" r:id="rId34"/>
    <p:sldId id="292" r:id="rId35"/>
    <p:sldId id="293" r:id="rId36"/>
    <p:sldId id="294" r:id="rId37"/>
    <p:sldId id="295" r:id="rId38"/>
    <p:sldId id="296"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smtClean="0"/>
              <a:t>Click to edit Master title style</a:t>
            </a:r>
            <a:endParaRPr kumimoji="0" lang="en-US"/>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Date Placeholder 14"/>
          <p:cNvSpPr>
            <a:spLocks noGrp="1"/>
          </p:cNvSpPr>
          <p:nvPr>
            <p:ph type="dt" sz="half" idx="10"/>
          </p:nvPr>
        </p:nvSpPr>
        <p:spPr/>
        <p:txBody>
          <a:bodyPr/>
          <a:lstStyle/>
          <a:p>
            <a:fld id="{B48AA61C-EDBD-40C2-8A41-2CFAC48BFEF6}" type="datetimeFigureOut">
              <a:rPr lang="en-US" smtClean="0"/>
              <a:t>8/25/2011</a:t>
            </a:fld>
            <a:endParaRPr lang="en-US"/>
          </a:p>
        </p:txBody>
      </p:sp>
      <p:sp>
        <p:nvSpPr>
          <p:cNvPr id="16" name="Slide Number Placeholder 15"/>
          <p:cNvSpPr>
            <a:spLocks noGrp="1"/>
          </p:cNvSpPr>
          <p:nvPr>
            <p:ph type="sldNum" sz="quarter" idx="11"/>
          </p:nvPr>
        </p:nvSpPr>
        <p:spPr/>
        <p:txBody>
          <a:bodyPr/>
          <a:lstStyle/>
          <a:p>
            <a:fld id="{D36524F1-4011-47E1-A3F2-08065FB46CDD}" type="slidenum">
              <a:rPr lang="en-US" smtClean="0"/>
              <a:t>‹#›</a:t>
            </a:fld>
            <a:endParaRPr lang="en-US"/>
          </a:p>
        </p:txBody>
      </p:sp>
      <p:sp>
        <p:nvSpPr>
          <p:cNvPr id="17" name="Footer Placeholder 16"/>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4" name="Date Placeholder 13"/>
          <p:cNvSpPr>
            <a:spLocks noGrp="1"/>
          </p:cNvSpPr>
          <p:nvPr>
            <p:ph type="dt" sz="half" idx="14"/>
          </p:nvPr>
        </p:nvSpPr>
        <p:spPr/>
        <p:txBody>
          <a:bodyPr/>
          <a:lstStyle/>
          <a:p>
            <a:fld id="{B48AA61C-EDBD-40C2-8A41-2CFAC48BFEF6}" type="datetimeFigureOut">
              <a:rPr lang="en-US" smtClean="0"/>
              <a:t>8/25/2011</a:t>
            </a:fld>
            <a:endParaRPr lang="en-US"/>
          </a:p>
        </p:txBody>
      </p:sp>
      <p:sp>
        <p:nvSpPr>
          <p:cNvPr id="15" name="Slide Number Placeholder 14"/>
          <p:cNvSpPr>
            <a:spLocks noGrp="1"/>
          </p:cNvSpPr>
          <p:nvPr>
            <p:ph type="sldNum" sz="quarter" idx="15"/>
          </p:nvPr>
        </p:nvSpPr>
        <p:spPr/>
        <p:txBody>
          <a:bodyPr/>
          <a:lstStyle>
            <a:lvl1pPr algn="ctr">
              <a:defRPr/>
            </a:lvl1pPr>
          </a:lstStyle>
          <a:p>
            <a:fld id="{D36524F1-4011-47E1-A3F2-08065FB46CDD}" type="slidenum">
              <a:rPr lang="en-US" smtClean="0"/>
              <a:t>‹#›</a:t>
            </a:fld>
            <a:endParaRPr lang="en-US"/>
          </a:p>
        </p:txBody>
      </p:sp>
      <p:sp>
        <p:nvSpPr>
          <p:cNvPr id="16" name="Footer Placeholder 15"/>
          <p:cNvSpPr>
            <a:spLocks noGrp="1"/>
          </p:cNvSpPr>
          <p:nvPr>
            <p:ph type="ftr" sz="quarter" idx="16"/>
          </p:nvPr>
        </p:nvSpPr>
        <p:spPr/>
        <p:txBody>
          <a:bodyPr/>
          <a:lstStyle/>
          <a:p>
            <a:endParaRPr lang="en-US"/>
          </a:p>
        </p:txBody>
      </p:sp>
      <p:sp>
        <p:nvSpPr>
          <p:cNvPr id="17" name="Title 16"/>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48AA61C-EDBD-40C2-8A41-2CFAC48BFEF6}" type="datetimeFigureOut">
              <a:rPr lang="en-US" smtClean="0"/>
              <a:t>8/25/2011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6524F1-4011-47E1-A3F2-08065FB46CDD}" type="slidenum">
              <a:rPr lang="en-US" smtClean="0"/>
              <a:t>‹#›</a:t>
            </a:fld>
            <a:endParaRPr lang="en-US"/>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B48AA61C-EDBD-40C2-8A41-2CFAC48BFEF6}" type="datetimeFigureOut">
              <a:rPr lang="en-US" smtClean="0"/>
              <a:t>8/25/2011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36524F1-4011-47E1-A3F2-08065FB46CDD}" type="slidenum">
              <a:rPr lang="en-US" smtClean="0"/>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D36524F1-4011-47E1-A3F2-08065FB46CDD}" type="slidenum">
              <a:rPr lang="en-US" smtClean="0"/>
              <a:t>‹#›</a:t>
            </a:fld>
            <a:endParaRPr lang="en-US"/>
          </a:p>
        </p:txBody>
      </p:sp>
      <p:sp>
        <p:nvSpPr>
          <p:cNvPr id="8" name="Footer Placeholder 7"/>
          <p:cNvSpPr>
            <a:spLocks noGrp="1"/>
          </p:cNvSpPr>
          <p:nvPr>
            <p:ph type="ftr" sz="quarter" idx="11"/>
          </p:nvPr>
        </p:nvSpPr>
        <p:spPr/>
        <p:txBody>
          <a:bodyPr/>
          <a:lstStyle/>
          <a:p>
            <a:endParaRPr lang="en-US"/>
          </a:p>
        </p:txBody>
      </p:sp>
      <p:sp>
        <p:nvSpPr>
          <p:cNvPr id="7" name="Date Placeholder 6"/>
          <p:cNvSpPr>
            <a:spLocks noGrp="1"/>
          </p:cNvSpPr>
          <p:nvPr>
            <p:ph type="dt" sz="half" idx="10"/>
          </p:nvPr>
        </p:nvSpPr>
        <p:spPr/>
        <p:txBody>
          <a:bodyPr/>
          <a:lstStyle/>
          <a:p>
            <a:fld id="{B48AA61C-EDBD-40C2-8A41-2CFAC48BFEF6}" type="datetimeFigureOut">
              <a:rPr lang="en-US" smtClean="0"/>
              <a:t>8/25/2011</a:t>
            </a:fld>
            <a:endParaRPr lang="en-US"/>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smtClean="0"/>
              <a:t>Click to edit Master title style</a:t>
            </a:r>
            <a:endParaRPr kumimoji="0"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48AA61C-EDBD-40C2-8A41-2CFAC48BFEF6}" type="datetimeFigureOut">
              <a:rPr lang="en-US" smtClean="0"/>
              <a:t>8/25/2011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36524F1-4011-47E1-A3F2-08065FB46CDD}" type="slidenum">
              <a:rPr lang="en-US" smtClean="0"/>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8AA61C-EDBD-40C2-8A41-2CFAC48BFEF6}" type="datetimeFigureOut">
              <a:rPr lang="en-US" smtClean="0"/>
              <a:t>8/25/2011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36524F1-4011-47E1-A3F2-08065FB46CDD}"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8" name="Date Placeholder 7"/>
          <p:cNvSpPr>
            <a:spLocks noGrp="1"/>
          </p:cNvSpPr>
          <p:nvPr>
            <p:ph type="dt" sz="half" idx="14"/>
          </p:nvPr>
        </p:nvSpPr>
        <p:spPr/>
        <p:txBody>
          <a:bodyPr/>
          <a:lstStyle/>
          <a:p>
            <a:fld id="{B48AA61C-EDBD-40C2-8A41-2CFAC48BFEF6}" type="datetimeFigureOut">
              <a:rPr lang="en-US" smtClean="0"/>
              <a:t>8/25/2011</a:t>
            </a:fld>
            <a:endParaRPr lang="en-US"/>
          </a:p>
        </p:txBody>
      </p:sp>
      <p:sp>
        <p:nvSpPr>
          <p:cNvPr id="9" name="Slide Number Placeholder 8"/>
          <p:cNvSpPr>
            <a:spLocks noGrp="1"/>
          </p:cNvSpPr>
          <p:nvPr>
            <p:ph type="sldNum" sz="quarter" idx="15"/>
          </p:nvPr>
        </p:nvSpPr>
        <p:spPr/>
        <p:txBody>
          <a:bodyPr/>
          <a:lstStyle/>
          <a:p>
            <a:fld id="{D36524F1-4011-47E1-A3F2-08065FB46CDD}" type="slidenum">
              <a:rPr lang="en-US" smtClean="0"/>
              <a:t>‹#›</a:t>
            </a:fld>
            <a:endParaRPr lang="en-US"/>
          </a:p>
        </p:txBody>
      </p:sp>
      <p:sp>
        <p:nvSpPr>
          <p:cNvPr id="10" name="Footer Placeholder 9"/>
          <p:cNvSpPr>
            <a:spLocks noGrp="1"/>
          </p:cNvSpPr>
          <p:nvPr>
            <p:ph type="ftr" sz="quarter" idx="16"/>
          </p:nvPr>
        </p:nvSpPr>
        <p:spPr/>
        <p:txBody>
          <a:body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smtClean="0"/>
              <a:t>Click icon to add picture</a:t>
            </a:r>
            <a:endParaRPr kumimoji="0" lang="en-US"/>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p:txBody>
          <a:bodyPr/>
          <a:lstStyle/>
          <a:p>
            <a:fld id="{B48AA61C-EDBD-40C2-8A41-2CFAC48BFEF6}" type="datetimeFigureOut">
              <a:rPr lang="en-US" smtClean="0"/>
              <a:t>8/25/2011</a:t>
            </a:fld>
            <a:endParaRPr lang="en-US"/>
          </a:p>
        </p:txBody>
      </p:sp>
      <p:sp>
        <p:nvSpPr>
          <p:cNvPr id="9" name="Slide Number Placeholder 8"/>
          <p:cNvSpPr>
            <a:spLocks noGrp="1"/>
          </p:cNvSpPr>
          <p:nvPr>
            <p:ph type="sldNum" sz="quarter" idx="11"/>
          </p:nvPr>
        </p:nvSpPr>
        <p:spPr/>
        <p:txBody>
          <a:bodyPr/>
          <a:lstStyle/>
          <a:p>
            <a:fld id="{D36524F1-4011-47E1-A3F2-08065FB46CDD}" type="slidenum">
              <a:rPr lang="en-US" smtClean="0"/>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48AA61C-EDBD-40C2-8A41-2CFAC48BFEF6}" type="datetimeFigureOut">
              <a:rPr lang="en-US" smtClean="0"/>
              <a:t>8/25/2011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6524F1-4011-47E1-A3F2-08065FB46CDD}"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48AA61C-EDBD-40C2-8A41-2CFAC48BFEF6}" type="datetimeFigureOut">
              <a:rPr lang="en-US" smtClean="0"/>
              <a:t>8/25/2011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6524F1-4011-47E1-A3F2-08065FB46CDD}"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B48AA61C-EDBD-40C2-8A41-2CFAC48BFEF6}" type="datetimeFigureOut">
              <a:rPr lang="en-US" smtClean="0"/>
              <a:t>8/25/2011</a:t>
            </a:fld>
            <a:endParaRPr lang="en-US"/>
          </a:p>
        </p:txBody>
      </p:sp>
      <p:sp>
        <p:nvSpPr>
          <p:cNvPr id="10" name="Footer Placehold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en-US"/>
          </a:p>
        </p:txBody>
      </p:sp>
      <p:sp>
        <p:nvSpPr>
          <p:cNvPr id="22" name="Slide Number Placeholder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D36524F1-4011-47E1-A3F2-08065FB46CDD}" type="slidenum">
              <a:rPr lang="en-US" smtClean="0"/>
              <a:t>‹#›</a:t>
            </a:fld>
            <a:endParaRPr lang="en-US"/>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n-US" smtClean="0"/>
              <a:t>Click to edit Master title style</a:t>
            </a:r>
            <a:endParaRPr kumimoji="0"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3699804"/>
            <a:ext cx="8305800" cy="1938996"/>
          </a:xfrm>
        </p:spPr>
        <p:txBody>
          <a:bodyPr/>
          <a:lstStyle/>
          <a:p>
            <a:r>
              <a:rPr lang="en-US" sz="4000" b="1" i="1" dirty="0"/>
              <a:t>Faith in </a:t>
            </a:r>
            <a:r>
              <a:rPr lang="en-US" sz="4000" b="1" i="1" u="sng" dirty="0"/>
              <a:t>Act</a:t>
            </a:r>
            <a:r>
              <a:rPr lang="en-US" sz="4000" b="1" i="1" dirty="0"/>
              <a:t>ion – Part III</a:t>
            </a:r>
            <a:endParaRPr lang="en-US" sz="4000" dirty="0"/>
          </a:p>
          <a:p>
            <a:r>
              <a:rPr lang="en-US" sz="4000" b="1" i="1" dirty="0"/>
              <a:t>Several Other Key Leaders</a:t>
            </a:r>
            <a:endParaRPr lang="en-US" sz="4000" dirty="0"/>
          </a:p>
        </p:txBody>
      </p:sp>
      <p:sp>
        <p:nvSpPr>
          <p:cNvPr id="2" name="Title 1"/>
          <p:cNvSpPr>
            <a:spLocks noGrp="1"/>
          </p:cNvSpPr>
          <p:nvPr>
            <p:ph type="ctrTitle"/>
          </p:nvPr>
        </p:nvSpPr>
        <p:spPr/>
        <p:txBody>
          <a:bodyPr/>
          <a:lstStyle/>
          <a:p>
            <a:r>
              <a:rPr lang="en-US" dirty="0"/>
              <a:t>Heroes of Faith </a:t>
            </a:r>
            <a:r>
              <a:rPr lang="en-US"/>
              <a:t/>
            </a:r>
            <a:br>
              <a:rPr lang="en-US"/>
            </a:br>
            <a:r>
              <a:rPr lang="en-US" b="1" dirty="0">
                <a:effectLst/>
              </a:rPr>
              <a:t>New Testament Period</a:t>
            </a:r>
            <a:endParaRPr lang="en-US" dirty="0"/>
          </a:p>
        </p:txBody>
      </p:sp>
    </p:spTree>
    <p:extLst>
      <p:ext uri="{BB962C8B-B14F-4D97-AF65-F5344CB8AC3E}">
        <p14:creationId xmlns:p14="http://schemas.microsoft.com/office/powerpoint/2010/main" val="2085338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p:cTn id="13"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4876800"/>
          </a:xfrm>
        </p:spPr>
        <p:txBody>
          <a:bodyPr>
            <a:normAutofit fontScale="92500" lnSpcReduction="10000"/>
          </a:bodyPr>
          <a:lstStyle/>
          <a:p>
            <a:pPr marL="514350" indent="-514350">
              <a:buFont typeface="+mj-lt"/>
              <a:buAutoNum type="arabicPeriod"/>
            </a:pPr>
            <a:r>
              <a:rPr lang="en-US" dirty="0"/>
              <a:t>In our previous lessons we tracked the activities of the twelve apostles who preached the Gospel in </a:t>
            </a:r>
            <a:r>
              <a:rPr lang="en-US" b="1" dirty="0"/>
              <a:t>Jerusalem</a:t>
            </a:r>
            <a:r>
              <a:rPr lang="en-US" dirty="0"/>
              <a:t>, </a:t>
            </a:r>
            <a:r>
              <a:rPr lang="en-US" b="1" dirty="0"/>
              <a:t>Judea</a:t>
            </a:r>
            <a:r>
              <a:rPr lang="en-US" dirty="0"/>
              <a:t>, </a:t>
            </a:r>
            <a:r>
              <a:rPr lang="en-US" b="1" dirty="0"/>
              <a:t>Samaria</a:t>
            </a:r>
            <a:r>
              <a:rPr lang="en-US" dirty="0"/>
              <a:t>, and to the </a:t>
            </a:r>
            <a:r>
              <a:rPr lang="en-US" b="1" dirty="0"/>
              <a:t>uttermost parts of the </a:t>
            </a:r>
            <a:r>
              <a:rPr lang="en-US" b="1" dirty="0" smtClean="0"/>
              <a:t>earth</a:t>
            </a:r>
            <a:r>
              <a:rPr lang="en-US" dirty="0" smtClean="0"/>
              <a:t>.</a:t>
            </a:r>
          </a:p>
          <a:p>
            <a:pPr marL="514350" indent="-514350">
              <a:buFont typeface="+mj-lt"/>
              <a:buAutoNum type="arabicPeriod"/>
            </a:pPr>
            <a:endParaRPr lang="en-US" sz="1500" dirty="0"/>
          </a:p>
          <a:p>
            <a:pPr marL="514350" indent="-514350">
              <a:buFont typeface="+mj-lt"/>
              <a:buAutoNum type="arabicPeriod"/>
            </a:pPr>
            <a:r>
              <a:rPr lang="en-US" dirty="0" smtClean="0"/>
              <a:t>We </a:t>
            </a:r>
            <a:r>
              <a:rPr lang="en-US" dirty="0"/>
              <a:t>also explored the immense efforts of the apostle Paul who diligently proclaimed the truth about Jesus Christ to his fellow Jews and he was also instrumental in one of the largest missionary endeavors to preach the Gospel to the </a:t>
            </a:r>
            <a:r>
              <a:rPr lang="en-US" dirty="0" smtClean="0"/>
              <a:t>Gentiles.</a:t>
            </a:r>
          </a:p>
          <a:p>
            <a:pPr marL="514350" indent="-514350">
              <a:buFont typeface="+mj-lt"/>
              <a:buAutoNum type="arabicPeriod"/>
            </a:pPr>
            <a:endParaRPr lang="en-US" sz="1500" dirty="0"/>
          </a:p>
          <a:p>
            <a:pPr marL="514350" indent="-514350">
              <a:buFont typeface="+mj-lt"/>
              <a:buAutoNum type="arabicPeriod"/>
            </a:pPr>
            <a:r>
              <a:rPr lang="en-US" dirty="0" smtClean="0"/>
              <a:t>These </a:t>
            </a:r>
            <a:r>
              <a:rPr lang="en-US" dirty="0"/>
              <a:t>missionary activities take place during the first century and are recorded in the book of Acts and the various letters written by the apostles and others.</a:t>
            </a:r>
          </a:p>
          <a:p>
            <a:pPr marL="0" indent="0">
              <a:buNone/>
            </a:pPr>
            <a:endParaRPr lang="en-US" dirty="0"/>
          </a:p>
        </p:txBody>
      </p:sp>
      <p:sp>
        <p:nvSpPr>
          <p:cNvPr id="3" name="Title 2"/>
          <p:cNvSpPr>
            <a:spLocks noGrp="1"/>
          </p:cNvSpPr>
          <p:nvPr>
            <p:ph type="title"/>
          </p:nvPr>
        </p:nvSpPr>
        <p:spPr>
          <a:xfrm>
            <a:off x="457200" y="381000"/>
            <a:ext cx="8229600" cy="838200"/>
          </a:xfrm>
        </p:spPr>
        <p:txBody>
          <a:bodyPr/>
          <a:lstStyle/>
          <a:p>
            <a:pPr algn="ctr"/>
            <a:r>
              <a:rPr lang="en-US" b="1" dirty="0">
                <a:effectLst/>
              </a:rPr>
              <a:t>Introduction:</a:t>
            </a:r>
            <a:endParaRPr lang="en-US" dirty="0"/>
          </a:p>
        </p:txBody>
      </p:sp>
    </p:spTree>
    <p:extLst>
      <p:ext uri="{BB962C8B-B14F-4D97-AF65-F5344CB8AC3E}">
        <p14:creationId xmlns:p14="http://schemas.microsoft.com/office/powerpoint/2010/main" val="3941900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wipe(down)">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wipe(down)">
                                      <p:cBhvr>
                                        <p:cTn id="1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4876800"/>
          </a:xfrm>
        </p:spPr>
        <p:txBody>
          <a:bodyPr>
            <a:normAutofit fontScale="92500" lnSpcReduction="20000"/>
          </a:bodyPr>
          <a:lstStyle/>
          <a:p>
            <a:pPr marL="514350" indent="-514350">
              <a:buFont typeface="+mj-lt"/>
              <a:buAutoNum type="arabicPeriod" startAt="4"/>
            </a:pPr>
            <a:r>
              <a:rPr lang="en-US" dirty="0"/>
              <a:t>The church (toward the end of the 1</a:t>
            </a:r>
            <a:r>
              <a:rPr lang="en-US" baseline="30000" dirty="0"/>
              <a:t>st</a:t>
            </a:r>
            <a:r>
              <a:rPr lang="en-US" dirty="0"/>
              <a:t> century) expanded throughout the known world of that era and several key cities became central hubs of Christianity</a:t>
            </a:r>
            <a:r>
              <a:rPr lang="en-US" dirty="0" smtClean="0"/>
              <a:t>:</a:t>
            </a:r>
          </a:p>
          <a:p>
            <a:endParaRPr lang="en-US" sz="1400" dirty="0"/>
          </a:p>
          <a:p>
            <a:pPr lvl="1"/>
            <a:r>
              <a:rPr lang="en-US" b="1" i="1" u="sng" dirty="0" smtClean="0">
                <a:solidFill>
                  <a:schemeClr val="bg1"/>
                </a:solidFill>
              </a:rPr>
              <a:t>Jerusalem</a:t>
            </a:r>
          </a:p>
          <a:p>
            <a:pPr lvl="1">
              <a:buFont typeface="Wingdings" pitchFamily="2" charset="2"/>
              <a:buChar char="Ø"/>
            </a:pPr>
            <a:endParaRPr lang="en-US" sz="1500" b="1" i="1" u="sng" dirty="0" smtClean="0"/>
          </a:p>
          <a:p>
            <a:pPr lvl="1"/>
            <a:r>
              <a:rPr lang="en-US" b="1" i="1" u="sng" dirty="0" smtClean="0">
                <a:solidFill>
                  <a:schemeClr val="bg1"/>
                </a:solidFill>
              </a:rPr>
              <a:t>Ephesus</a:t>
            </a:r>
          </a:p>
          <a:p>
            <a:pPr lvl="1">
              <a:buFont typeface="Wingdings" pitchFamily="2" charset="2"/>
              <a:buChar char="Ø"/>
            </a:pPr>
            <a:endParaRPr lang="en-US" sz="1500" b="1" i="1" u="sng" dirty="0" smtClean="0"/>
          </a:p>
          <a:p>
            <a:pPr lvl="1"/>
            <a:r>
              <a:rPr lang="en-US" b="1" i="1" u="sng" dirty="0" smtClean="0">
                <a:solidFill>
                  <a:schemeClr val="bg1"/>
                </a:solidFill>
              </a:rPr>
              <a:t>Antioch</a:t>
            </a:r>
          </a:p>
          <a:p>
            <a:pPr lvl="1">
              <a:buFont typeface="Wingdings" pitchFamily="2" charset="2"/>
              <a:buChar char="Ø"/>
            </a:pPr>
            <a:endParaRPr lang="en-US" sz="1500" b="1" i="1" u="sng" dirty="0" smtClean="0"/>
          </a:p>
          <a:p>
            <a:pPr lvl="1"/>
            <a:r>
              <a:rPr lang="en-US" b="1" i="1" u="sng" dirty="0" smtClean="0">
                <a:solidFill>
                  <a:schemeClr val="bg1"/>
                </a:solidFill>
              </a:rPr>
              <a:t>Rome</a:t>
            </a:r>
          </a:p>
          <a:p>
            <a:pPr lvl="1">
              <a:buFont typeface="Wingdings" pitchFamily="2" charset="2"/>
              <a:buChar char="Ø"/>
            </a:pPr>
            <a:endParaRPr lang="en-US" sz="1500" b="1" i="1" u="sng" dirty="0" smtClean="0"/>
          </a:p>
          <a:p>
            <a:pPr lvl="1"/>
            <a:r>
              <a:rPr lang="en-US" b="1" i="1" u="sng" dirty="0">
                <a:solidFill>
                  <a:schemeClr val="bg1"/>
                </a:solidFill>
              </a:rPr>
              <a:t>Alexandria in </a:t>
            </a:r>
            <a:r>
              <a:rPr lang="en-US" b="1" i="1" u="sng" dirty="0" smtClean="0">
                <a:solidFill>
                  <a:schemeClr val="bg1"/>
                </a:solidFill>
              </a:rPr>
              <a:t>Egypt</a:t>
            </a:r>
          </a:p>
          <a:p>
            <a:pPr>
              <a:buFont typeface="Wingdings" pitchFamily="2" charset="2"/>
              <a:buChar char="Ø"/>
            </a:pPr>
            <a:endParaRPr lang="en-US" sz="1400" b="1" i="1" u="sng" dirty="0"/>
          </a:p>
          <a:p>
            <a:pPr marL="514350" indent="-514350">
              <a:buFont typeface="+mj-lt"/>
              <a:buAutoNum type="arabicPeriod" startAt="5"/>
            </a:pPr>
            <a:r>
              <a:rPr lang="en-US" dirty="0"/>
              <a:t>In this lesson we will look at a number of other key leaders who work alongside the apostles as the church expanded in these cities during the 1</a:t>
            </a:r>
            <a:r>
              <a:rPr lang="en-US" baseline="30000" dirty="0"/>
              <a:t>st</a:t>
            </a:r>
            <a:r>
              <a:rPr lang="en-US" dirty="0"/>
              <a:t> century.</a:t>
            </a:r>
            <a:endParaRPr lang="en-US" b="1" i="1" u="sng" dirty="0" smtClean="0"/>
          </a:p>
          <a:p>
            <a:pPr lvl="1">
              <a:buFont typeface="Wingdings" pitchFamily="2" charset="2"/>
              <a:buChar char="Ø"/>
            </a:pPr>
            <a:endParaRPr lang="en-US" b="1" i="1" u="sng" dirty="0"/>
          </a:p>
          <a:p>
            <a:pPr marL="365760" lvl="1" indent="0">
              <a:buNone/>
            </a:pPr>
            <a:endParaRPr lang="en-US" b="1" i="1" u="sng" dirty="0" smtClean="0"/>
          </a:p>
          <a:p>
            <a:pPr lvl="1">
              <a:buFont typeface="Wingdings" pitchFamily="2" charset="2"/>
              <a:buChar char="Ø"/>
            </a:pPr>
            <a:endParaRPr lang="en-US" b="1" i="1" u="sng" dirty="0"/>
          </a:p>
          <a:p>
            <a:pPr lvl="1"/>
            <a:endParaRPr lang="en-US" dirty="0"/>
          </a:p>
          <a:p>
            <a:pPr marL="0" indent="0">
              <a:buNone/>
            </a:pPr>
            <a:endParaRPr lang="en-US" dirty="0"/>
          </a:p>
        </p:txBody>
      </p:sp>
      <p:sp>
        <p:nvSpPr>
          <p:cNvPr id="3" name="Title 2"/>
          <p:cNvSpPr>
            <a:spLocks noGrp="1"/>
          </p:cNvSpPr>
          <p:nvPr>
            <p:ph type="title"/>
          </p:nvPr>
        </p:nvSpPr>
        <p:spPr>
          <a:xfrm>
            <a:off x="457200" y="381000"/>
            <a:ext cx="8229600" cy="838200"/>
          </a:xfrm>
        </p:spPr>
        <p:txBody>
          <a:bodyPr/>
          <a:lstStyle/>
          <a:p>
            <a:pPr algn="ctr"/>
            <a:r>
              <a:rPr lang="en-US" b="1" dirty="0">
                <a:effectLst/>
              </a:rPr>
              <a:t>Introduction:</a:t>
            </a:r>
            <a:endParaRPr lang="en-US" dirty="0"/>
          </a:p>
        </p:txBody>
      </p:sp>
    </p:spTree>
    <p:extLst>
      <p:ext uri="{BB962C8B-B14F-4D97-AF65-F5344CB8AC3E}">
        <p14:creationId xmlns:p14="http://schemas.microsoft.com/office/powerpoint/2010/main" val="2361560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 calcmode="lin" valueType="num">
                                      <p:cBhvr additive="base">
                                        <p:cTn id="12"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anim calcmode="lin" valueType="num">
                                      <p:cBhvr additive="base">
                                        <p:cTn id="18"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2">
                                            <p:txEl>
                                              <p:pRg st="6" end="6"/>
                                            </p:txEl>
                                          </p:spTgt>
                                        </p:tgtEl>
                                        <p:attrNameLst>
                                          <p:attrName>style.visibility</p:attrName>
                                        </p:attrNameLst>
                                      </p:cBhvr>
                                      <p:to>
                                        <p:strVal val="visible"/>
                                      </p:to>
                                    </p:set>
                                    <p:anim calcmode="lin" valueType="num">
                                      <p:cBhvr additive="base">
                                        <p:cTn id="24"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2">
                                            <p:txEl>
                                              <p:pRg st="8" end="8"/>
                                            </p:txEl>
                                          </p:spTgt>
                                        </p:tgtEl>
                                        <p:attrNameLst>
                                          <p:attrName>style.visibility</p:attrName>
                                        </p:attrNameLst>
                                      </p:cBhvr>
                                      <p:to>
                                        <p:strVal val="visible"/>
                                      </p:to>
                                    </p:set>
                                    <p:anim calcmode="lin" valueType="num">
                                      <p:cBhvr additive="base">
                                        <p:cTn id="30"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2">
                                            <p:txEl>
                                              <p:pRg st="10" end="10"/>
                                            </p:txEl>
                                          </p:spTgt>
                                        </p:tgtEl>
                                        <p:attrNameLst>
                                          <p:attrName>style.visibility</p:attrName>
                                        </p:attrNameLst>
                                      </p:cBhvr>
                                      <p:to>
                                        <p:strVal val="visible"/>
                                      </p:to>
                                    </p:set>
                                    <p:anim calcmode="lin" valueType="num">
                                      <p:cBhvr additive="base">
                                        <p:cTn id="36" dur="500" fill="hold"/>
                                        <p:tgtEl>
                                          <p:spTgt spid="2">
                                            <p:txEl>
                                              <p:pRg st="10" end="10"/>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2">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2">
                                            <p:txEl>
                                              <p:pRg st="12" end="12"/>
                                            </p:txEl>
                                          </p:spTgt>
                                        </p:tgtEl>
                                        <p:attrNameLst>
                                          <p:attrName>style.visibility</p:attrName>
                                        </p:attrNameLst>
                                      </p:cBhvr>
                                      <p:to>
                                        <p:strVal val="visible"/>
                                      </p:to>
                                    </p:set>
                                    <p:animEffect transition="in" filter="wipe(down)">
                                      <p:cBhvr>
                                        <p:cTn id="42" dur="500"/>
                                        <p:tgtEl>
                                          <p:spTgt spid="2">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905000"/>
            <a:ext cx="8229600" cy="4495800"/>
          </a:xfrm>
        </p:spPr>
        <p:txBody>
          <a:bodyPr>
            <a:normAutofit/>
          </a:bodyPr>
          <a:lstStyle/>
          <a:p>
            <a:pPr marL="514350" indent="-514350">
              <a:buFont typeface="+mj-lt"/>
              <a:buAutoNum type="arabicPeriod"/>
            </a:pPr>
            <a:r>
              <a:rPr lang="en-US" b="1" dirty="0"/>
              <a:t>Background information</a:t>
            </a:r>
            <a:endParaRPr lang="en-US" sz="1400" b="1" dirty="0"/>
          </a:p>
          <a:p>
            <a:pPr lvl="1">
              <a:buFont typeface="Wingdings" pitchFamily="2" charset="2"/>
              <a:buChar char="Ø"/>
            </a:pPr>
            <a:endParaRPr lang="en-US" sz="1400" b="1" i="1" u="sng" dirty="0" smtClean="0"/>
          </a:p>
          <a:p>
            <a:pPr lvl="1"/>
            <a:r>
              <a:rPr lang="en-US" dirty="0"/>
              <a:t>He was a </a:t>
            </a:r>
            <a:r>
              <a:rPr lang="en-US" b="1" i="1" u="sng" dirty="0">
                <a:solidFill>
                  <a:schemeClr val="bg1"/>
                </a:solidFill>
              </a:rPr>
              <a:t>Jewish</a:t>
            </a:r>
            <a:r>
              <a:rPr lang="en-US" dirty="0"/>
              <a:t> </a:t>
            </a:r>
            <a:r>
              <a:rPr lang="en-US" b="1" i="1" u="sng" dirty="0" smtClean="0">
                <a:solidFill>
                  <a:schemeClr val="bg1"/>
                </a:solidFill>
              </a:rPr>
              <a:t>Christian</a:t>
            </a:r>
          </a:p>
          <a:p>
            <a:pPr lvl="1"/>
            <a:endParaRPr lang="en-US" sz="1500" b="1" i="1" u="sng" dirty="0"/>
          </a:p>
          <a:p>
            <a:pPr lvl="1"/>
            <a:r>
              <a:rPr lang="en-US" dirty="0"/>
              <a:t>He lived in </a:t>
            </a:r>
            <a:r>
              <a:rPr lang="en-US" b="1" i="1" u="sng" dirty="0">
                <a:solidFill>
                  <a:schemeClr val="bg1"/>
                </a:solidFill>
              </a:rPr>
              <a:t>Jerusalem</a:t>
            </a:r>
            <a:r>
              <a:rPr lang="en-US" dirty="0"/>
              <a:t> with his mother Mary during the early days of the church</a:t>
            </a:r>
            <a:endParaRPr lang="en-US" b="1" i="1" u="sng" dirty="0" smtClean="0"/>
          </a:p>
          <a:p>
            <a:pPr lvl="1">
              <a:buFont typeface="Wingdings" pitchFamily="2" charset="2"/>
              <a:buChar char="Ø"/>
            </a:pPr>
            <a:endParaRPr lang="en-US" b="1" i="1" u="sng" dirty="0" smtClean="0"/>
          </a:p>
          <a:p>
            <a:pPr lvl="2">
              <a:buFont typeface="Wingdings" pitchFamily="2" charset="2"/>
              <a:buChar char="Ø"/>
            </a:pPr>
            <a:r>
              <a:rPr lang="en-US" sz="2400" dirty="0"/>
              <a:t>Their home was used as a Christian meeting place (Acts 12:12</a:t>
            </a:r>
            <a:r>
              <a:rPr lang="en-US" sz="2400" dirty="0" smtClean="0"/>
              <a:t>)</a:t>
            </a:r>
          </a:p>
          <a:p>
            <a:pPr lvl="2">
              <a:buFont typeface="Wingdings" pitchFamily="2" charset="2"/>
              <a:buChar char="Ø"/>
            </a:pPr>
            <a:endParaRPr lang="en-US" sz="1500" b="1" i="1" u="sng" dirty="0" smtClean="0"/>
          </a:p>
          <a:p>
            <a:pPr lvl="2">
              <a:buFont typeface="Wingdings" pitchFamily="2" charset="2"/>
              <a:buChar char="Ø"/>
            </a:pPr>
            <a:r>
              <a:rPr lang="en-US" sz="2400" dirty="0"/>
              <a:t>There is no information about  who his father was</a:t>
            </a:r>
            <a:endParaRPr lang="en-US" sz="2400" b="1" i="1" u="sng" dirty="0" smtClean="0"/>
          </a:p>
          <a:p>
            <a:pPr>
              <a:buFont typeface="Wingdings" pitchFamily="2" charset="2"/>
              <a:buChar char="Ø"/>
            </a:pPr>
            <a:endParaRPr lang="en-US" sz="1400" b="1" i="1" u="sng" dirty="0"/>
          </a:p>
          <a:p>
            <a:pPr lvl="1">
              <a:buFont typeface="Wingdings" pitchFamily="2" charset="2"/>
              <a:buChar char="Ø"/>
            </a:pPr>
            <a:endParaRPr lang="en-US" b="1" i="1" u="sng" dirty="0"/>
          </a:p>
          <a:p>
            <a:pPr marL="365760" lvl="1" indent="0">
              <a:buNone/>
            </a:pPr>
            <a:endParaRPr lang="en-US" b="1" i="1" u="sng" dirty="0" smtClean="0"/>
          </a:p>
          <a:p>
            <a:pPr lvl="1">
              <a:buFont typeface="Wingdings" pitchFamily="2" charset="2"/>
              <a:buChar char="Ø"/>
            </a:pPr>
            <a:endParaRPr lang="en-US" b="1" i="1" u="sng" dirty="0"/>
          </a:p>
          <a:p>
            <a:pPr lvl="1"/>
            <a:endParaRPr lang="en-US" dirty="0"/>
          </a:p>
          <a:p>
            <a:pPr marL="0" indent="0">
              <a:buNone/>
            </a:pPr>
            <a:endParaRPr lang="en-US" dirty="0"/>
          </a:p>
        </p:txBody>
      </p:sp>
      <p:sp>
        <p:nvSpPr>
          <p:cNvPr id="3" name="Title 2"/>
          <p:cNvSpPr>
            <a:spLocks noGrp="1"/>
          </p:cNvSpPr>
          <p:nvPr>
            <p:ph type="title"/>
          </p:nvPr>
        </p:nvSpPr>
        <p:spPr>
          <a:xfrm>
            <a:off x="457200" y="381000"/>
            <a:ext cx="8229600" cy="838200"/>
          </a:xfrm>
        </p:spPr>
        <p:txBody>
          <a:bodyPr/>
          <a:lstStyle/>
          <a:p>
            <a:pPr algn="ctr"/>
            <a:r>
              <a:rPr lang="en-US" b="1" dirty="0">
                <a:effectLst/>
              </a:rPr>
              <a:t>Mark (also known as John Mark)</a:t>
            </a:r>
            <a:endParaRPr lang="en-US" dirty="0"/>
          </a:p>
        </p:txBody>
      </p:sp>
    </p:spTree>
    <p:extLst>
      <p:ext uri="{BB962C8B-B14F-4D97-AF65-F5344CB8AC3E}">
        <p14:creationId xmlns:p14="http://schemas.microsoft.com/office/powerpoint/2010/main" val="2719731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Effect transition="in" filter="barn(inVertical)">
                                      <p:cBhvr>
                                        <p:cTn id="15" dur="500"/>
                                        <p:tgtEl>
                                          <p:spTgt spid="2">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2">
                                            <p:txEl>
                                              <p:pRg st="2" end="2"/>
                                            </p:txEl>
                                          </p:spTgt>
                                        </p:tgtEl>
                                        <p:attrNameLst>
                                          <p:attrName>style.visibility</p:attrName>
                                        </p:attrNameLst>
                                      </p:cBhvr>
                                      <p:to>
                                        <p:strVal val="visible"/>
                                      </p:to>
                                    </p:set>
                                    <p:anim calcmode="lin" valueType="num">
                                      <p:cBhvr additive="base">
                                        <p:cTn id="20"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2">
                                            <p:txEl>
                                              <p:pRg st="4" end="4"/>
                                            </p:txEl>
                                          </p:spTgt>
                                        </p:tgtEl>
                                        <p:attrNameLst>
                                          <p:attrName>style.visibility</p:attrName>
                                        </p:attrNameLst>
                                      </p:cBhvr>
                                      <p:to>
                                        <p:strVal val="visible"/>
                                      </p:to>
                                    </p:set>
                                    <p:anim calcmode="lin" valueType="num">
                                      <p:cBhvr additive="base">
                                        <p:cTn id="26"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nodeType="clickEffect">
                                  <p:stCondLst>
                                    <p:cond delay="0"/>
                                  </p:stCondLst>
                                  <p:childTnLst>
                                    <p:set>
                                      <p:cBhvr>
                                        <p:cTn id="31" dur="1" fill="hold">
                                          <p:stCondLst>
                                            <p:cond delay="0"/>
                                          </p:stCondLst>
                                        </p:cTn>
                                        <p:tgtEl>
                                          <p:spTgt spid="2">
                                            <p:txEl>
                                              <p:pRg st="6" end="6"/>
                                            </p:txEl>
                                          </p:spTgt>
                                        </p:tgtEl>
                                        <p:attrNameLst>
                                          <p:attrName>style.visibility</p:attrName>
                                        </p:attrNameLst>
                                      </p:cBhvr>
                                      <p:to>
                                        <p:strVal val="visible"/>
                                      </p:to>
                                    </p:set>
                                    <p:anim calcmode="lin" valueType="num">
                                      <p:cBhvr>
                                        <p:cTn id="32" dur="500" fill="hold"/>
                                        <p:tgtEl>
                                          <p:spTgt spid="2">
                                            <p:txEl>
                                              <p:pRg st="6" end="6"/>
                                            </p:txEl>
                                          </p:spTgt>
                                        </p:tgtEl>
                                        <p:attrNameLst>
                                          <p:attrName>ppt_w</p:attrName>
                                        </p:attrNameLst>
                                      </p:cBhvr>
                                      <p:tavLst>
                                        <p:tav tm="0">
                                          <p:val>
                                            <p:fltVal val="0"/>
                                          </p:val>
                                        </p:tav>
                                        <p:tav tm="100000">
                                          <p:val>
                                            <p:strVal val="#ppt_w"/>
                                          </p:val>
                                        </p:tav>
                                      </p:tavLst>
                                    </p:anim>
                                    <p:anim calcmode="lin" valueType="num">
                                      <p:cBhvr>
                                        <p:cTn id="33" dur="500" fill="hold"/>
                                        <p:tgtEl>
                                          <p:spTgt spid="2">
                                            <p:txEl>
                                              <p:pRg st="6" end="6"/>
                                            </p:txEl>
                                          </p:spTgt>
                                        </p:tgtEl>
                                        <p:attrNameLst>
                                          <p:attrName>ppt_h</p:attrName>
                                        </p:attrNameLst>
                                      </p:cBhvr>
                                      <p:tavLst>
                                        <p:tav tm="0">
                                          <p:val>
                                            <p:fltVal val="0"/>
                                          </p:val>
                                        </p:tav>
                                        <p:tav tm="100000">
                                          <p:val>
                                            <p:strVal val="#ppt_h"/>
                                          </p:val>
                                        </p:tav>
                                      </p:tavLst>
                                    </p:anim>
                                    <p:animEffect transition="in" filter="fade">
                                      <p:cBhvr>
                                        <p:cTn id="34" dur="500"/>
                                        <p:tgtEl>
                                          <p:spTgt spid="2">
                                            <p:txEl>
                                              <p:pRg st="6" end="6"/>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nodeType="clickEffect">
                                  <p:stCondLst>
                                    <p:cond delay="0"/>
                                  </p:stCondLst>
                                  <p:childTnLst>
                                    <p:set>
                                      <p:cBhvr>
                                        <p:cTn id="38" dur="1" fill="hold">
                                          <p:stCondLst>
                                            <p:cond delay="0"/>
                                          </p:stCondLst>
                                        </p:cTn>
                                        <p:tgtEl>
                                          <p:spTgt spid="2">
                                            <p:txEl>
                                              <p:pRg st="8" end="8"/>
                                            </p:txEl>
                                          </p:spTgt>
                                        </p:tgtEl>
                                        <p:attrNameLst>
                                          <p:attrName>style.visibility</p:attrName>
                                        </p:attrNameLst>
                                      </p:cBhvr>
                                      <p:to>
                                        <p:strVal val="visible"/>
                                      </p:to>
                                    </p:set>
                                    <p:anim calcmode="lin" valueType="num">
                                      <p:cBhvr>
                                        <p:cTn id="39" dur="500" fill="hold"/>
                                        <p:tgtEl>
                                          <p:spTgt spid="2">
                                            <p:txEl>
                                              <p:pRg st="8" end="8"/>
                                            </p:txEl>
                                          </p:spTgt>
                                        </p:tgtEl>
                                        <p:attrNameLst>
                                          <p:attrName>ppt_w</p:attrName>
                                        </p:attrNameLst>
                                      </p:cBhvr>
                                      <p:tavLst>
                                        <p:tav tm="0">
                                          <p:val>
                                            <p:fltVal val="0"/>
                                          </p:val>
                                        </p:tav>
                                        <p:tav tm="100000">
                                          <p:val>
                                            <p:strVal val="#ppt_w"/>
                                          </p:val>
                                        </p:tav>
                                      </p:tavLst>
                                    </p:anim>
                                    <p:anim calcmode="lin" valueType="num">
                                      <p:cBhvr>
                                        <p:cTn id="40" dur="500" fill="hold"/>
                                        <p:tgtEl>
                                          <p:spTgt spid="2">
                                            <p:txEl>
                                              <p:pRg st="8" end="8"/>
                                            </p:txEl>
                                          </p:spTgt>
                                        </p:tgtEl>
                                        <p:attrNameLst>
                                          <p:attrName>ppt_h</p:attrName>
                                        </p:attrNameLst>
                                      </p:cBhvr>
                                      <p:tavLst>
                                        <p:tav tm="0">
                                          <p:val>
                                            <p:fltVal val="0"/>
                                          </p:val>
                                        </p:tav>
                                        <p:tav tm="100000">
                                          <p:val>
                                            <p:strVal val="#ppt_h"/>
                                          </p:val>
                                        </p:tav>
                                      </p:tavLst>
                                    </p:anim>
                                    <p:animEffect transition="in" filter="fade">
                                      <p:cBhvr>
                                        <p:cTn id="41" dur="5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600200"/>
            <a:ext cx="8229600" cy="4800600"/>
          </a:xfrm>
        </p:spPr>
        <p:txBody>
          <a:bodyPr>
            <a:normAutofit lnSpcReduction="10000"/>
          </a:bodyPr>
          <a:lstStyle/>
          <a:p>
            <a:pPr marL="514350" indent="-514350">
              <a:buFont typeface="+mj-lt"/>
              <a:buAutoNum type="arabicPeriod"/>
            </a:pPr>
            <a:r>
              <a:rPr lang="en-US" b="1" dirty="0" smtClean="0"/>
              <a:t>Background information</a:t>
            </a:r>
            <a:endParaRPr lang="en-US" sz="1400" b="1" dirty="0" smtClean="0"/>
          </a:p>
          <a:p>
            <a:pPr lvl="1">
              <a:buFont typeface="Wingdings" pitchFamily="2" charset="2"/>
              <a:buChar char="Ø"/>
            </a:pPr>
            <a:endParaRPr lang="en-US" sz="1400" b="1" i="1" u="sng" dirty="0" smtClean="0"/>
          </a:p>
          <a:p>
            <a:pPr lvl="1"/>
            <a:r>
              <a:rPr lang="en-US" dirty="0"/>
              <a:t>He was a close </a:t>
            </a:r>
            <a:r>
              <a:rPr lang="en-US" b="1" i="1" u="sng" dirty="0">
                <a:solidFill>
                  <a:schemeClr val="bg1"/>
                </a:solidFill>
              </a:rPr>
              <a:t>friend</a:t>
            </a:r>
            <a:r>
              <a:rPr lang="en-US" dirty="0"/>
              <a:t> of the apostle Peter (I Peter 5:13</a:t>
            </a:r>
            <a:r>
              <a:rPr lang="en-US" dirty="0" smtClean="0"/>
              <a:t>)</a:t>
            </a:r>
          </a:p>
          <a:p>
            <a:pPr lvl="1"/>
            <a:endParaRPr lang="en-US" sz="1500" b="1" i="1" u="sng" dirty="0"/>
          </a:p>
          <a:p>
            <a:pPr lvl="2">
              <a:buFont typeface="Wingdings" pitchFamily="2" charset="2"/>
              <a:buChar char="Ø"/>
            </a:pPr>
            <a:r>
              <a:rPr lang="en-US" sz="2400" dirty="0"/>
              <a:t>In the early days of the church in Jerusalem (33-47 AD), it is believed that Mark became familiar with Peter and his preaching</a:t>
            </a:r>
            <a:r>
              <a:rPr lang="en-US" sz="2400" dirty="0" smtClean="0"/>
              <a:t>.</a:t>
            </a:r>
          </a:p>
          <a:p>
            <a:pPr lvl="2">
              <a:buFont typeface="Wingdings" pitchFamily="2" charset="2"/>
              <a:buChar char="Ø"/>
            </a:pPr>
            <a:endParaRPr lang="en-US" sz="1500" b="1" i="1" u="sng" dirty="0" smtClean="0"/>
          </a:p>
          <a:p>
            <a:pPr lvl="2">
              <a:buFont typeface="Wingdings" pitchFamily="2" charset="2"/>
              <a:buChar char="Ø"/>
            </a:pPr>
            <a:r>
              <a:rPr lang="en-US" sz="2400" dirty="0"/>
              <a:t>This close relationship with Peter is probably what led to the gospel account dictated by Peter to Mark which became our earliest record of the life of Jesus Christ – The Gospel according to </a:t>
            </a:r>
            <a:r>
              <a:rPr lang="en-US" sz="2400" b="1" i="1" u="sng" dirty="0">
                <a:solidFill>
                  <a:schemeClr val="bg1"/>
                </a:solidFill>
              </a:rPr>
              <a:t>Mark</a:t>
            </a:r>
            <a:r>
              <a:rPr lang="en-US" sz="2400" dirty="0"/>
              <a:t>. The date the gospel was actually written is unknown but it is believed to have been written prior to A.D. 70</a:t>
            </a:r>
            <a:endParaRPr lang="en-US" sz="1400" b="1" i="1" u="sng" dirty="0"/>
          </a:p>
          <a:p>
            <a:pPr lvl="1">
              <a:buFont typeface="Wingdings" pitchFamily="2" charset="2"/>
              <a:buChar char="Ø"/>
            </a:pPr>
            <a:endParaRPr lang="en-US" b="1" i="1" u="sng" dirty="0"/>
          </a:p>
          <a:p>
            <a:pPr marL="365760" lvl="1" indent="0">
              <a:buNone/>
            </a:pPr>
            <a:endParaRPr lang="en-US" b="1" i="1" u="sng" dirty="0" smtClean="0"/>
          </a:p>
          <a:p>
            <a:pPr lvl="1">
              <a:buFont typeface="Wingdings" pitchFamily="2" charset="2"/>
              <a:buChar char="Ø"/>
            </a:pPr>
            <a:endParaRPr lang="en-US" b="1" i="1" u="sng" dirty="0"/>
          </a:p>
          <a:p>
            <a:pPr lvl="1"/>
            <a:endParaRPr lang="en-US" dirty="0"/>
          </a:p>
          <a:p>
            <a:pPr marL="0" indent="0">
              <a:buNone/>
            </a:pPr>
            <a:endParaRPr lang="en-US" dirty="0"/>
          </a:p>
        </p:txBody>
      </p:sp>
      <p:sp>
        <p:nvSpPr>
          <p:cNvPr id="3" name="Title 2"/>
          <p:cNvSpPr>
            <a:spLocks noGrp="1"/>
          </p:cNvSpPr>
          <p:nvPr>
            <p:ph type="title"/>
          </p:nvPr>
        </p:nvSpPr>
        <p:spPr>
          <a:xfrm>
            <a:off x="457200" y="381000"/>
            <a:ext cx="8229600" cy="685800"/>
          </a:xfrm>
        </p:spPr>
        <p:txBody>
          <a:bodyPr>
            <a:normAutofit fontScale="90000"/>
          </a:bodyPr>
          <a:lstStyle/>
          <a:p>
            <a:pPr algn="ctr"/>
            <a:r>
              <a:rPr lang="en-US" b="1" dirty="0">
                <a:effectLst/>
              </a:rPr>
              <a:t>Mark (also known as John Mark)</a:t>
            </a:r>
            <a:endParaRPr lang="en-US" dirty="0"/>
          </a:p>
        </p:txBody>
      </p:sp>
    </p:spTree>
    <p:extLst>
      <p:ext uri="{BB962C8B-B14F-4D97-AF65-F5344CB8AC3E}">
        <p14:creationId xmlns:p14="http://schemas.microsoft.com/office/powerpoint/2010/main" val="4063469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additive="base">
                                        <p:cTn id="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2">
                                            <p:txEl>
                                              <p:pRg st="4" end="4"/>
                                            </p:txEl>
                                          </p:spTgt>
                                        </p:tgtEl>
                                        <p:attrNameLst>
                                          <p:attrName>style.visibility</p:attrName>
                                        </p:attrNameLst>
                                      </p:cBhvr>
                                      <p:to>
                                        <p:strVal val="visible"/>
                                      </p:to>
                                    </p:set>
                                    <p:anim calcmode="lin" valueType="num">
                                      <p:cBhvr>
                                        <p:cTn id="13"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14"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15" dur="500"/>
                                        <p:tgtEl>
                                          <p:spTgt spid="2">
                                            <p:txEl>
                                              <p:pRg st="4" end="4"/>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nodeType="clickEffect">
                                  <p:stCondLst>
                                    <p:cond delay="0"/>
                                  </p:stCondLst>
                                  <p:childTnLst>
                                    <p:set>
                                      <p:cBhvr>
                                        <p:cTn id="19" dur="1" fill="hold">
                                          <p:stCondLst>
                                            <p:cond delay="0"/>
                                          </p:stCondLst>
                                        </p:cTn>
                                        <p:tgtEl>
                                          <p:spTgt spid="2">
                                            <p:txEl>
                                              <p:pRg st="6" end="6"/>
                                            </p:txEl>
                                          </p:spTgt>
                                        </p:tgtEl>
                                        <p:attrNameLst>
                                          <p:attrName>style.visibility</p:attrName>
                                        </p:attrNameLst>
                                      </p:cBhvr>
                                      <p:to>
                                        <p:strVal val="visible"/>
                                      </p:to>
                                    </p:set>
                                    <p:anim calcmode="lin" valueType="num">
                                      <p:cBhvr>
                                        <p:cTn id="20" dur="500" fill="hold"/>
                                        <p:tgtEl>
                                          <p:spTgt spid="2">
                                            <p:txEl>
                                              <p:pRg st="6" end="6"/>
                                            </p:txEl>
                                          </p:spTgt>
                                        </p:tgtEl>
                                        <p:attrNameLst>
                                          <p:attrName>ppt_w</p:attrName>
                                        </p:attrNameLst>
                                      </p:cBhvr>
                                      <p:tavLst>
                                        <p:tav tm="0">
                                          <p:val>
                                            <p:fltVal val="0"/>
                                          </p:val>
                                        </p:tav>
                                        <p:tav tm="100000">
                                          <p:val>
                                            <p:strVal val="#ppt_w"/>
                                          </p:val>
                                        </p:tav>
                                      </p:tavLst>
                                    </p:anim>
                                    <p:anim calcmode="lin" valueType="num">
                                      <p:cBhvr>
                                        <p:cTn id="21" dur="500" fill="hold"/>
                                        <p:tgtEl>
                                          <p:spTgt spid="2">
                                            <p:txEl>
                                              <p:pRg st="6" end="6"/>
                                            </p:txEl>
                                          </p:spTgt>
                                        </p:tgtEl>
                                        <p:attrNameLst>
                                          <p:attrName>ppt_h</p:attrName>
                                        </p:attrNameLst>
                                      </p:cBhvr>
                                      <p:tavLst>
                                        <p:tav tm="0">
                                          <p:val>
                                            <p:fltVal val="0"/>
                                          </p:val>
                                        </p:tav>
                                        <p:tav tm="100000">
                                          <p:val>
                                            <p:strVal val="#ppt_h"/>
                                          </p:val>
                                        </p:tav>
                                      </p:tavLst>
                                    </p:anim>
                                    <p:animEffect transition="in" filter="fade">
                                      <p:cBhvr>
                                        <p:cTn id="22"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600200"/>
            <a:ext cx="8229600" cy="4800600"/>
          </a:xfrm>
        </p:spPr>
        <p:txBody>
          <a:bodyPr>
            <a:normAutofit/>
          </a:bodyPr>
          <a:lstStyle/>
          <a:p>
            <a:pPr marL="514350" indent="-514350">
              <a:buFont typeface="+mj-lt"/>
              <a:buAutoNum type="arabicPeriod" startAt="2"/>
            </a:pPr>
            <a:r>
              <a:rPr lang="en-US" dirty="0"/>
              <a:t>At a later point, Mark will travel to </a:t>
            </a:r>
            <a:r>
              <a:rPr lang="en-US" b="1" i="1" u="sng" dirty="0">
                <a:solidFill>
                  <a:schemeClr val="bg1"/>
                </a:solidFill>
              </a:rPr>
              <a:t>Antioch</a:t>
            </a:r>
            <a:r>
              <a:rPr lang="en-US" dirty="0"/>
              <a:t> and accompany Paul and Barnabas on their first missionary journey. (Acts 12:25, Acts 13:5</a:t>
            </a:r>
            <a:r>
              <a:rPr lang="en-US" dirty="0" smtClean="0"/>
              <a:t>)</a:t>
            </a:r>
          </a:p>
          <a:p>
            <a:pPr marL="0" indent="0">
              <a:buNone/>
            </a:pPr>
            <a:endParaRPr lang="en-US" sz="1400" b="1" i="1" u="sng" dirty="0" smtClean="0"/>
          </a:p>
          <a:p>
            <a:pPr lvl="1"/>
            <a:r>
              <a:rPr lang="en-US" dirty="0"/>
              <a:t>For some unstated reason, Mark travels as far as </a:t>
            </a:r>
            <a:r>
              <a:rPr lang="en-US" b="1" dirty="0"/>
              <a:t>Perga in Pamphylia</a:t>
            </a:r>
            <a:r>
              <a:rPr lang="en-US" dirty="0"/>
              <a:t> (modern day southwestern coast of Turkey) and then leaves and returns to </a:t>
            </a:r>
            <a:r>
              <a:rPr lang="en-US" b="1" dirty="0"/>
              <a:t>Jerusalem</a:t>
            </a:r>
            <a:r>
              <a:rPr lang="en-US" dirty="0"/>
              <a:t>. This created some problems between Mark and Paul for a season of time</a:t>
            </a:r>
            <a:r>
              <a:rPr lang="en-US" dirty="0" smtClean="0"/>
              <a:t>.</a:t>
            </a:r>
          </a:p>
          <a:p>
            <a:pPr lvl="1"/>
            <a:endParaRPr lang="en-US" sz="1500" b="1" i="1" u="sng" dirty="0"/>
          </a:p>
          <a:p>
            <a:pPr lvl="1"/>
            <a:r>
              <a:rPr lang="en-US" dirty="0"/>
              <a:t>Mark was not welcome to travel with Paul and Barnabas on their second missionary journey. (Acts 15:36-38)</a:t>
            </a:r>
            <a:endParaRPr lang="en-US" b="1" i="1" u="sng" dirty="0"/>
          </a:p>
          <a:p>
            <a:pPr lvl="1">
              <a:buFont typeface="Wingdings" pitchFamily="2" charset="2"/>
              <a:buChar char="Ø"/>
            </a:pPr>
            <a:endParaRPr lang="en-US" b="1" i="1" u="sng" dirty="0"/>
          </a:p>
          <a:p>
            <a:pPr marL="365760" lvl="1" indent="0">
              <a:buNone/>
            </a:pPr>
            <a:endParaRPr lang="en-US" b="1" i="1" u="sng" dirty="0" smtClean="0"/>
          </a:p>
          <a:p>
            <a:pPr lvl="1">
              <a:buFont typeface="Wingdings" pitchFamily="2" charset="2"/>
              <a:buChar char="Ø"/>
            </a:pPr>
            <a:endParaRPr lang="en-US" b="1" i="1" u="sng" dirty="0"/>
          </a:p>
          <a:p>
            <a:pPr lvl="1"/>
            <a:endParaRPr lang="en-US" dirty="0"/>
          </a:p>
          <a:p>
            <a:pPr marL="0" indent="0">
              <a:buNone/>
            </a:pPr>
            <a:endParaRPr lang="en-US" dirty="0"/>
          </a:p>
        </p:txBody>
      </p:sp>
      <p:sp>
        <p:nvSpPr>
          <p:cNvPr id="3" name="Title 2"/>
          <p:cNvSpPr>
            <a:spLocks noGrp="1"/>
          </p:cNvSpPr>
          <p:nvPr>
            <p:ph type="title"/>
          </p:nvPr>
        </p:nvSpPr>
        <p:spPr>
          <a:xfrm>
            <a:off x="457200" y="381000"/>
            <a:ext cx="8229600" cy="685800"/>
          </a:xfrm>
        </p:spPr>
        <p:txBody>
          <a:bodyPr>
            <a:normAutofit fontScale="90000"/>
          </a:bodyPr>
          <a:lstStyle/>
          <a:p>
            <a:pPr algn="ctr"/>
            <a:r>
              <a:rPr lang="en-US" b="1" dirty="0">
                <a:effectLst/>
              </a:rPr>
              <a:t>Mark (also known as John Mark)</a:t>
            </a:r>
            <a:endParaRPr lang="en-US" dirty="0"/>
          </a:p>
        </p:txBody>
      </p:sp>
    </p:spTree>
    <p:extLst>
      <p:ext uri="{BB962C8B-B14F-4D97-AF65-F5344CB8AC3E}">
        <p14:creationId xmlns:p14="http://schemas.microsoft.com/office/powerpoint/2010/main" val="1345886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 calcmode="lin" valueType="num">
                                      <p:cBhvr additive="base">
                                        <p:cTn id="12"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anim calcmode="lin" valueType="num">
                                      <p:cBhvr additive="base">
                                        <p:cTn id="18"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600200"/>
            <a:ext cx="8229600" cy="4800600"/>
          </a:xfrm>
        </p:spPr>
        <p:txBody>
          <a:bodyPr>
            <a:normAutofit/>
          </a:bodyPr>
          <a:lstStyle/>
          <a:p>
            <a:r>
              <a:rPr lang="en-US" sz="3200" dirty="0" smtClean="0"/>
              <a:t>Mark</a:t>
            </a:r>
            <a:r>
              <a:rPr lang="en-US" sz="3200" dirty="0"/>
              <a:t>, a </a:t>
            </a:r>
            <a:r>
              <a:rPr lang="en-US" sz="3200" b="1" i="1" u="sng" dirty="0">
                <a:solidFill>
                  <a:schemeClr val="bg1"/>
                </a:solidFill>
              </a:rPr>
              <a:t>cousin</a:t>
            </a:r>
            <a:r>
              <a:rPr lang="en-US" sz="3200" dirty="0"/>
              <a:t> to Barnabas (Colossians 4:10) will </a:t>
            </a:r>
            <a:r>
              <a:rPr lang="en-US" sz="3200" dirty="0" smtClean="0"/>
              <a:t>minister </a:t>
            </a:r>
            <a:r>
              <a:rPr lang="en-US" sz="3200" dirty="0"/>
              <a:t>alongside him </a:t>
            </a:r>
            <a:r>
              <a:rPr lang="en-US" sz="3200" dirty="0" smtClean="0"/>
              <a:t>at a later point on </a:t>
            </a:r>
            <a:r>
              <a:rPr lang="en-US" sz="3200" dirty="0"/>
              <a:t>the Island of Cyprus (Acts 15:39). The </a:t>
            </a:r>
            <a:r>
              <a:rPr lang="en-US" sz="3200" dirty="0" smtClean="0"/>
              <a:t>date for this </a:t>
            </a:r>
            <a:r>
              <a:rPr lang="en-US" sz="3200" dirty="0"/>
              <a:t>is approximately </a:t>
            </a:r>
            <a:r>
              <a:rPr lang="en-US" sz="3200" b="1" u="sng" dirty="0"/>
              <a:t>A.D. </a:t>
            </a:r>
            <a:r>
              <a:rPr lang="en-US" sz="3200" b="1" u="sng" dirty="0" smtClean="0"/>
              <a:t>51</a:t>
            </a:r>
          </a:p>
          <a:p>
            <a:pPr lvl="1"/>
            <a:endParaRPr lang="en-US" sz="3200" b="1" i="1" u="sng" dirty="0"/>
          </a:p>
          <a:p>
            <a:r>
              <a:rPr lang="en-US" sz="3200" dirty="0"/>
              <a:t>Luke makes no </a:t>
            </a:r>
            <a:r>
              <a:rPr lang="en-US" sz="3200" dirty="0" smtClean="0"/>
              <a:t>further mention </a:t>
            </a:r>
            <a:r>
              <a:rPr lang="en-US" sz="3200" dirty="0"/>
              <a:t>of Mark, Barnabas or Peter in the book of Acts after the events recorded in Acts 15.</a:t>
            </a:r>
            <a:endParaRPr lang="en-US" sz="3200" b="1" i="1" u="sng" dirty="0"/>
          </a:p>
          <a:p>
            <a:pPr marL="365760" lvl="1" indent="0">
              <a:buNone/>
            </a:pPr>
            <a:endParaRPr lang="en-US" b="1" i="1" u="sng" dirty="0" smtClean="0"/>
          </a:p>
          <a:p>
            <a:pPr lvl="1">
              <a:buFont typeface="Wingdings" pitchFamily="2" charset="2"/>
              <a:buChar char="Ø"/>
            </a:pPr>
            <a:endParaRPr lang="en-US" b="1" i="1" u="sng" dirty="0"/>
          </a:p>
          <a:p>
            <a:pPr lvl="1"/>
            <a:endParaRPr lang="en-US" dirty="0"/>
          </a:p>
          <a:p>
            <a:pPr marL="0" indent="0">
              <a:buNone/>
            </a:pPr>
            <a:endParaRPr lang="en-US" dirty="0"/>
          </a:p>
        </p:txBody>
      </p:sp>
      <p:sp>
        <p:nvSpPr>
          <p:cNvPr id="3" name="Title 2"/>
          <p:cNvSpPr>
            <a:spLocks noGrp="1"/>
          </p:cNvSpPr>
          <p:nvPr>
            <p:ph type="title"/>
          </p:nvPr>
        </p:nvSpPr>
        <p:spPr>
          <a:xfrm>
            <a:off x="457200" y="381000"/>
            <a:ext cx="8229600" cy="685800"/>
          </a:xfrm>
        </p:spPr>
        <p:txBody>
          <a:bodyPr>
            <a:normAutofit fontScale="90000"/>
          </a:bodyPr>
          <a:lstStyle/>
          <a:p>
            <a:pPr algn="ctr"/>
            <a:r>
              <a:rPr lang="en-US" b="1" dirty="0">
                <a:effectLst/>
              </a:rPr>
              <a:t>Mark (also known as John Mark)</a:t>
            </a:r>
            <a:endParaRPr lang="en-US" dirty="0"/>
          </a:p>
        </p:txBody>
      </p:sp>
    </p:spTree>
    <p:extLst>
      <p:ext uri="{BB962C8B-B14F-4D97-AF65-F5344CB8AC3E}">
        <p14:creationId xmlns:p14="http://schemas.microsoft.com/office/powerpoint/2010/main" val="3677793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 calcmode="lin" valueType="num">
                                      <p:cBhvr>
                                        <p:cTn id="14"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600200"/>
            <a:ext cx="8229600" cy="4800600"/>
          </a:xfrm>
        </p:spPr>
        <p:txBody>
          <a:bodyPr>
            <a:normAutofit lnSpcReduction="10000"/>
          </a:bodyPr>
          <a:lstStyle/>
          <a:p>
            <a:pPr marL="514350" indent="-514350">
              <a:buFont typeface="+mj-lt"/>
              <a:buAutoNum type="arabicPeriod" startAt="3"/>
            </a:pPr>
            <a:r>
              <a:rPr lang="en-US" dirty="0"/>
              <a:t>After ministering on the Island of Cyprus with Barnabas we lose track of Mark until he travels to </a:t>
            </a:r>
            <a:r>
              <a:rPr lang="en-US" b="1" dirty="0"/>
              <a:t>Rome</a:t>
            </a:r>
            <a:r>
              <a:rPr lang="en-US" dirty="0"/>
              <a:t> (approx. A.D. 57</a:t>
            </a:r>
            <a:r>
              <a:rPr lang="en-US" dirty="0" smtClean="0"/>
              <a:t>).</a:t>
            </a:r>
          </a:p>
          <a:p>
            <a:pPr marL="514350" indent="-514350">
              <a:buFont typeface="+mj-lt"/>
              <a:buAutoNum type="arabicPeriod" startAt="3"/>
            </a:pPr>
            <a:endParaRPr lang="en-US" sz="1500" dirty="0"/>
          </a:p>
          <a:p>
            <a:pPr marL="514350" indent="-514350">
              <a:buFont typeface="+mj-lt"/>
              <a:buAutoNum type="arabicPeriod" startAt="3"/>
            </a:pPr>
            <a:r>
              <a:rPr lang="en-US" dirty="0" smtClean="0"/>
              <a:t>Mark will minister while in </a:t>
            </a:r>
            <a:r>
              <a:rPr lang="en-US" b="1" dirty="0" smtClean="0"/>
              <a:t>Rome</a:t>
            </a:r>
            <a:r>
              <a:rPr lang="en-US" dirty="0" smtClean="0"/>
              <a:t> and eventually </a:t>
            </a:r>
            <a:r>
              <a:rPr lang="en-US" b="1" dirty="0" smtClean="0"/>
              <a:t>reconnect with the Apostle Paul</a:t>
            </a:r>
            <a:r>
              <a:rPr lang="en-US" dirty="0" smtClean="0"/>
              <a:t> during Paul’s first imprisonment, somewhere between the years A.D. 60-62. (Colossians 4:10, Philemon 23-24)</a:t>
            </a:r>
          </a:p>
          <a:p>
            <a:pPr marL="514350" indent="-514350">
              <a:buFont typeface="+mj-lt"/>
              <a:buAutoNum type="arabicPeriod" startAt="3"/>
            </a:pPr>
            <a:endParaRPr lang="en-US" sz="1500" dirty="0"/>
          </a:p>
          <a:p>
            <a:pPr marL="514350" indent="-514350">
              <a:buFont typeface="+mj-lt"/>
              <a:buAutoNum type="arabicPeriod" startAt="3"/>
            </a:pPr>
            <a:r>
              <a:rPr lang="en-US" dirty="0" smtClean="0"/>
              <a:t>After </a:t>
            </a:r>
            <a:r>
              <a:rPr lang="en-US" dirty="0"/>
              <a:t>Paul is release from his first imprisonment (house arrest), Mark will remain in </a:t>
            </a:r>
            <a:r>
              <a:rPr lang="en-US" b="1" dirty="0"/>
              <a:t>Rome</a:t>
            </a:r>
            <a:r>
              <a:rPr lang="en-US" dirty="0"/>
              <a:t> and </a:t>
            </a:r>
            <a:r>
              <a:rPr lang="en-US" b="1" dirty="0"/>
              <a:t>connect with Peter</a:t>
            </a:r>
            <a:r>
              <a:rPr lang="en-US" dirty="0"/>
              <a:t> and serve with him there for a season. (I Peter 5:13)</a:t>
            </a:r>
            <a:endParaRPr lang="en-US" b="1" i="1" u="sng" dirty="0" smtClean="0"/>
          </a:p>
          <a:p>
            <a:pPr lvl="1">
              <a:buFont typeface="Wingdings" pitchFamily="2" charset="2"/>
              <a:buChar char="Ø"/>
            </a:pPr>
            <a:endParaRPr lang="en-US" b="1" i="1" u="sng" dirty="0"/>
          </a:p>
          <a:p>
            <a:pPr lvl="1"/>
            <a:endParaRPr lang="en-US" dirty="0"/>
          </a:p>
          <a:p>
            <a:pPr marL="0" indent="0">
              <a:buNone/>
            </a:pPr>
            <a:endParaRPr lang="en-US" dirty="0"/>
          </a:p>
        </p:txBody>
      </p:sp>
      <p:sp>
        <p:nvSpPr>
          <p:cNvPr id="3" name="Title 2"/>
          <p:cNvSpPr>
            <a:spLocks noGrp="1"/>
          </p:cNvSpPr>
          <p:nvPr>
            <p:ph type="title"/>
          </p:nvPr>
        </p:nvSpPr>
        <p:spPr>
          <a:xfrm>
            <a:off x="457200" y="381000"/>
            <a:ext cx="8229600" cy="685800"/>
          </a:xfrm>
        </p:spPr>
        <p:txBody>
          <a:bodyPr>
            <a:normAutofit fontScale="90000"/>
          </a:bodyPr>
          <a:lstStyle/>
          <a:p>
            <a:pPr algn="ctr"/>
            <a:r>
              <a:rPr lang="en-US" b="1" dirty="0">
                <a:effectLst/>
              </a:rPr>
              <a:t>Mark (also known as John Mark)</a:t>
            </a:r>
            <a:endParaRPr lang="en-US" dirty="0"/>
          </a:p>
        </p:txBody>
      </p:sp>
    </p:spTree>
    <p:extLst>
      <p:ext uri="{BB962C8B-B14F-4D97-AF65-F5344CB8AC3E}">
        <p14:creationId xmlns:p14="http://schemas.microsoft.com/office/powerpoint/2010/main" val="2147436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600200"/>
            <a:ext cx="8229600" cy="4800600"/>
          </a:xfrm>
        </p:spPr>
        <p:txBody>
          <a:bodyPr>
            <a:normAutofit fontScale="92500" lnSpcReduction="10000"/>
          </a:bodyPr>
          <a:lstStyle/>
          <a:p>
            <a:pPr marL="514350" indent="-514350">
              <a:buFont typeface="+mj-lt"/>
              <a:buAutoNum type="arabicPeriod" startAt="6"/>
            </a:pPr>
            <a:r>
              <a:rPr lang="en-US" dirty="0"/>
              <a:t>It appears that Mark will leave </a:t>
            </a:r>
            <a:r>
              <a:rPr lang="en-US" b="1" dirty="0"/>
              <a:t>Rome</a:t>
            </a:r>
            <a:r>
              <a:rPr lang="en-US" dirty="0"/>
              <a:t> for a season, probably due to the martyrdom of Peter and the persecution that the Emperor Nero was inflicting on Christians</a:t>
            </a:r>
            <a:r>
              <a:rPr lang="en-US" dirty="0" smtClean="0"/>
              <a:t>.</a:t>
            </a:r>
          </a:p>
          <a:p>
            <a:pPr marL="514350" indent="-514350">
              <a:buFont typeface="+mj-lt"/>
              <a:buAutoNum type="arabicPeriod" startAt="6"/>
            </a:pPr>
            <a:endParaRPr lang="en-US" sz="1500" dirty="0"/>
          </a:p>
          <a:p>
            <a:pPr marL="514350" lvl="0" indent="-514350">
              <a:buFont typeface="+mj-lt"/>
              <a:buAutoNum type="arabicPeriod" startAt="6"/>
            </a:pPr>
            <a:r>
              <a:rPr lang="en-US" dirty="0"/>
              <a:t>It is presumed that Mark heads somewhere in Asia Minor and then He will return to Rome again at Paul’s request to assist him during Paul’s second and final imprisonment. Apparently Timothy was to pick him up on his way from Ephesus to Rome. (II Timothy 4:11</a:t>
            </a:r>
            <a:r>
              <a:rPr lang="en-US" dirty="0" smtClean="0"/>
              <a:t>)</a:t>
            </a:r>
          </a:p>
          <a:p>
            <a:pPr marL="514350" lvl="0" indent="-514350">
              <a:buFont typeface="+mj-lt"/>
              <a:buAutoNum type="arabicPeriod" startAt="6"/>
            </a:pPr>
            <a:endParaRPr lang="en-US" sz="1500" dirty="0" smtClean="0"/>
          </a:p>
          <a:p>
            <a:pPr marL="514350" lvl="0" indent="-514350">
              <a:buFont typeface="+mj-lt"/>
              <a:buAutoNum type="arabicPeriod" startAt="6"/>
            </a:pPr>
            <a:r>
              <a:rPr lang="en-US" dirty="0" smtClean="0"/>
              <a:t>Paul </a:t>
            </a:r>
            <a:r>
              <a:rPr lang="en-US" dirty="0"/>
              <a:t>is martyred by Emperor Nero not long after Peter was killed (A.D. 67)</a:t>
            </a:r>
          </a:p>
          <a:p>
            <a:pPr marL="514350" indent="-514350">
              <a:buFont typeface="+mj-lt"/>
              <a:buAutoNum type="arabicPeriod" startAt="6"/>
            </a:pPr>
            <a:endParaRPr lang="en-US" dirty="0"/>
          </a:p>
          <a:p>
            <a:pPr lvl="1"/>
            <a:endParaRPr lang="en-US" dirty="0"/>
          </a:p>
          <a:p>
            <a:pPr marL="0" indent="0">
              <a:buNone/>
            </a:pPr>
            <a:endParaRPr lang="en-US" dirty="0"/>
          </a:p>
        </p:txBody>
      </p:sp>
      <p:sp>
        <p:nvSpPr>
          <p:cNvPr id="3" name="Title 2"/>
          <p:cNvSpPr>
            <a:spLocks noGrp="1"/>
          </p:cNvSpPr>
          <p:nvPr>
            <p:ph type="title"/>
          </p:nvPr>
        </p:nvSpPr>
        <p:spPr>
          <a:xfrm>
            <a:off x="457200" y="381000"/>
            <a:ext cx="8229600" cy="685800"/>
          </a:xfrm>
        </p:spPr>
        <p:txBody>
          <a:bodyPr>
            <a:normAutofit fontScale="90000"/>
          </a:bodyPr>
          <a:lstStyle/>
          <a:p>
            <a:pPr algn="ctr"/>
            <a:r>
              <a:rPr lang="en-US" b="1" dirty="0">
                <a:effectLst/>
              </a:rPr>
              <a:t>Mark (also known as John Mark)</a:t>
            </a:r>
            <a:endParaRPr lang="en-US" dirty="0"/>
          </a:p>
        </p:txBody>
      </p:sp>
    </p:spTree>
    <p:extLst>
      <p:ext uri="{BB962C8B-B14F-4D97-AF65-F5344CB8AC3E}">
        <p14:creationId xmlns:p14="http://schemas.microsoft.com/office/powerpoint/2010/main" val="616355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371600"/>
            <a:ext cx="8229600" cy="5105400"/>
          </a:xfrm>
        </p:spPr>
        <p:txBody>
          <a:bodyPr>
            <a:normAutofit/>
          </a:bodyPr>
          <a:lstStyle/>
          <a:p>
            <a:pPr marL="514350" indent="-514350">
              <a:buFont typeface="+mj-lt"/>
              <a:buAutoNum type="arabicPeriod" startAt="9"/>
            </a:pPr>
            <a:r>
              <a:rPr lang="en-US" sz="2500" dirty="0"/>
              <a:t>The </a:t>
            </a:r>
            <a:r>
              <a:rPr lang="en-US" sz="2500" b="1" dirty="0"/>
              <a:t>Coptic Orthodox Church of Alexandria Egypt</a:t>
            </a:r>
            <a:r>
              <a:rPr lang="en-US" sz="2500" dirty="0"/>
              <a:t> </a:t>
            </a:r>
            <a:r>
              <a:rPr lang="en-US" sz="2500" dirty="0" smtClean="0"/>
              <a:t>lays </a:t>
            </a:r>
            <a:r>
              <a:rPr lang="en-US" sz="2500" dirty="0"/>
              <a:t>claim to Mark in his final years.</a:t>
            </a:r>
            <a:r>
              <a:rPr lang="en-US" dirty="0"/>
              <a:t> </a:t>
            </a:r>
            <a:endParaRPr lang="en-US" dirty="0" smtClean="0"/>
          </a:p>
          <a:p>
            <a:pPr marL="514350" indent="-514350">
              <a:buFont typeface="+mj-lt"/>
              <a:buAutoNum type="arabicPeriod" startAt="9"/>
            </a:pPr>
            <a:endParaRPr lang="en-US" sz="1400" dirty="0"/>
          </a:p>
          <a:p>
            <a:pPr lvl="1"/>
            <a:r>
              <a:rPr lang="en-US" dirty="0"/>
              <a:t>It is believed that Peter appointed Mark as a </a:t>
            </a:r>
            <a:r>
              <a:rPr lang="en-US" b="1" i="1" u="sng" dirty="0">
                <a:solidFill>
                  <a:schemeClr val="bg1"/>
                </a:solidFill>
              </a:rPr>
              <a:t>bishop</a:t>
            </a:r>
            <a:r>
              <a:rPr lang="en-US" dirty="0"/>
              <a:t> and sent him off to Egypt</a:t>
            </a:r>
            <a:r>
              <a:rPr lang="en-US" dirty="0" smtClean="0"/>
              <a:t>.</a:t>
            </a:r>
          </a:p>
          <a:p>
            <a:pPr marL="365760" lvl="1" indent="0">
              <a:buNone/>
            </a:pPr>
            <a:endParaRPr lang="en-US" sz="1400" dirty="0"/>
          </a:p>
          <a:p>
            <a:pPr lvl="2">
              <a:buFont typeface="Wingdings" pitchFamily="2" charset="2"/>
              <a:buChar char="Ø"/>
            </a:pPr>
            <a:r>
              <a:rPr lang="en-US" sz="2200" dirty="0"/>
              <a:t>Egypt was known for its </a:t>
            </a:r>
            <a:r>
              <a:rPr lang="en-US" sz="2200" b="1" i="1" u="sng" dirty="0">
                <a:solidFill>
                  <a:schemeClr val="bg1"/>
                </a:solidFill>
              </a:rPr>
              <a:t>pagan</a:t>
            </a:r>
            <a:r>
              <a:rPr lang="en-US" sz="2200" dirty="0"/>
              <a:t> </a:t>
            </a:r>
            <a:r>
              <a:rPr lang="en-US" sz="2200" b="1" i="1" u="sng" dirty="0">
                <a:solidFill>
                  <a:schemeClr val="bg1"/>
                </a:solidFill>
              </a:rPr>
              <a:t>idolatry</a:t>
            </a:r>
            <a:r>
              <a:rPr lang="en-US" dirty="0"/>
              <a:t> </a:t>
            </a:r>
            <a:endParaRPr lang="en-US" dirty="0" smtClean="0"/>
          </a:p>
          <a:p>
            <a:pPr lvl="2">
              <a:buFont typeface="Wingdings" pitchFamily="2" charset="2"/>
              <a:buChar char="Ø"/>
            </a:pPr>
            <a:endParaRPr lang="en-US" sz="1400" dirty="0" smtClean="0"/>
          </a:p>
          <a:p>
            <a:pPr lvl="2">
              <a:buFont typeface="Wingdings" pitchFamily="2" charset="2"/>
              <a:buChar char="Ø"/>
            </a:pPr>
            <a:r>
              <a:rPr lang="en-US" sz="2200" dirty="0" smtClean="0"/>
              <a:t>The </a:t>
            </a:r>
            <a:r>
              <a:rPr lang="en-US" sz="2200" dirty="0"/>
              <a:t>principle city of Egypt at the time of Mark was called </a:t>
            </a:r>
            <a:r>
              <a:rPr lang="en-US" sz="2200" b="1" i="1" u="sng" dirty="0" smtClean="0">
                <a:solidFill>
                  <a:schemeClr val="bg1"/>
                </a:solidFill>
              </a:rPr>
              <a:t>Alexandria</a:t>
            </a:r>
          </a:p>
          <a:p>
            <a:pPr lvl="2">
              <a:buFont typeface="Wingdings" pitchFamily="2" charset="2"/>
              <a:buChar char="Ø"/>
            </a:pPr>
            <a:endParaRPr lang="en-US" sz="1400" b="1" i="1" u="sng" dirty="0"/>
          </a:p>
          <a:p>
            <a:pPr lvl="2">
              <a:buFont typeface="Wingdings" pitchFamily="2" charset="2"/>
              <a:buChar char="Ø"/>
            </a:pPr>
            <a:r>
              <a:rPr lang="en-US" sz="2200" dirty="0"/>
              <a:t>There was a sizeable </a:t>
            </a:r>
            <a:r>
              <a:rPr lang="en-US" sz="2200" b="1" i="1" u="sng" dirty="0">
                <a:solidFill>
                  <a:schemeClr val="bg1"/>
                </a:solidFill>
              </a:rPr>
              <a:t>Jewish</a:t>
            </a:r>
            <a:r>
              <a:rPr lang="en-US" sz="2200" dirty="0"/>
              <a:t> community there and it was in the city of Alexandria where the Hebrew Old Testament was translated into Greek.</a:t>
            </a:r>
          </a:p>
          <a:p>
            <a:pPr marL="514350" indent="-514350">
              <a:buFont typeface="+mj-lt"/>
              <a:buAutoNum type="arabicPeriod" startAt="9"/>
            </a:pPr>
            <a:endParaRPr lang="en-US" dirty="0"/>
          </a:p>
          <a:p>
            <a:pPr lvl="1"/>
            <a:endParaRPr lang="en-US" dirty="0"/>
          </a:p>
          <a:p>
            <a:pPr marL="0" indent="0">
              <a:buNone/>
            </a:pPr>
            <a:endParaRPr lang="en-US" dirty="0"/>
          </a:p>
        </p:txBody>
      </p:sp>
      <p:sp>
        <p:nvSpPr>
          <p:cNvPr id="3" name="Title 2"/>
          <p:cNvSpPr>
            <a:spLocks noGrp="1"/>
          </p:cNvSpPr>
          <p:nvPr>
            <p:ph type="title"/>
          </p:nvPr>
        </p:nvSpPr>
        <p:spPr>
          <a:xfrm>
            <a:off x="457200" y="381000"/>
            <a:ext cx="8229600" cy="685800"/>
          </a:xfrm>
        </p:spPr>
        <p:txBody>
          <a:bodyPr>
            <a:normAutofit fontScale="90000"/>
          </a:bodyPr>
          <a:lstStyle/>
          <a:p>
            <a:pPr algn="ctr"/>
            <a:r>
              <a:rPr lang="en-US" b="1" dirty="0">
                <a:effectLst/>
              </a:rPr>
              <a:t>Mark (also known as John Mark)</a:t>
            </a:r>
            <a:endParaRPr lang="en-US" dirty="0"/>
          </a:p>
        </p:txBody>
      </p:sp>
    </p:spTree>
    <p:extLst>
      <p:ext uri="{BB962C8B-B14F-4D97-AF65-F5344CB8AC3E}">
        <p14:creationId xmlns:p14="http://schemas.microsoft.com/office/powerpoint/2010/main" val="3304493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80">
                                          <p:stCondLst>
                                            <p:cond delay="0"/>
                                          </p:stCondLst>
                                        </p:cTn>
                                        <p:tgtEl>
                                          <p:spTgt spid="2">
                                            <p:txEl>
                                              <p:pRg st="0" end="0"/>
                                            </p:txEl>
                                          </p:spTgt>
                                        </p:tgtEl>
                                      </p:cBhvr>
                                    </p:animEffect>
                                    <p:anim calcmode="lin" valueType="num">
                                      <p:cBhvr>
                                        <p:cTn id="8" dur="1822" tmFilter="0,0; 0.14,0.36; 0.43,0.73; 0.71,0.91; 1.0,1.0">
                                          <p:stCondLst>
                                            <p:cond delay="0"/>
                                          </p:stCondLst>
                                        </p:cTn>
                                        <p:tgtEl>
                                          <p:spTgt spid="2">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xEl>
                                              <p:pRg st="0" end="0"/>
                                            </p:txEl>
                                          </p:spTgt>
                                        </p:tgtEl>
                                      </p:cBhvr>
                                      <p:to x="100000" y="60000"/>
                                    </p:animScale>
                                    <p:animScale>
                                      <p:cBhvr>
                                        <p:cTn id="14" dur="166" decel="50000">
                                          <p:stCondLst>
                                            <p:cond delay="676"/>
                                          </p:stCondLst>
                                        </p:cTn>
                                        <p:tgtEl>
                                          <p:spTgt spid="2">
                                            <p:txEl>
                                              <p:pRg st="0" end="0"/>
                                            </p:txEl>
                                          </p:spTgt>
                                        </p:tgtEl>
                                      </p:cBhvr>
                                      <p:to x="100000" y="100000"/>
                                    </p:animScale>
                                    <p:animScale>
                                      <p:cBhvr>
                                        <p:cTn id="15" dur="26">
                                          <p:stCondLst>
                                            <p:cond delay="1312"/>
                                          </p:stCondLst>
                                        </p:cTn>
                                        <p:tgtEl>
                                          <p:spTgt spid="2">
                                            <p:txEl>
                                              <p:pRg st="0" end="0"/>
                                            </p:txEl>
                                          </p:spTgt>
                                        </p:tgtEl>
                                      </p:cBhvr>
                                      <p:to x="100000" y="80000"/>
                                    </p:animScale>
                                    <p:animScale>
                                      <p:cBhvr>
                                        <p:cTn id="16" dur="166" decel="50000">
                                          <p:stCondLst>
                                            <p:cond delay="1338"/>
                                          </p:stCondLst>
                                        </p:cTn>
                                        <p:tgtEl>
                                          <p:spTgt spid="2">
                                            <p:txEl>
                                              <p:pRg st="0" end="0"/>
                                            </p:txEl>
                                          </p:spTgt>
                                        </p:tgtEl>
                                      </p:cBhvr>
                                      <p:to x="100000" y="100000"/>
                                    </p:animScale>
                                    <p:animScale>
                                      <p:cBhvr>
                                        <p:cTn id="17" dur="26">
                                          <p:stCondLst>
                                            <p:cond delay="1642"/>
                                          </p:stCondLst>
                                        </p:cTn>
                                        <p:tgtEl>
                                          <p:spTgt spid="2">
                                            <p:txEl>
                                              <p:pRg st="0" end="0"/>
                                            </p:txEl>
                                          </p:spTgt>
                                        </p:tgtEl>
                                      </p:cBhvr>
                                      <p:to x="100000" y="90000"/>
                                    </p:animScale>
                                    <p:animScale>
                                      <p:cBhvr>
                                        <p:cTn id="18" dur="166" decel="50000">
                                          <p:stCondLst>
                                            <p:cond delay="1668"/>
                                          </p:stCondLst>
                                        </p:cTn>
                                        <p:tgtEl>
                                          <p:spTgt spid="2">
                                            <p:txEl>
                                              <p:pRg st="0" end="0"/>
                                            </p:txEl>
                                          </p:spTgt>
                                        </p:tgtEl>
                                      </p:cBhvr>
                                      <p:to x="100000" y="100000"/>
                                    </p:animScale>
                                    <p:animScale>
                                      <p:cBhvr>
                                        <p:cTn id="19" dur="26">
                                          <p:stCondLst>
                                            <p:cond delay="1808"/>
                                          </p:stCondLst>
                                        </p:cTn>
                                        <p:tgtEl>
                                          <p:spTgt spid="2">
                                            <p:txEl>
                                              <p:pRg st="0" end="0"/>
                                            </p:txEl>
                                          </p:spTgt>
                                        </p:tgtEl>
                                      </p:cBhvr>
                                      <p:to x="100000" y="95000"/>
                                    </p:animScale>
                                    <p:animScale>
                                      <p:cBhvr>
                                        <p:cTn id="20" dur="166" decel="50000">
                                          <p:stCondLst>
                                            <p:cond delay="1834"/>
                                          </p:stCondLst>
                                        </p:cTn>
                                        <p:tgtEl>
                                          <p:spTgt spid="2">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2" end="2"/>
                                            </p:txEl>
                                          </p:spTgt>
                                        </p:tgtEl>
                                        <p:attrNameLst>
                                          <p:attrName>style.visibility</p:attrName>
                                        </p:attrNameLst>
                                      </p:cBhvr>
                                      <p:to>
                                        <p:strVal val="visible"/>
                                      </p:to>
                                    </p:set>
                                    <p:anim calcmode="lin" valueType="num">
                                      <p:cBhvr additive="base">
                                        <p:cTn id="25"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Effect transition="in" filter="barn(inVertical)">
                                      <p:cBhvr>
                                        <p:cTn id="31" dur="500"/>
                                        <p:tgtEl>
                                          <p:spTgt spid="2">
                                            <p:txEl>
                                              <p:pRg st="4" end="4"/>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nodeType="clickEffect">
                                  <p:stCondLst>
                                    <p:cond delay="0"/>
                                  </p:stCondLst>
                                  <p:childTnLst>
                                    <p:set>
                                      <p:cBhvr>
                                        <p:cTn id="35" dur="1" fill="hold">
                                          <p:stCondLst>
                                            <p:cond delay="0"/>
                                          </p:stCondLst>
                                        </p:cTn>
                                        <p:tgtEl>
                                          <p:spTgt spid="2">
                                            <p:txEl>
                                              <p:pRg st="6" end="6"/>
                                            </p:txEl>
                                          </p:spTgt>
                                        </p:tgtEl>
                                        <p:attrNameLst>
                                          <p:attrName>style.visibility</p:attrName>
                                        </p:attrNameLst>
                                      </p:cBhvr>
                                      <p:to>
                                        <p:strVal val="visible"/>
                                      </p:to>
                                    </p:set>
                                    <p:animEffect transition="in" filter="barn(inVertical)">
                                      <p:cBhvr>
                                        <p:cTn id="36" dur="500"/>
                                        <p:tgtEl>
                                          <p:spTgt spid="2">
                                            <p:txEl>
                                              <p:pRg st="6" end="6"/>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6" presetClass="entr" presetSubtype="21" fill="hold" nodeType="clickEffect">
                                  <p:stCondLst>
                                    <p:cond delay="0"/>
                                  </p:stCondLst>
                                  <p:childTnLst>
                                    <p:set>
                                      <p:cBhvr>
                                        <p:cTn id="40" dur="1" fill="hold">
                                          <p:stCondLst>
                                            <p:cond delay="0"/>
                                          </p:stCondLst>
                                        </p:cTn>
                                        <p:tgtEl>
                                          <p:spTgt spid="2">
                                            <p:txEl>
                                              <p:pRg st="8" end="8"/>
                                            </p:txEl>
                                          </p:spTgt>
                                        </p:tgtEl>
                                        <p:attrNameLst>
                                          <p:attrName>style.visibility</p:attrName>
                                        </p:attrNameLst>
                                      </p:cBhvr>
                                      <p:to>
                                        <p:strVal val="visible"/>
                                      </p:to>
                                    </p:set>
                                    <p:animEffect transition="in" filter="barn(inVertical)">
                                      <p:cBhvr>
                                        <p:cTn id="41" dur="5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371600"/>
            <a:ext cx="8229600" cy="5105400"/>
          </a:xfrm>
        </p:spPr>
        <p:txBody>
          <a:bodyPr>
            <a:normAutofit/>
          </a:bodyPr>
          <a:lstStyle/>
          <a:p>
            <a:r>
              <a:rPr lang="en-US" dirty="0"/>
              <a:t>There are a number of unique stories and traditions taught by the </a:t>
            </a:r>
            <a:r>
              <a:rPr lang="en-US" b="1" dirty="0"/>
              <a:t>Coptic Church</a:t>
            </a:r>
            <a:r>
              <a:rPr lang="en-US" dirty="0"/>
              <a:t> about Mark but the best description about his contribution to Christianity was his apparent passion to evangelize or lead people to faith in Christ</a:t>
            </a:r>
            <a:r>
              <a:rPr lang="en-US" dirty="0" smtClean="0"/>
              <a:t>.</a:t>
            </a:r>
          </a:p>
          <a:p>
            <a:endParaRPr lang="en-US" sz="1400" dirty="0"/>
          </a:p>
          <a:p>
            <a:pPr lvl="1">
              <a:buFont typeface="Wingdings" pitchFamily="2" charset="2"/>
              <a:buChar char="Ø"/>
            </a:pPr>
            <a:r>
              <a:rPr lang="en-US" dirty="0"/>
              <a:t>The claims to him being an evangelist are pretty consistent with all church traditions and historical writings from other early church leaders</a:t>
            </a:r>
            <a:r>
              <a:rPr lang="en-US" dirty="0" smtClean="0"/>
              <a:t>.</a:t>
            </a:r>
          </a:p>
          <a:p>
            <a:pPr lvl="1">
              <a:buFont typeface="Wingdings" pitchFamily="2" charset="2"/>
              <a:buChar char="Ø"/>
            </a:pPr>
            <a:endParaRPr lang="en-US" sz="1400" dirty="0"/>
          </a:p>
          <a:p>
            <a:pPr lvl="1">
              <a:buFont typeface="Wingdings" pitchFamily="2" charset="2"/>
              <a:buChar char="Ø"/>
            </a:pPr>
            <a:r>
              <a:rPr lang="en-US" dirty="0"/>
              <a:t>There are also stories of him healing the sick and performing miracles, wonders and signs much like the other Apostles did.</a:t>
            </a:r>
          </a:p>
          <a:p>
            <a:pPr marL="0" indent="0">
              <a:buNone/>
            </a:pPr>
            <a:endParaRPr lang="en-US" dirty="0"/>
          </a:p>
          <a:p>
            <a:pPr lvl="1"/>
            <a:endParaRPr lang="en-US" dirty="0"/>
          </a:p>
          <a:p>
            <a:pPr marL="0" indent="0">
              <a:buNone/>
            </a:pPr>
            <a:endParaRPr lang="en-US" dirty="0"/>
          </a:p>
        </p:txBody>
      </p:sp>
      <p:sp>
        <p:nvSpPr>
          <p:cNvPr id="3" name="Title 2"/>
          <p:cNvSpPr>
            <a:spLocks noGrp="1"/>
          </p:cNvSpPr>
          <p:nvPr>
            <p:ph type="title"/>
          </p:nvPr>
        </p:nvSpPr>
        <p:spPr>
          <a:xfrm>
            <a:off x="457200" y="381000"/>
            <a:ext cx="8229600" cy="685800"/>
          </a:xfrm>
        </p:spPr>
        <p:txBody>
          <a:bodyPr>
            <a:normAutofit fontScale="90000"/>
          </a:bodyPr>
          <a:lstStyle/>
          <a:p>
            <a:pPr algn="ctr"/>
            <a:r>
              <a:rPr lang="en-US" b="1" dirty="0">
                <a:effectLst/>
              </a:rPr>
              <a:t>Mark (also known as John Mark)</a:t>
            </a:r>
            <a:endParaRPr lang="en-US" dirty="0"/>
          </a:p>
        </p:txBody>
      </p:sp>
    </p:spTree>
    <p:extLst>
      <p:ext uri="{BB962C8B-B14F-4D97-AF65-F5344CB8AC3E}">
        <p14:creationId xmlns:p14="http://schemas.microsoft.com/office/powerpoint/2010/main" val="816415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heel(1)">
                                      <p:cBhvr>
                                        <p:cTn id="7" dur="20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 calcmode="lin" valueType="num">
                                      <p:cBhvr additive="base">
                                        <p:cTn id="12"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anim calcmode="lin" valueType="num">
                                      <p:cBhvr additive="base">
                                        <p:cTn id="18"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371600"/>
            <a:ext cx="8229600" cy="5105400"/>
          </a:xfrm>
        </p:spPr>
        <p:txBody>
          <a:bodyPr>
            <a:normAutofit/>
          </a:bodyPr>
          <a:lstStyle/>
          <a:p>
            <a:r>
              <a:rPr lang="en-US" dirty="0"/>
              <a:t>There are a number of unique stories and traditions taught by the </a:t>
            </a:r>
            <a:r>
              <a:rPr lang="en-US" b="1" dirty="0"/>
              <a:t>Coptic Church</a:t>
            </a:r>
            <a:r>
              <a:rPr lang="en-US" dirty="0"/>
              <a:t> about Mark </a:t>
            </a:r>
            <a:r>
              <a:rPr lang="en-US" dirty="0" smtClean="0"/>
              <a:t>……</a:t>
            </a:r>
          </a:p>
          <a:p>
            <a:endParaRPr lang="en-US" sz="1400" dirty="0"/>
          </a:p>
          <a:p>
            <a:pPr lvl="1">
              <a:buFont typeface="Wingdings" pitchFamily="2" charset="2"/>
              <a:buChar char="Ø"/>
            </a:pPr>
            <a:r>
              <a:rPr lang="en-US" dirty="0"/>
              <a:t>The result of all of the evangelistic efforts by Mark was the establishment of churches throughout the region of </a:t>
            </a:r>
            <a:r>
              <a:rPr lang="en-US" b="1" i="1" u="sng" dirty="0">
                <a:solidFill>
                  <a:schemeClr val="bg1"/>
                </a:solidFill>
              </a:rPr>
              <a:t>Alexandria</a:t>
            </a:r>
            <a:r>
              <a:rPr lang="en-US" dirty="0">
                <a:solidFill>
                  <a:schemeClr val="bg1"/>
                </a:solidFill>
              </a:rPr>
              <a:t> </a:t>
            </a:r>
            <a:r>
              <a:rPr lang="en-US" dirty="0"/>
              <a:t>and even to the remote parts of </a:t>
            </a:r>
            <a:r>
              <a:rPr lang="en-US" b="1" i="1" u="sng" dirty="0">
                <a:solidFill>
                  <a:schemeClr val="bg1"/>
                </a:solidFill>
              </a:rPr>
              <a:t>Libya</a:t>
            </a:r>
            <a:r>
              <a:rPr lang="en-US" dirty="0" smtClean="0"/>
              <a:t>.</a:t>
            </a:r>
          </a:p>
          <a:p>
            <a:pPr lvl="1">
              <a:buFont typeface="Wingdings" pitchFamily="2" charset="2"/>
              <a:buChar char="Ø"/>
            </a:pPr>
            <a:endParaRPr lang="en-US" sz="1400" dirty="0"/>
          </a:p>
          <a:p>
            <a:pPr lvl="1">
              <a:buFont typeface="Wingdings" pitchFamily="2" charset="2"/>
              <a:buChar char="Ø"/>
            </a:pPr>
            <a:r>
              <a:rPr lang="en-US" dirty="0"/>
              <a:t>In addition to the establishment of churches it is believed that he (Mark) established a catechetical school (</a:t>
            </a:r>
            <a:r>
              <a:rPr lang="en-US" b="1" u="sng" dirty="0"/>
              <a:t>religious training center</a:t>
            </a:r>
            <a:r>
              <a:rPr lang="en-US" dirty="0"/>
              <a:t>) that produced a number of Christian apologists for the Faith; such as </a:t>
            </a:r>
            <a:r>
              <a:rPr lang="en-US" b="1" dirty="0" smtClean="0"/>
              <a:t>Clement of Alexandria</a:t>
            </a:r>
            <a:r>
              <a:rPr lang="en-US" dirty="0" smtClean="0"/>
              <a:t>, </a:t>
            </a:r>
            <a:r>
              <a:rPr lang="en-US" dirty="0"/>
              <a:t>Dionysus of Alexandria, Gregory the Wonderworker etc.</a:t>
            </a:r>
          </a:p>
          <a:p>
            <a:pPr marL="0" indent="0">
              <a:buNone/>
            </a:pPr>
            <a:endParaRPr lang="en-US" dirty="0"/>
          </a:p>
          <a:p>
            <a:pPr lvl="1"/>
            <a:endParaRPr lang="en-US" dirty="0"/>
          </a:p>
          <a:p>
            <a:pPr marL="0" indent="0">
              <a:buNone/>
            </a:pPr>
            <a:endParaRPr lang="en-US" dirty="0"/>
          </a:p>
        </p:txBody>
      </p:sp>
      <p:sp>
        <p:nvSpPr>
          <p:cNvPr id="3" name="Title 2"/>
          <p:cNvSpPr>
            <a:spLocks noGrp="1"/>
          </p:cNvSpPr>
          <p:nvPr>
            <p:ph type="title"/>
          </p:nvPr>
        </p:nvSpPr>
        <p:spPr>
          <a:xfrm>
            <a:off x="457200" y="381000"/>
            <a:ext cx="8229600" cy="685800"/>
          </a:xfrm>
        </p:spPr>
        <p:txBody>
          <a:bodyPr>
            <a:normAutofit fontScale="90000"/>
          </a:bodyPr>
          <a:lstStyle/>
          <a:p>
            <a:pPr algn="ctr"/>
            <a:r>
              <a:rPr lang="en-US" b="1" dirty="0">
                <a:effectLst/>
              </a:rPr>
              <a:t>Mark (also known as John Mark)</a:t>
            </a:r>
            <a:endParaRPr lang="en-US" dirty="0"/>
          </a:p>
        </p:txBody>
      </p:sp>
    </p:spTree>
    <p:extLst>
      <p:ext uri="{BB962C8B-B14F-4D97-AF65-F5344CB8AC3E}">
        <p14:creationId xmlns:p14="http://schemas.microsoft.com/office/powerpoint/2010/main" val="2518030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additive="base">
                                        <p:cTn id="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4" end="4"/>
                                            </p:txEl>
                                          </p:spTgt>
                                        </p:tgtEl>
                                        <p:attrNameLst>
                                          <p:attrName>style.visibility</p:attrName>
                                        </p:attrNameLst>
                                      </p:cBhvr>
                                      <p:to>
                                        <p:strVal val="visible"/>
                                      </p:to>
                                    </p:set>
                                    <p:anim calcmode="lin" valueType="num">
                                      <p:cBhvr additive="base">
                                        <p:cTn id="13"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371600"/>
            <a:ext cx="8229600" cy="5105400"/>
          </a:xfrm>
        </p:spPr>
        <p:txBody>
          <a:bodyPr>
            <a:normAutofit/>
          </a:bodyPr>
          <a:lstStyle/>
          <a:p>
            <a:pPr marL="0" indent="0" algn="ctr">
              <a:buNone/>
            </a:pPr>
            <a:r>
              <a:rPr lang="en-US" sz="2800" dirty="0"/>
              <a:t>All of this “</a:t>
            </a:r>
            <a:r>
              <a:rPr lang="en-US" sz="2800" b="1" dirty="0"/>
              <a:t>preaching about Jesus</a:t>
            </a:r>
            <a:r>
              <a:rPr lang="en-US" sz="2800" dirty="0"/>
              <a:t>” drew the attention of the other pagan leaders who resented all of this pious teaching and they (according to tradition) seized Mark, bound him with a rope and dragged him through the streets of the city. He was thrown into prison, his body was lacerated from the sharp stones from the city streets, and he awaited trial. He was again dragged through the streets the next morning and eventually succumbed to death. As if that wasn’t enough it is believed that they attempted to burn him to ensure he was dead.</a:t>
            </a:r>
          </a:p>
          <a:p>
            <a:pPr marL="0" indent="0">
              <a:buNone/>
            </a:pPr>
            <a:endParaRPr lang="en-US" dirty="0"/>
          </a:p>
          <a:p>
            <a:pPr lvl="1"/>
            <a:endParaRPr lang="en-US" dirty="0"/>
          </a:p>
          <a:p>
            <a:pPr marL="0" indent="0">
              <a:buNone/>
            </a:pPr>
            <a:endParaRPr lang="en-US" dirty="0"/>
          </a:p>
        </p:txBody>
      </p:sp>
      <p:sp>
        <p:nvSpPr>
          <p:cNvPr id="3" name="Title 2"/>
          <p:cNvSpPr>
            <a:spLocks noGrp="1"/>
          </p:cNvSpPr>
          <p:nvPr>
            <p:ph type="title"/>
          </p:nvPr>
        </p:nvSpPr>
        <p:spPr>
          <a:xfrm>
            <a:off x="457200" y="381000"/>
            <a:ext cx="8229600" cy="685800"/>
          </a:xfrm>
        </p:spPr>
        <p:txBody>
          <a:bodyPr>
            <a:normAutofit fontScale="90000"/>
          </a:bodyPr>
          <a:lstStyle/>
          <a:p>
            <a:pPr algn="ctr"/>
            <a:r>
              <a:rPr lang="en-US" b="1" dirty="0">
                <a:effectLst/>
              </a:rPr>
              <a:t>Mark (also known as John Mark)</a:t>
            </a:r>
            <a:endParaRPr lang="en-US" dirty="0"/>
          </a:p>
        </p:txBody>
      </p:sp>
    </p:spTree>
    <p:extLst>
      <p:ext uri="{BB962C8B-B14F-4D97-AF65-F5344CB8AC3E}">
        <p14:creationId xmlns:p14="http://schemas.microsoft.com/office/powerpoint/2010/main" val="3050230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905000"/>
            <a:ext cx="8229600" cy="3962400"/>
          </a:xfrm>
        </p:spPr>
        <p:txBody>
          <a:bodyPr>
            <a:normAutofit/>
          </a:bodyPr>
          <a:lstStyle/>
          <a:p>
            <a:pPr marL="0" indent="0" algn="ctr">
              <a:buNone/>
            </a:pPr>
            <a:r>
              <a:rPr lang="en-US" sz="4000" dirty="0"/>
              <a:t>Although there are a number of traditions and stories the one clear distinctive of Mark was </a:t>
            </a:r>
            <a:r>
              <a:rPr lang="en-US" sz="4000" u="sng" dirty="0"/>
              <a:t>his apparent passion for his personal faith</a:t>
            </a:r>
            <a:r>
              <a:rPr lang="en-US" sz="4000" dirty="0"/>
              <a:t> and desire to pass on that faith to other…..</a:t>
            </a:r>
            <a:r>
              <a:rPr lang="en-US" sz="4000" b="1" dirty="0"/>
              <a:t>thank the Lord for Mark</a:t>
            </a:r>
            <a:r>
              <a:rPr lang="en-US" sz="4000" dirty="0"/>
              <a:t>.</a:t>
            </a:r>
          </a:p>
          <a:p>
            <a:pPr lvl="1"/>
            <a:endParaRPr lang="en-US" dirty="0"/>
          </a:p>
          <a:p>
            <a:pPr marL="0" indent="0">
              <a:buNone/>
            </a:pPr>
            <a:endParaRPr lang="en-US" dirty="0"/>
          </a:p>
        </p:txBody>
      </p:sp>
      <p:sp>
        <p:nvSpPr>
          <p:cNvPr id="3" name="Title 2"/>
          <p:cNvSpPr>
            <a:spLocks noGrp="1"/>
          </p:cNvSpPr>
          <p:nvPr>
            <p:ph type="title"/>
          </p:nvPr>
        </p:nvSpPr>
        <p:spPr>
          <a:xfrm>
            <a:off x="457200" y="381000"/>
            <a:ext cx="8229600" cy="685800"/>
          </a:xfrm>
        </p:spPr>
        <p:txBody>
          <a:bodyPr>
            <a:normAutofit fontScale="90000"/>
          </a:bodyPr>
          <a:lstStyle/>
          <a:p>
            <a:pPr algn="ctr"/>
            <a:r>
              <a:rPr lang="en-US" b="1" dirty="0">
                <a:effectLst/>
              </a:rPr>
              <a:t>Mark (also known as John Mark)</a:t>
            </a:r>
            <a:endParaRPr lang="en-US" dirty="0"/>
          </a:p>
        </p:txBody>
      </p:sp>
    </p:spTree>
    <p:extLst>
      <p:ext uri="{BB962C8B-B14F-4D97-AF65-F5344CB8AC3E}">
        <p14:creationId xmlns:p14="http://schemas.microsoft.com/office/powerpoint/2010/main" val="286204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371600"/>
            <a:ext cx="8229600" cy="5105400"/>
          </a:xfrm>
        </p:spPr>
        <p:txBody>
          <a:bodyPr>
            <a:normAutofit/>
          </a:bodyPr>
          <a:lstStyle/>
          <a:p>
            <a:pPr marL="514350" indent="-514350">
              <a:buFont typeface="+mj-lt"/>
              <a:buAutoNum type="arabicPeriod"/>
            </a:pPr>
            <a:r>
              <a:rPr lang="en-US" dirty="0"/>
              <a:t>We have very limited background information on Luke, but here is a little biographical sketch</a:t>
            </a:r>
            <a:r>
              <a:rPr lang="en-US" dirty="0" smtClean="0"/>
              <a:t>:</a:t>
            </a:r>
          </a:p>
          <a:p>
            <a:endParaRPr lang="en-US" sz="1400" dirty="0"/>
          </a:p>
          <a:p>
            <a:pPr lvl="1"/>
            <a:r>
              <a:rPr lang="en-US" dirty="0"/>
              <a:t>He was probably a </a:t>
            </a:r>
            <a:r>
              <a:rPr lang="en-US" b="1" i="1" u="sng" dirty="0">
                <a:solidFill>
                  <a:schemeClr val="bg1"/>
                </a:solidFill>
              </a:rPr>
              <a:t>Gentile</a:t>
            </a:r>
            <a:r>
              <a:rPr lang="en-US" dirty="0"/>
              <a:t> as Paul seems to differentiate him from the other Jews mentioned in </a:t>
            </a:r>
            <a:r>
              <a:rPr lang="en-US" dirty="0" smtClean="0"/>
              <a:t>his letter to the Colossians. (Colossians 4:10-14</a:t>
            </a:r>
            <a:r>
              <a:rPr lang="en-US" dirty="0"/>
              <a:t>)</a:t>
            </a:r>
            <a:endParaRPr lang="en-US" dirty="0" smtClean="0"/>
          </a:p>
          <a:p>
            <a:pPr lvl="1"/>
            <a:endParaRPr lang="en-US" sz="1400" dirty="0"/>
          </a:p>
          <a:p>
            <a:pPr lvl="1"/>
            <a:r>
              <a:rPr lang="en-US" dirty="0"/>
              <a:t>He was a </a:t>
            </a:r>
            <a:r>
              <a:rPr lang="en-US" b="1" i="1" u="sng" dirty="0">
                <a:solidFill>
                  <a:schemeClr val="bg1"/>
                </a:solidFill>
              </a:rPr>
              <a:t>physician</a:t>
            </a:r>
            <a:r>
              <a:rPr lang="en-US" dirty="0"/>
              <a:t> (Colossians 4:14</a:t>
            </a:r>
            <a:r>
              <a:rPr lang="en-US" dirty="0" smtClean="0"/>
              <a:t>)</a:t>
            </a:r>
          </a:p>
          <a:p>
            <a:pPr lvl="1"/>
            <a:endParaRPr lang="en-US" dirty="0"/>
          </a:p>
          <a:p>
            <a:pPr lvl="1"/>
            <a:r>
              <a:rPr lang="en-US" dirty="0"/>
              <a:t>He was a </a:t>
            </a:r>
            <a:r>
              <a:rPr lang="en-US" b="1" i="1" u="sng" dirty="0">
                <a:solidFill>
                  <a:schemeClr val="bg1"/>
                </a:solidFill>
              </a:rPr>
              <a:t>historian</a:t>
            </a:r>
            <a:r>
              <a:rPr lang="en-US" dirty="0"/>
              <a:t> (Luke 1:1-4)</a:t>
            </a:r>
          </a:p>
          <a:p>
            <a:pPr lvl="1"/>
            <a:endParaRPr lang="en-US" dirty="0"/>
          </a:p>
          <a:p>
            <a:pPr marL="0" indent="0">
              <a:buNone/>
            </a:pPr>
            <a:endParaRPr lang="en-US" dirty="0"/>
          </a:p>
        </p:txBody>
      </p:sp>
      <p:sp>
        <p:nvSpPr>
          <p:cNvPr id="3" name="Title 2"/>
          <p:cNvSpPr>
            <a:spLocks noGrp="1"/>
          </p:cNvSpPr>
          <p:nvPr>
            <p:ph type="title"/>
          </p:nvPr>
        </p:nvSpPr>
        <p:spPr>
          <a:xfrm>
            <a:off x="457200" y="381000"/>
            <a:ext cx="8229600" cy="685800"/>
          </a:xfrm>
        </p:spPr>
        <p:txBody>
          <a:bodyPr>
            <a:normAutofit fontScale="90000"/>
          </a:bodyPr>
          <a:lstStyle/>
          <a:p>
            <a:pPr algn="ctr"/>
            <a:r>
              <a:rPr lang="en-US" b="1" dirty="0">
                <a:effectLst/>
              </a:rPr>
              <a:t>Luke</a:t>
            </a:r>
            <a:endParaRPr lang="en-US" dirty="0"/>
          </a:p>
        </p:txBody>
      </p:sp>
    </p:spTree>
    <p:extLst>
      <p:ext uri="{BB962C8B-B14F-4D97-AF65-F5344CB8AC3E}">
        <p14:creationId xmlns:p14="http://schemas.microsoft.com/office/powerpoint/2010/main" val="2930968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Effect transition="in" filter="wipe(down)">
                                      <p:cBhvr>
                                        <p:cTn id="15" dur="500"/>
                                        <p:tgtEl>
                                          <p:spTgt spid="2">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2">
                                            <p:txEl>
                                              <p:pRg st="2" end="2"/>
                                            </p:txEl>
                                          </p:spTgt>
                                        </p:tgtEl>
                                        <p:attrNameLst>
                                          <p:attrName>style.visibility</p:attrName>
                                        </p:attrNameLst>
                                      </p:cBhvr>
                                      <p:to>
                                        <p:strVal val="visible"/>
                                      </p:to>
                                    </p:set>
                                    <p:anim calcmode="lin" valueType="num">
                                      <p:cBhvr additive="base">
                                        <p:cTn id="20"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2">
                                            <p:txEl>
                                              <p:pRg st="4" end="4"/>
                                            </p:txEl>
                                          </p:spTgt>
                                        </p:tgtEl>
                                        <p:attrNameLst>
                                          <p:attrName>style.visibility</p:attrName>
                                        </p:attrNameLst>
                                      </p:cBhvr>
                                      <p:to>
                                        <p:strVal val="visible"/>
                                      </p:to>
                                    </p:set>
                                    <p:anim calcmode="lin" valueType="num">
                                      <p:cBhvr additive="base">
                                        <p:cTn id="26"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2">
                                            <p:txEl>
                                              <p:pRg st="6" end="6"/>
                                            </p:txEl>
                                          </p:spTgt>
                                        </p:tgtEl>
                                        <p:attrNameLst>
                                          <p:attrName>style.visibility</p:attrName>
                                        </p:attrNameLst>
                                      </p:cBhvr>
                                      <p:to>
                                        <p:strVal val="visible"/>
                                      </p:to>
                                    </p:set>
                                    <p:anim calcmode="lin" valueType="num">
                                      <p:cBhvr additive="base">
                                        <p:cTn id="32"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371600"/>
            <a:ext cx="8229600" cy="5105400"/>
          </a:xfrm>
        </p:spPr>
        <p:txBody>
          <a:bodyPr>
            <a:normAutofit fontScale="92500" lnSpcReduction="20000"/>
          </a:bodyPr>
          <a:lstStyle/>
          <a:p>
            <a:pPr marL="514350" indent="-514350">
              <a:buFont typeface="+mj-lt"/>
              <a:buAutoNum type="arabicPeriod" startAt="2"/>
            </a:pPr>
            <a:r>
              <a:rPr lang="en-US" dirty="0"/>
              <a:t>He wrote two Books which comprise 28% of the New </a:t>
            </a:r>
            <a:r>
              <a:rPr lang="en-US" dirty="0" smtClean="0"/>
              <a:t>Testament</a:t>
            </a:r>
          </a:p>
          <a:p>
            <a:pPr marL="514350" indent="-514350">
              <a:buFont typeface="+mj-lt"/>
              <a:buAutoNum type="arabicPeriod" startAt="2"/>
            </a:pPr>
            <a:endParaRPr lang="en-US" sz="1400" dirty="0"/>
          </a:p>
          <a:p>
            <a:pPr lvl="1"/>
            <a:r>
              <a:rPr lang="en-US" dirty="0"/>
              <a:t>The Gospel according to </a:t>
            </a:r>
            <a:r>
              <a:rPr lang="en-US" b="1" i="1" u="sng" dirty="0" smtClean="0">
                <a:solidFill>
                  <a:schemeClr val="bg1"/>
                </a:solidFill>
              </a:rPr>
              <a:t>Luke</a:t>
            </a:r>
          </a:p>
          <a:p>
            <a:pPr lvl="1"/>
            <a:endParaRPr lang="en-US" sz="1400" dirty="0"/>
          </a:p>
          <a:p>
            <a:pPr lvl="1"/>
            <a:r>
              <a:rPr lang="en-US" dirty="0"/>
              <a:t>The book of </a:t>
            </a:r>
            <a:r>
              <a:rPr lang="en-US" b="1" i="1" u="sng" dirty="0" smtClean="0">
                <a:solidFill>
                  <a:schemeClr val="bg1"/>
                </a:solidFill>
              </a:rPr>
              <a:t>Acts</a:t>
            </a:r>
          </a:p>
          <a:p>
            <a:pPr lvl="1"/>
            <a:endParaRPr lang="en-US" sz="1400" dirty="0"/>
          </a:p>
          <a:p>
            <a:pPr marL="514350" indent="-514350">
              <a:buFont typeface="+mj-lt"/>
              <a:buAutoNum type="arabicPeriod" startAt="3"/>
            </a:pPr>
            <a:r>
              <a:rPr lang="en-US" dirty="0"/>
              <a:t>He first meets up with Paul while the group (Paul, Silas &amp; Timothy) visited Troas </a:t>
            </a:r>
            <a:endParaRPr lang="en-US" dirty="0" smtClean="0"/>
          </a:p>
          <a:p>
            <a:pPr marL="514350" indent="-514350">
              <a:buFont typeface="+mj-lt"/>
              <a:buAutoNum type="arabicPeriod" startAt="3"/>
            </a:pPr>
            <a:endParaRPr lang="en-US" sz="1400" dirty="0" smtClean="0"/>
          </a:p>
          <a:p>
            <a:pPr marL="514350" indent="-514350">
              <a:buFont typeface="+mj-lt"/>
              <a:buAutoNum type="arabicPeriod" startAt="3"/>
            </a:pPr>
            <a:r>
              <a:rPr lang="en-US" dirty="0" smtClean="0"/>
              <a:t>Luke </a:t>
            </a:r>
            <a:r>
              <a:rPr lang="en-US" dirty="0"/>
              <a:t>will then join them on their travels to Macedonia and he becomes a traveling companion of Paul’s and perhaps even Paul’s personal physician</a:t>
            </a:r>
            <a:r>
              <a:rPr lang="en-US" dirty="0" smtClean="0"/>
              <a:t>.</a:t>
            </a:r>
          </a:p>
          <a:p>
            <a:pPr marL="514350" indent="-514350">
              <a:buFont typeface="+mj-lt"/>
              <a:buAutoNum type="arabicPeriod" startAt="3"/>
            </a:pPr>
            <a:endParaRPr lang="en-US" sz="1500" dirty="0" smtClean="0"/>
          </a:p>
          <a:p>
            <a:pPr marL="514350" indent="-514350">
              <a:buFont typeface="+mj-lt"/>
              <a:buAutoNum type="arabicPeriod" startAt="3"/>
            </a:pPr>
            <a:r>
              <a:rPr lang="en-US" dirty="0" smtClean="0"/>
              <a:t>Luke </a:t>
            </a:r>
            <a:r>
              <a:rPr lang="en-US" dirty="0"/>
              <a:t>will be with Paul at the end of Paul’s life as well. </a:t>
            </a:r>
            <a:r>
              <a:rPr lang="en-US" dirty="0" smtClean="0"/>
              <a:t>   (</a:t>
            </a:r>
            <a:r>
              <a:rPr lang="en-US" dirty="0"/>
              <a:t>II Timothy 4:1-11)</a:t>
            </a:r>
          </a:p>
        </p:txBody>
      </p:sp>
      <p:sp>
        <p:nvSpPr>
          <p:cNvPr id="3" name="Title 2"/>
          <p:cNvSpPr>
            <a:spLocks noGrp="1"/>
          </p:cNvSpPr>
          <p:nvPr>
            <p:ph type="title"/>
          </p:nvPr>
        </p:nvSpPr>
        <p:spPr>
          <a:xfrm>
            <a:off x="457200" y="381000"/>
            <a:ext cx="8229600" cy="685800"/>
          </a:xfrm>
        </p:spPr>
        <p:txBody>
          <a:bodyPr>
            <a:normAutofit fontScale="90000"/>
          </a:bodyPr>
          <a:lstStyle/>
          <a:p>
            <a:pPr algn="ctr"/>
            <a:r>
              <a:rPr lang="en-US" b="1" dirty="0">
                <a:effectLst/>
              </a:rPr>
              <a:t>Luke</a:t>
            </a:r>
            <a:endParaRPr lang="en-US" dirty="0"/>
          </a:p>
        </p:txBody>
      </p:sp>
    </p:spTree>
    <p:extLst>
      <p:ext uri="{BB962C8B-B14F-4D97-AF65-F5344CB8AC3E}">
        <p14:creationId xmlns:p14="http://schemas.microsoft.com/office/powerpoint/2010/main" val="3055882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 calcmode="lin" valueType="num">
                                      <p:cBhvr additive="base">
                                        <p:cTn id="12"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anim calcmode="lin" valueType="num">
                                      <p:cBhvr additive="base">
                                        <p:cTn id="18"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nodeType="clickEffect">
                                  <p:stCondLst>
                                    <p:cond delay="0"/>
                                  </p:stCondLst>
                                  <p:childTnLst>
                                    <p:set>
                                      <p:cBhvr>
                                        <p:cTn id="23" dur="1" fill="hold">
                                          <p:stCondLst>
                                            <p:cond delay="0"/>
                                          </p:stCondLst>
                                        </p:cTn>
                                        <p:tgtEl>
                                          <p:spTgt spid="2">
                                            <p:txEl>
                                              <p:pRg st="6" end="6"/>
                                            </p:txEl>
                                          </p:spTgt>
                                        </p:tgtEl>
                                        <p:attrNameLst>
                                          <p:attrName>style.visibility</p:attrName>
                                        </p:attrNameLst>
                                      </p:cBhvr>
                                      <p:to>
                                        <p:strVal val="visible"/>
                                      </p:to>
                                    </p:set>
                                    <p:anim calcmode="lin" valueType="num">
                                      <p:cBhvr>
                                        <p:cTn id="24" dur="500" fill="hold"/>
                                        <p:tgtEl>
                                          <p:spTgt spid="2">
                                            <p:txEl>
                                              <p:pRg st="6" end="6"/>
                                            </p:txEl>
                                          </p:spTgt>
                                        </p:tgtEl>
                                        <p:attrNameLst>
                                          <p:attrName>ppt_w</p:attrName>
                                        </p:attrNameLst>
                                      </p:cBhvr>
                                      <p:tavLst>
                                        <p:tav tm="0">
                                          <p:val>
                                            <p:fltVal val="0"/>
                                          </p:val>
                                        </p:tav>
                                        <p:tav tm="100000">
                                          <p:val>
                                            <p:strVal val="#ppt_w"/>
                                          </p:val>
                                        </p:tav>
                                      </p:tavLst>
                                    </p:anim>
                                    <p:anim calcmode="lin" valueType="num">
                                      <p:cBhvr>
                                        <p:cTn id="25" dur="500" fill="hold"/>
                                        <p:tgtEl>
                                          <p:spTgt spid="2">
                                            <p:txEl>
                                              <p:pRg st="6" end="6"/>
                                            </p:txEl>
                                          </p:spTgt>
                                        </p:tgtEl>
                                        <p:attrNameLst>
                                          <p:attrName>ppt_h</p:attrName>
                                        </p:attrNameLst>
                                      </p:cBhvr>
                                      <p:tavLst>
                                        <p:tav tm="0">
                                          <p:val>
                                            <p:fltVal val="0"/>
                                          </p:val>
                                        </p:tav>
                                        <p:tav tm="100000">
                                          <p:val>
                                            <p:strVal val="#ppt_h"/>
                                          </p:val>
                                        </p:tav>
                                      </p:tavLst>
                                    </p:anim>
                                    <p:animEffect transition="in" filter="fade">
                                      <p:cBhvr>
                                        <p:cTn id="26" dur="500"/>
                                        <p:tgtEl>
                                          <p:spTgt spid="2">
                                            <p:txEl>
                                              <p:pRg st="6" end="6"/>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nodeType="clickEffect">
                                  <p:stCondLst>
                                    <p:cond delay="0"/>
                                  </p:stCondLst>
                                  <p:childTnLst>
                                    <p:set>
                                      <p:cBhvr>
                                        <p:cTn id="30" dur="1" fill="hold">
                                          <p:stCondLst>
                                            <p:cond delay="0"/>
                                          </p:stCondLst>
                                        </p:cTn>
                                        <p:tgtEl>
                                          <p:spTgt spid="2">
                                            <p:txEl>
                                              <p:pRg st="8" end="8"/>
                                            </p:txEl>
                                          </p:spTgt>
                                        </p:tgtEl>
                                        <p:attrNameLst>
                                          <p:attrName>style.visibility</p:attrName>
                                        </p:attrNameLst>
                                      </p:cBhvr>
                                      <p:to>
                                        <p:strVal val="visible"/>
                                      </p:to>
                                    </p:set>
                                    <p:anim calcmode="lin" valueType="num">
                                      <p:cBhvr>
                                        <p:cTn id="31" dur="500" fill="hold"/>
                                        <p:tgtEl>
                                          <p:spTgt spid="2">
                                            <p:txEl>
                                              <p:pRg st="8" end="8"/>
                                            </p:txEl>
                                          </p:spTgt>
                                        </p:tgtEl>
                                        <p:attrNameLst>
                                          <p:attrName>ppt_w</p:attrName>
                                        </p:attrNameLst>
                                      </p:cBhvr>
                                      <p:tavLst>
                                        <p:tav tm="0">
                                          <p:val>
                                            <p:fltVal val="0"/>
                                          </p:val>
                                        </p:tav>
                                        <p:tav tm="100000">
                                          <p:val>
                                            <p:strVal val="#ppt_w"/>
                                          </p:val>
                                        </p:tav>
                                      </p:tavLst>
                                    </p:anim>
                                    <p:anim calcmode="lin" valueType="num">
                                      <p:cBhvr>
                                        <p:cTn id="32" dur="500" fill="hold"/>
                                        <p:tgtEl>
                                          <p:spTgt spid="2">
                                            <p:txEl>
                                              <p:pRg st="8" end="8"/>
                                            </p:txEl>
                                          </p:spTgt>
                                        </p:tgtEl>
                                        <p:attrNameLst>
                                          <p:attrName>ppt_h</p:attrName>
                                        </p:attrNameLst>
                                      </p:cBhvr>
                                      <p:tavLst>
                                        <p:tav tm="0">
                                          <p:val>
                                            <p:fltVal val="0"/>
                                          </p:val>
                                        </p:tav>
                                        <p:tav tm="100000">
                                          <p:val>
                                            <p:strVal val="#ppt_h"/>
                                          </p:val>
                                        </p:tav>
                                      </p:tavLst>
                                    </p:anim>
                                    <p:animEffect transition="in" filter="fade">
                                      <p:cBhvr>
                                        <p:cTn id="33" dur="500"/>
                                        <p:tgtEl>
                                          <p:spTgt spid="2">
                                            <p:txEl>
                                              <p:pRg st="8" end="8"/>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53" presetClass="entr" presetSubtype="16" fill="hold" nodeType="clickEffect">
                                  <p:stCondLst>
                                    <p:cond delay="0"/>
                                  </p:stCondLst>
                                  <p:childTnLst>
                                    <p:set>
                                      <p:cBhvr>
                                        <p:cTn id="37" dur="1" fill="hold">
                                          <p:stCondLst>
                                            <p:cond delay="0"/>
                                          </p:stCondLst>
                                        </p:cTn>
                                        <p:tgtEl>
                                          <p:spTgt spid="2">
                                            <p:txEl>
                                              <p:pRg st="10" end="10"/>
                                            </p:txEl>
                                          </p:spTgt>
                                        </p:tgtEl>
                                        <p:attrNameLst>
                                          <p:attrName>style.visibility</p:attrName>
                                        </p:attrNameLst>
                                      </p:cBhvr>
                                      <p:to>
                                        <p:strVal val="visible"/>
                                      </p:to>
                                    </p:set>
                                    <p:anim calcmode="lin" valueType="num">
                                      <p:cBhvr>
                                        <p:cTn id="38" dur="500" fill="hold"/>
                                        <p:tgtEl>
                                          <p:spTgt spid="2">
                                            <p:txEl>
                                              <p:pRg st="10" end="10"/>
                                            </p:txEl>
                                          </p:spTgt>
                                        </p:tgtEl>
                                        <p:attrNameLst>
                                          <p:attrName>ppt_w</p:attrName>
                                        </p:attrNameLst>
                                      </p:cBhvr>
                                      <p:tavLst>
                                        <p:tav tm="0">
                                          <p:val>
                                            <p:fltVal val="0"/>
                                          </p:val>
                                        </p:tav>
                                        <p:tav tm="100000">
                                          <p:val>
                                            <p:strVal val="#ppt_w"/>
                                          </p:val>
                                        </p:tav>
                                      </p:tavLst>
                                    </p:anim>
                                    <p:anim calcmode="lin" valueType="num">
                                      <p:cBhvr>
                                        <p:cTn id="39" dur="500" fill="hold"/>
                                        <p:tgtEl>
                                          <p:spTgt spid="2">
                                            <p:txEl>
                                              <p:pRg st="10" end="10"/>
                                            </p:txEl>
                                          </p:spTgt>
                                        </p:tgtEl>
                                        <p:attrNameLst>
                                          <p:attrName>ppt_h</p:attrName>
                                        </p:attrNameLst>
                                      </p:cBhvr>
                                      <p:tavLst>
                                        <p:tav tm="0">
                                          <p:val>
                                            <p:fltVal val="0"/>
                                          </p:val>
                                        </p:tav>
                                        <p:tav tm="100000">
                                          <p:val>
                                            <p:strVal val="#ppt_h"/>
                                          </p:val>
                                        </p:tav>
                                      </p:tavLst>
                                    </p:anim>
                                    <p:animEffect transition="in" filter="fade">
                                      <p:cBhvr>
                                        <p:cTn id="40" dur="500"/>
                                        <p:tgtEl>
                                          <p:spTgt spid="2">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371600"/>
            <a:ext cx="8229600" cy="5105400"/>
          </a:xfrm>
        </p:spPr>
        <p:txBody>
          <a:bodyPr>
            <a:normAutofit fontScale="92500" lnSpcReduction="10000"/>
          </a:bodyPr>
          <a:lstStyle/>
          <a:p>
            <a:pPr marL="514350" indent="-514350">
              <a:buFont typeface="+mj-lt"/>
              <a:buAutoNum type="arabicPeriod" startAt="6"/>
            </a:pPr>
            <a:r>
              <a:rPr lang="en-US" dirty="0"/>
              <a:t>Luke’s greatest contributions are the two books that he wrote, although neither claims him to be the author</a:t>
            </a:r>
            <a:r>
              <a:rPr lang="en-US" dirty="0" smtClean="0"/>
              <a:t>.</a:t>
            </a:r>
          </a:p>
          <a:p>
            <a:pPr marL="514350" indent="-514350">
              <a:buFont typeface="+mj-lt"/>
              <a:buAutoNum type="arabicPeriod" startAt="6"/>
            </a:pPr>
            <a:endParaRPr lang="en-US" sz="1400" dirty="0"/>
          </a:p>
          <a:p>
            <a:pPr lvl="1"/>
            <a:r>
              <a:rPr lang="en-US" dirty="0"/>
              <a:t>The authorship by Luke (though disputed by some) is derived by his use of the word “</a:t>
            </a:r>
            <a:r>
              <a:rPr lang="en-US" b="1" i="1" u="sng" dirty="0">
                <a:solidFill>
                  <a:schemeClr val="bg1"/>
                </a:solidFill>
              </a:rPr>
              <a:t>we</a:t>
            </a:r>
            <a:r>
              <a:rPr lang="en-US" dirty="0"/>
              <a:t>” in his writings as well as historical and linguistic evidence</a:t>
            </a:r>
            <a:r>
              <a:rPr lang="en-US" dirty="0" smtClean="0"/>
              <a:t>.</a:t>
            </a:r>
          </a:p>
          <a:p>
            <a:pPr lvl="1"/>
            <a:endParaRPr lang="en-US" sz="1400" dirty="0"/>
          </a:p>
          <a:p>
            <a:pPr lvl="1"/>
            <a:r>
              <a:rPr lang="en-US" dirty="0"/>
              <a:t>Both books are written to Luke’s personal friend name </a:t>
            </a:r>
            <a:r>
              <a:rPr lang="en-US" dirty="0" smtClean="0"/>
              <a:t>Theophilus</a:t>
            </a:r>
          </a:p>
          <a:p>
            <a:pPr lvl="1"/>
            <a:endParaRPr lang="en-US" sz="1400" dirty="0"/>
          </a:p>
          <a:p>
            <a:pPr marL="514350" indent="-514350">
              <a:buFont typeface="+mj-lt"/>
              <a:buAutoNum type="arabicPeriod" startAt="7"/>
            </a:pPr>
            <a:r>
              <a:rPr lang="en-US" dirty="0"/>
              <a:t>We have very little information about Luke’s ministry outside of what transpired during Paul’s journeys. </a:t>
            </a:r>
            <a:r>
              <a:rPr lang="en-US" dirty="0" smtClean="0"/>
              <a:t>There is also very little known </a:t>
            </a:r>
            <a:r>
              <a:rPr lang="en-US" dirty="0"/>
              <a:t>about him from church tradition other than it was believed he was an </a:t>
            </a:r>
            <a:r>
              <a:rPr lang="en-US" b="1" i="1" u="sng" dirty="0">
                <a:solidFill>
                  <a:schemeClr val="bg1"/>
                </a:solidFill>
              </a:rPr>
              <a:t>evangelist</a:t>
            </a:r>
            <a:r>
              <a:rPr lang="en-US" dirty="0"/>
              <a:t> prior to meeting Paul and continued using that gift throughout </a:t>
            </a:r>
            <a:r>
              <a:rPr lang="en-US" dirty="0" smtClean="0"/>
              <a:t>his life.</a:t>
            </a:r>
            <a:endParaRPr lang="en-US" dirty="0"/>
          </a:p>
        </p:txBody>
      </p:sp>
      <p:sp>
        <p:nvSpPr>
          <p:cNvPr id="3" name="Title 2"/>
          <p:cNvSpPr>
            <a:spLocks noGrp="1"/>
          </p:cNvSpPr>
          <p:nvPr>
            <p:ph type="title"/>
          </p:nvPr>
        </p:nvSpPr>
        <p:spPr>
          <a:xfrm>
            <a:off x="457200" y="381000"/>
            <a:ext cx="8229600" cy="685800"/>
          </a:xfrm>
        </p:spPr>
        <p:txBody>
          <a:bodyPr>
            <a:normAutofit fontScale="90000"/>
          </a:bodyPr>
          <a:lstStyle/>
          <a:p>
            <a:pPr algn="ctr"/>
            <a:r>
              <a:rPr lang="en-US" b="1" dirty="0">
                <a:effectLst/>
              </a:rPr>
              <a:t>Luke</a:t>
            </a:r>
            <a:endParaRPr lang="en-US" dirty="0"/>
          </a:p>
        </p:txBody>
      </p:sp>
    </p:spTree>
    <p:extLst>
      <p:ext uri="{BB962C8B-B14F-4D97-AF65-F5344CB8AC3E}">
        <p14:creationId xmlns:p14="http://schemas.microsoft.com/office/powerpoint/2010/main" val="560026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 calcmode="lin" valueType="num">
                                      <p:cBhvr additive="base">
                                        <p:cTn id="14"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2">
                                            <p:txEl>
                                              <p:pRg st="4" end="4"/>
                                            </p:txEl>
                                          </p:spTgt>
                                        </p:tgtEl>
                                        <p:attrNameLst>
                                          <p:attrName>style.visibility</p:attrName>
                                        </p:attrNameLst>
                                      </p:cBhvr>
                                      <p:to>
                                        <p:strVal val="visible"/>
                                      </p:to>
                                    </p:set>
                                    <p:anim calcmode="lin" valueType="num">
                                      <p:cBhvr additive="base">
                                        <p:cTn id="20"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nodeType="clickEffect">
                                  <p:stCondLst>
                                    <p:cond delay="0"/>
                                  </p:stCondLst>
                                  <p:childTnLst>
                                    <p:set>
                                      <p:cBhvr>
                                        <p:cTn id="25" dur="1" fill="hold">
                                          <p:stCondLst>
                                            <p:cond delay="0"/>
                                          </p:stCondLst>
                                        </p:cTn>
                                        <p:tgtEl>
                                          <p:spTgt spid="2">
                                            <p:txEl>
                                              <p:pRg st="6" end="6"/>
                                            </p:txEl>
                                          </p:spTgt>
                                        </p:tgtEl>
                                        <p:attrNameLst>
                                          <p:attrName>style.visibility</p:attrName>
                                        </p:attrNameLst>
                                      </p:cBhvr>
                                      <p:to>
                                        <p:strVal val="visible"/>
                                      </p:to>
                                    </p:set>
                                    <p:anim calcmode="lin" valueType="num">
                                      <p:cBhvr>
                                        <p:cTn id="26" dur="500" fill="hold"/>
                                        <p:tgtEl>
                                          <p:spTgt spid="2">
                                            <p:txEl>
                                              <p:pRg st="6" end="6"/>
                                            </p:txEl>
                                          </p:spTgt>
                                        </p:tgtEl>
                                        <p:attrNameLst>
                                          <p:attrName>ppt_w</p:attrName>
                                        </p:attrNameLst>
                                      </p:cBhvr>
                                      <p:tavLst>
                                        <p:tav tm="0">
                                          <p:val>
                                            <p:fltVal val="0"/>
                                          </p:val>
                                        </p:tav>
                                        <p:tav tm="100000">
                                          <p:val>
                                            <p:strVal val="#ppt_w"/>
                                          </p:val>
                                        </p:tav>
                                      </p:tavLst>
                                    </p:anim>
                                    <p:anim calcmode="lin" valueType="num">
                                      <p:cBhvr>
                                        <p:cTn id="27" dur="500" fill="hold"/>
                                        <p:tgtEl>
                                          <p:spTgt spid="2">
                                            <p:txEl>
                                              <p:pRg st="6" end="6"/>
                                            </p:txEl>
                                          </p:spTgt>
                                        </p:tgtEl>
                                        <p:attrNameLst>
                                          <p:attrName>ppt_h</p:attrName>
                                        </p:attrNameLst>
                                      </p:cBhvr>
                                      <p:tavLst>
                                        <p:tav tm="0">
                                          <p:val>
                                            <p:fltVal val="0"/>
                                          </p:val>
                                        </p:tav>
                                        <p:tav tm="100000">
                                          <p:val>
                                            <p:strVal val="#ppt_h"/>
                                          </p:val>
                                        </p:tav>
                                      </p:tavLst>
                                    </p:anim>
                                    <p:animEffect transition="in" filter="fade">
                                      <p:cBhvr>
                                        <p:cTn id="28"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371600"/>
            <a:ext cx="8229600" cy="5105400"/>
          </a:xfrm>
        </p:spPr>
        <p:txBody>
          <a:bodyPr>
            <a:normAutofit/>
          </a:bodyPr>
          <a:lstStyle/>
          <a:p>
            <a:pPr marL="514350" indent="-514350">
              <a:buFont typeface="+mj-lt"/>
              <a:buAutoNum type="arabicPeriod"/>
            </a:pPr>
            <a:r>
              <a:rPr lang="en-US" sz="2800" dirty="0" smtClean="0"/>
              <a:t>Timothy’s </a:t>
            </a:r>
            <a:r>
              <a:rPr lang="en-US" sz="2800" dirty="0"/>
              <a:t>family background</a:t>
            </a:r>
            <a:r>
              <a:rPr lang="en-US" sz="2800" dirty="0" smtClean="0"/>
              <a:t>:</a:t>
            </a:r>
          </a:p>
          <a:p>
            <a:pPr marL="514350" indent="-514350">
              <a:buFont typeface="+mj-lt"/>
              <a:buAutoNum type="arabicPeriod"/>
            </a:pPr>
            <a:endParaRPr lang="en-US" sz="1400" dirty="0"/>
          </a:p>
          <a:p>
            <a:pPr lvl="1"/>
            <a:r>
              <a:rPr lang="en-US" sz="2600" dirty="0"/>
              <a:t>His father was </a:t>
            </a:r>
            <a:r>
              <a:rPr lang="en-US" sz="2600" b="1" i="1" u="sng" dirty="0">
                <a:solidFill>
                  <a:schemeClr val="bg1"/>
                </a:solidFill>
              </a:rPr>
              <a:t>Greek</a:t>
            </a:r>
            <a:r>
              <a:rPr lang="en-US" sz="2600" dirty="0"/>
              <a:t> (Acts 16:1) and there is no mention of his father being a Christ follower</a:t>
            </a:r>
            <a:r>
              <a:rPr lang="en-US" sz="2600" dirty="0" smtClean="0"/>
              <a:t>.</a:t>
            </a:r>
          </a:p>
          <a:p>
            <a:pPr lvl="1"/>
            <a:endParaRPr lang="en-US" sz="2600" dirty="0"/>
          </a:p>
          <a:p>
            <a:pPr lvl="1"/>
            <a:r>
              <a:rPr lang="en-US" sz="2600" dirty="0"/>
              <a:t>His mother </a:t>
            </a:r>
            <a:r>
              <a:rPr lang="en-US" sz="2600" b="1" i="1" u="sng" dirty="0">
                <a:solidFill>
                  <a:schemeClr val="bg1"/>
                </a:solidFill>
              </a:rPr>
              <a:t>Eunice</a:t>
            </a:r>
            <a:r>
              <a:rPr lang="en-US" sz="2600" dirty="0"/>
              <a:t> and his grandmother </a:t>
            </a:r>
            <a:r>
              <a:rPr lang="en-US" sz="2600" b="1" i="1" u="sng" dirty="0">
                <a:solidFill>
                  <a:schemeClr val="bg1"/>
                </a:solidFill>
              </a:rPr>
              <a:t>Lois</a:t>
            </a:r>
            <a:r>
              <a:rPr lang="en-US" sz="2600" dirty="0"/>
              <a:t> are noted for their sincere </a:t>
            </a:r>
            <a:r>
              <a:rPr lang="en-US" sz="2600" b="1" i="1" u="sng" dirty="0">
                <a:solidFill>
                  <a:schemeClr val="bg1"/>
                </a:solidFill>
              </a:rPr>
              <a:t>faith</a:t>
            </a:r>
            <a:r>
              <a:rPr lang="en-US" sz="2600" dirty="0"/>
              <a:t> (II Timothy 1:5). They are considered devoted followers of Christ and it is believed they had a godly influence on young Timothy. (II Timothy 3:15</a:t>
            </a:r>
            <a:r>
              <a:rPr lang="en-US" sz="2600" dirty="0" smtClean="0"/>
              <a:t>)</a:t>
            </a:r>
          </a:p>
          <a:p>
            <a:pPr marL="0" indent="0">
              <a:buNone/>
            </a:pPr>
            <a:r>
              <a:rPr lang="en-US" dirty="0" smtClean="0"/>
              <a:t> </a:t>
            </a:r>
            <a:endParaRPr lang="en-US" dirty="0"/>
          </a:p>
        </p:txBody>
      </p:sp>
      <p:sp>
        <p:nvSpPr>
          <p:cNvPr id="3" name="Title 2"/>
          <p:cNvSpPr>
            <a:spLocks noGrp="1"/>
          </p:cNvSpPr>
          <p:nvPr>
            <p:ph type="title"/>
          </p:nvPr>
        </p:nvSpPr>
        <p:spPr>
          <a:xfrm>
            <a:off x="457200" y="381000"/>
            <a:ext cx="8229600" cy="685800"/>
          </a:xfrm>
        </p:spPr>
        <p:txBody>
          <a:bodyPr>
            <a:normAutofit fontScale="90000"/>
          </a:bodyPr>
          <a:lstStyle/>
          <a:p>
            <a:pPr algn="ctr"/>
            <a:r>
              <a:rPr lang="en-US" b="1" dirty="0" smtClean="0">
                <a:effectLst/>
              </a:rPr>
              <a:t>Timothy</a:t>
            </a:r>
            <a:endParaRPr lang="en-US" dirty="0"/>
          </a:p>
        </p:txBody>
      </p:sp>
    </p:spTree>
    <p:extLst>
      <p:ext uri="{BB962C8B-B14F-4D97-AF65-F5344CB8AC3E}">
        <p14:creationId xmlns:p14="http://schemas.microsoft.com/office/powerpoint/2010/main" val="2048994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 calcmode="lin" valueType="num">
                                      <p:cBhvr>
                                        <p:cTn id="15"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16"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17" dur="500"/>
                                        <p:tgtEl>
                                          <p:spTgt spid="2">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2">
                                            <p:txEl>
                                              <p:pRg st="2" end="2"/>
                                            </p:txEl>
                                          </p:spTgt>
                                        </p:tgtEl>
                                        <p:attrNameLst>
                                          <p:attrName>style.visibility</p:attrName>
                                        </p:attrNameLst>
                                      </p:cBhvr>
                                      <p:to>
                                        <p:strVal val="visible"/>
                                      </p:to>
                                    </p:set>
                                    <p:anim calcmode="lin" valueType="num">
                                      <p:cBhvr additive="base">
                                        <p:cTn id="22"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2">
                                            <p:txEl>
                                              <p:pRg st="4" end="4"/>
                                            </p:txEl>
                                          </p:spTgt>
                                        </p:tgtEl>
                                        <p:attrNameLst>
                                          <p:attrName>style.visibility</p:attrName>
                                        </p:attrNameLst>
                                      </p:cBhvr>
                                      <p:to>
                                        <p:strVal val="visible"/>
                                      </p:to>
                                    </p:set>
                                    <p:anim calcmode="lin" valueType="num">
                                      <p:cBhvr additive="base">
                                        <p:cTn id="28"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371600"/>
            <a:ext cx="8229600" cy="5105400"/>
          </a:xfrm>
        </p:spPr>
        <p:txBody>
          <a:bodyPr>
            <a:normAutofit fontScale="25000" lnSpcReduction="20000"/>
          </a:bodyPr>
          <a:lstStyle/>
          <a:p>
            <a:pPr marL="514350" indent="-514350">
              <a:buFont typeface="+mj-lt"/>
              <a:buAutoNum type="arabicPeriod"/>
            </a:pPr>
            <a:endParaRPr lang="en-US" sz="3000" dirty="0" smtClean="0"/>
          </a:p>
          <a:p>
            <a:pPr marL="742950" indent="-742950">
              <a:buFont typeface="+mj-lt"/>
              <a:buAutoNum type="arabicPeriod" startAt="2"/>
            </a:pPr>
            <a:endParaRPr lang="en-US" sz="5900" dirty="0" smtClean="0"/>
          </a:p>
          <a:p>
            <a:pPr marL="742950" indent="-742950">
              <a:buFont typeface="+mj-lt"/>
              <a:buAutoNum type="arabicPeriod" startAt="2"/>
            </a:pPr>
            <a:r>
              <a:rPr lang="en-US" sz="10400" dirty="0" smtClean="0"/>
              <a:t>He </a:t>
            </a:r>
            <a:r>
              <a:rPr lang="en-US" sz="10400" dirty="0"/>
              <a:t>becomes one of Paul’s </a:t>
            </a:r>
            <a:r>
              <a:rPr lang="en-US" sz="10400" b="1" i="1" u="sng" dirty="0">
                <a:solidFill>
                  <a:schemeClr val="bg1"/>
                </a:solidFill>
              </a:rPr>
              <a:t>traveling</a:t>
            </a:r>
            <a:r>
              <a:rPr lang="en-US" sz="10400" dirty="0"/>
              <a:t> companions, closest </a:t>
            </a:r>
            <a:r>
              <a:rPr lang="en-US" sz="10400" b="1" i="1" u="sng" dirty="0">
                <a:solidFill>
                  <a:schemeClr val="bg1"/>
                </a:solidFill>
              </a:rPr>
              <a:t>friend</a:t>
            </a:r>
            <a:r>
              <a:rPr lang="en-US" sz="10400" dirty="0"/>
              <a:t>, and labeled as “Paul’s </a:t>
            </a:r>
            <a:r>
              <a:rPr lang="en-US" sz="10400" b="1" i="1" u="sng" dirty="0">
                <a:solidFill>
                  <a:schemeClr val="bg1"/>
                </a:solidFill>
              </a:rPr>
              <a:t>son</a:t>
            </a:r>
            <a:r>
              <a:rPr lang="en-US" sz="10400" dirty="0"/>
              <a:t> in the faith</a:t>
            </a:r>
            <a:r>
              <a:rPr lang="en-US" sz="10400" dirty="0" smtClean="0"/>
              <a:t>” </a:t>
            </a:r>
            <a:r>
              <a:rPr lang="en-US" sz="10400" dirty="0"/>
              <a:t>(Acts 16:2-3, I Timothy 1:18, 4:14, II Timothy 4:5, Romans 16:21, I Corinthians 16:10, Philippians 2:19-22, I Thessalonians 3:2</a:t>
            </a:r>
            <a:r>
              <a:rPr lang="en-US" sz="10400" dirty="0" smtClean="0"/>
              <a:t>).</a:t>
            </a:r>
          </a:p>
          <a:p>
            <a:pPr marL="742950" indent="-742950">
              <a:buFont typeface="+mj-lt"/>
              <a:buAutoNum type="arabicPeriod" startAt="2"/>
            </a:pPr>
            <a:endParaRPr lang="en-US" sz="10400" dirty="0"/>
          </a:p>
          <a:p>
            <a:pPr marL="742950" indent="-742950">
              <a:buFont typeface="+mj-lt"/>
              <a:buAutoNum type="arabicPeriod" startAt="2"/>
            </a:pPr>
            <a:r>
              <a:rPr lang="en-US" sz="10400" dirty="0" smtClean="0"/>
              <a:t>He </a:t>
            </a:r>
            <a:r>
              <a:rPr lang="en-US" sz="10400" dirty="0"/>
              <a:t>became sort of a representative or messenger/emissary for Paul and eventually was recognized as an </a:t>
            </a:r>
            <a:r>
              <a:rPr lang="en-US" sz="10400" b="1" i="1" u="sng" dirty="0">
                <a:solidFill>
                  <a:schemeClr val="bg1"/>
                </a:solidFill>
              </a:rPr>
              <a:t>authoritative</a:t>
            </a:r>
            <a:r>
              <a:rPr lang="en-US" sz="10400" dirty="0"/>
              <a:t> spokesperson. (Acts 19:22, I Corinthians 4:17, II Corinthians 1:19, Philippians 2:19, I Thessalonians 3:2-6)</a:t>
            </a:r>
            <a:endParaRPr lang="en-US" sz="10400" dirty="0" smtClean="0"/>
          </a:p>
          <a:p>
            <a:pPr marL="514350" indent="-514350">
              <a:buFont typeface="+mj-lt"/>
              <a:buAutoNum type="arabicPeriod" startAt="2"/>
            </a:pPr>
            <a:endParaRPr lang="en-US" sz="2800" dirty="0"/>
          </a:p>
          <a:p>
            <a:pPr marL="514350" indent="-514350">
              <a:buFont typeface="+mj-lt"/>
              <a:buAutoNum type="arabicPeriod" startAt="2"/>
            </a:pPr>
            <a:endParaRPr lang="en-US" sz="1400" dirty="0"/>
          </a:p>
          <a:p>
            <a:pPr marL="0" indent="0">
              <a:buNone/>
            </a:pPr>
            <a:r>
              <a:rPr lang="en-US" dirty="0" smtClean="0"/>
              <a:t> </a:t>
            </a:r>
            <a:endParaRPr lang="en-US" dirty="0"/>
          </a:p>
        </p:txBody>
      </p:sp>
      <p:sp>
        <p:nvSpPr>
          <p:cNvPr id="3" name="Title 2"/>
          <p:cNvSpPr>
            <a:spLocks noGrp="1"/>
          </p:cNvSpPr>
          <p:nvPr>
            <p:ph type="title"/>
          </p:nvPr>
        </p:nvSpPr>
        <p:spPr>
          <a:xfrm>
            <a:off x="457200" y="381000"/>
            <a:ext cx="8229600" cy="685800"/>
          </a:xfrm>
        </p:spPr>
        <p:txBody>
          <a:bodyPr>
            <a:normAutofit fontScale="90000"/>
          </a:bodyPr>
          <a:lstStyle/>
          <a:p>
            <a:pPr algn="ctr"/>
            <a:r>
              <a:rPr lang="en-US" b="1" dirty="0" smtClean="0">
                <a:effectLst/>
              </a:rPr>
              <a:t>Timothy</a:t>
            </a:r>
            <a:endParaRPr lang="en-US" dirty="0"/>
          </a:p>
        </p:txBody>
      </p:sp>
    </p:spTree>
    <p:extLst>
      <p:ext uri="{BB962C8B-B14F-4D97-AF65-F5344CB8AC3E}">
        <p14:creationId xmlns:p14="http://schemas.microsoft.com/office/powerpoint/2010/main" val="4196026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p:cTn id="7"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8"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9" dur="500"/>
                                        <p:tgtEl>
                                          <p:spTgt spid="2">
                                            <p:txEl>
                                              <p:pRg st="2" end="2"/>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xEl>
                                              <p:pRg st="4" end="4"/>
                                            </p:txEl>
                                          </p:spTgt>
                                        </p:tgtEl>
                                        <p:attrNameLst>
                                          <p:attrName>style.visibility</p:attrName>
                                        </p:attrNameLst>
                                      </p:cBhvr>
                                      <p:to>
                                        <p:strVal val="visible"/>
                                      </p:to>
                                    </p:set>
                                    <p:anim calcmode="lin" valueType="num">
                                      <p:cBhvr>
                                        <p:cTn id="14"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16"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371600"/>
            <a:ext cx="8229600" cy="5105400"/>
          </a:xfrm>
        </p:spPr>
        <p:txBody>
          <a:bodyPr>
            <a:normAutofit/>
          </a:bodyPr>
          <a:lstStyle/>
          <a:p>
            <a:pPr marL="514350" indent="-514350">
              <a:buFont typeface="+mj-lt"/>
              <a:buAutoNum type="arabicPeriod"/>
            </a:pPr>
            <a:endParaRPr lang="en-US" sz="3000" dirty="0" smtClean="0"/>
          </a:p>
          <a:p>
            <a:pPr marL="514350" indent="-514350">
              <a:buFont typeface="+mj-lt"/>
              <a:buAutoNum type="arabicPeriod" startAt="4"/>
            </a:pPr>
            <a:r>
              <a:rPr lang="en-US" sz="2800" dirty="0"/>
              <a:t>Sometime after Paul was released from his first Roman imprisonment, he took Timothy with him as he revisited some of the churches in Asia. On that particular journey they will visit </a:t>
            </a:r>
            <a:r>
              <a:rPr lang="en-US" sz="2800" b="1" i="1" u="sng" dirty="0">
                <a:solidFill>
                  <a:schemeClr val="bg1"/>
                </a:solidFill>
              </a:rPr>
              <a:t>Ephesus</a:t>
            </a:r>
            <a:r>
              <a:rPr lang="en-US" sz="2800" dirty="0"/>
              <a:t> and Paul will leave Timothy behind to Pastor or Shepherd the people and help put things in order. (Approx. A.D. 65)</a:t>
            </a:r>
          </a:p>
          <a:p>
            <a:pPr marL="514350" indent="-514350">
              <a:buFont typeface="+mj-lt"/>
              <a:buAutoNum type="arabicPeriod" startAt="4"/>
            </a:pPr>
            <a:endParaRPr lang="en-US" sz="1400" dirty="0"/>
          </a:p>
          <a:p>
            <a:pPr marL="0" indent="0">
              <a:buNone/>
            </a:pPr>
            <a:r>
              <a:rPr lang="en-US" dirty="0" smtClean="0"/>
              <a:t> </a:t>
            </a:r>
            <a:endParaRPr lang="en-US" dirty="0"/>
          </a:p>
        </p:txBody>
      </p:sp>
      <p:sp>
        <p:nvSpPr>
          <p:cNvPr id="3" name="Title 2"/>
          <p:cNvSpPr>
            <a:spLocks noGrp="1"/>
          </p:cNvSpPr>
          <p:nvPr>
            <p:ph type="title"/>
          </p:nvPr>
        </p:nvSpPr>
        <p:spPr>
          <a:xfrm>
            <a:off x="457200" y="381000"/>
            <a:ext cx="8229600" cy="685800"/>
          </a:xfrm>
        </p:spPr>
        <p:txBody>
          <a:bodyPr>
            <a:normAutofit fontScale="90000"/>
          </a:bodyPr>
          <a:lstStyle/>
          <a:p>
            <a:pPr algn="ctr"/>
            <a:r>
              <a:rPr lang="en-US" b="1" dirty="0" smtClean="0">
                <a:effectLst/>
              </a:rPr>
              <a:t>Timothy</a:t>
            </a:r>
            <a:endParaRPr lang="en-US" dirty="0"/>
          </a:p>
        </p:txBody>
      </p:sp>
    </p:spTree>
    <p:extLst>
      <p:ext uri="{BB962C8B-B14F-4D97-AF65-F5344CB8AC3E}">
        <p14:creationId xmlns:p14="http://schemas.microsoft.com/office/powerpoint/2010/main" val="3744924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ipe(down)">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371600"/>
            <a:ext cx="8229600" cy="5105400"/>
          </a:xfrm>
        </p:spPr>
        <p:txBody>
          <a:bodyPr>
            <a:normAutofit fontScale="92500" lnSpcReduction="20000"/>
          </a:bodyPr>
          <a:lstStyle/>
          <a:p>
            <a:r>
              <a:rPr lang="en-US" dirty="0"/>
              <a:t>One of the issues in Ephesus was the influence of </a:t>
            </a:r>
            <a:r>
              <a:rPr lang="en-US" b="1" i="1" u="sng" dirty="0">
                <a:solidFill>
                  <a:schemeClr val="bg1"/>
                </a:solidFill>
              </a:rPr>
              <a:t>heresy</a:t>
            </a:r>
            <a:r>
              <a:rPr lang="en-US" dirty="0"/>
              <a:t> (false teaching) and Timothy was given the challenge to address these matters and set things straight. (I </a:t>
            </a:r>
            <a:r>
              <a:rPr lang="en-US" dirty="0" smtClean="0"/>
              <a:t>Tim. </a:t>
            </a:r>
            <a:r>
              <a:rPr lang="en-US" dirty="0"/>
              <a:t>1:2-11, 18-20, </a:t>
            </a:r>
            <a:r>
              <a:rPr lang="en-US" dirty="0" smtClean="0"/>
              <a:t>4:1-5)</a:t>
            </a:r>
          </a:p>
          <a:p>
            <a:endParaRPr lang="en-US" sz="1400" dirty="0"/>
          </a:p>
          <a:p>
            <a:r>
              <a:rPr lang="en-US" dirty="0"/>
              <a:t>Timothy used Paul’s advice to lay a foundation for how people in the church were to </a:t>
            </a:r>
            <a:r>
              <a:rPr lang="en-US" b="1" i="1" u="sng" dirty="0">
                <a:solidFill>
                  <a:schemeClr val="bg1"/>
                </a:solidFill>
              </a:rPr>
              <a:t>conduct</a:t>
            </a:r>
            <a:r>
              <a:rPr lang="en-US" dirty="0"/>
              <a:t> themselves toward one another. </a:t>
            </a:r>
            <a:endParaRPr lang="en-US" dirty="0" smtClean="0"/>
          </a:p>
          <a:p>
            <a:endParaRPr lang="en-US" sz="1300" dirty="0" smtClean="0"/>
          </a:p>
          <a:p>
            <a:r>
              <a:rPr lang="en-US" dirty="0" smtClean="0"/>
              <a:t>Timothy </a:t>
            </a:r>
            <a:r>
              <a:rPr lang="en-US" dirty="0"/>
              <a:t>used the principles laid out by the apostle Paul to build sound </a:t>
            </a:r>
            <a:r>
              <a:rPr lang="en-US" b="1" i="1" u="sng" dirty="0">
                <a:solidFill>
                  <a:schemeClr val="bg1"/>
                </a:solidFill>
              </a:rPr>
              <a:t>leadership</a:t>
            </a:r>
            <a:r>
              <a:rPr lang="en-US" dirty="0"/>
              <a:t> within the church. (I Timothy 3</a:t>
            </a:r>
            <a:r>
              <a:rPr lang="en-US" dirty="0" smtClean="0"/>
              <a:t>)</a:t>
            </a:r>
          </a:p>
          <a:p>
            <a:endParaRPr lang="en-US" sz="1300" dirty="0"/>
          </a:p>
          <a:p>
            <a:r>
              <a:rPr lang="en-US" dirty="0"/>
              <a:t>Paul’s letters to Timothy served as both an encouragement to him to continue in the work of ministry but also provide sound </a:t>
            </a:r>
            <a:r>
              <a:rPr lang="en-US" b="1" i="1" u="sng" dirty="0">
                <a:solidFill>
                  <a:schemeClr val="bg1"/>
                </a:solidFill>
              </a:rPr>
              <a:t>doctrine</a:t>
            </a:r>
            <a:r>
              <a:rPr lang="en-US" dirty="0"/>
              <a:t> for all Christians to follow even into our modern day.</a:t>
            </a:r>
            <a:endParaRPr lang="en-US" dirty="0" smtClean="0"/>
          </a:p>
          <a:p>
            <a:endParaRPr lang="en-US" sz="2400" dirty="0" smtClean="0"/>
          </a:p>
          <a:p>
            <a:pPr marL="0" indent="0">
              <a:buNone/>
            </a:pPr>
            <a:endParaRPr lang="en-US" dirty="0"/>
          </a:p>
        </p:txBody>
      </p:sp>
      <p:sp>
        <p:nvSpPr>
          <p:cNvPr id="3" name="Title 2"/>
          <p:cNvSpPr>
            <a:spLocks noGrp="1"/>
          </p:cNvSpPr>
          <p:nvPr>
            <p:ph type="title"/>
          </p:nvPr>
        </p:nvSpPr>
        <p:spPr>
          <a:xfrm>
            <a:off x="457200" y="381000"/>
            <a:ext cx="8229600" cy="685800"/>
          </a:xfrm>
        </p:spPr>
        <p:txBody>
          <a:bodyPr>
            <a:normAutofit fontScale="90000"/>
          </a:bodyPr>
          <a:lstStyle/>
          <a:p>
            <a:pPr algn="ctr"/>
            <a:r>
              <a:rPr lang="en-US" b="1" dirty="0" smtClean="0">
                <a:effectLst/>
              </a:rPr>
              <a:t>Timothy</a:t>
            </a:r>
            <a:endParaRPr lang="en-US" dirty="0"/>
          </a:p>
        </p:txBody>
      </p:sp>
    </p:spTree>
    <p:extLst>
      <p:ext uri="{BB962C8B-B14F-4D97-AF65-F5344CB8AC3E}">
        <p14:creationId xmlns:p14="http://schemas.microsoft.com/office/powerpoint/2010/main" val="1388697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6" end="6"/>
                                            </p:txEl>
                                          </p:spTgt>
                                        </p:tgtEl>
                                        <p:attrNameLst>
                                          <p:attrName>style.visibility</p:attrName>
                                        </p:attrNameLst>
                                      </p:cBhvr>
                                      <p:to>
                                        <p:strVal val="visible"/>
                                      </p:to>
                                    </p:set>
                                    <p:anim calcmode="lin" valueType="num">
                                      <p:cBhvr additive="base">
                                        <p:cTn id="25"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371600"/>
            <a:ext cx="8229600" cy="5105400"/>
          </a:xfrm>
        </p:spPr>
        <p:txBody>
          <a:bodyPr>
            <a:normAutofit/>
          </a:bodyPr>
          <a:lstStyle/>
          <a:p>
            <a:pPr marL="514350" indent="-514350">
              <a:buFont typeface="+mj-lt"/>
              <a:buAutoNum type="arabicPeriod" startAt="5"/>
            </a:pPr>
            <a:r>
              <a:rPr lang="en-US" dirty="0" smtClean="0"/>
              <a:t>Timothy may have spent some time with Paul as a </a:t>
            </a:r>
            <a:r>
              <a:rPr lang="en-US" b="1" i="1" u="sng" dirty="0" smtClean="0">
                <a:solidFill>
                  <a:schemeClr val="bg1"/>
                </a:solidFill>
              </a:rPr>
              <a:t>prisoner</a:t>
            </a:r>
            <a:r>
              <a:rPr lang="en-US" dirty="0" smtClean="0"/>
              <a:t> himself so he understood the life of suffering for the Lord. (Hebrews 13:23, Philemon 1:1).</a:t>
            </a:r>
          </a:p>
          <a:p>
            <a:endParaRPr lang="en-US" sz="1000" dirty="0" smtClean="0"/>
          </a:p>
          <a:p>
            <a:pPr marL="514350" indent="-514350">
              <a:buFont typeface="+mj-lt"/>
              <a:buAutoNum type="arabicPeriod" startAt="6"/>
            </a:pPr>
            <a:r>
              <a:rPr lang="en-US" dirty="0" smtClean="0"/>
              <a:t>Sometime during Paul’s second imprisonment he will write Timothy a second letter in which he will ask him to come and see him and bring some very important items. </a:t>
            </a:r>
            <a:r>
              <a:rPr lang="en-US" b="1" dirty="0" smtClean="0"/>
              <a:t>II Timothy 4:13</a:t>
            </a:r>
            <a:r>
              <a:rPr lang="en-US" dirty="0" smtClean="0"/>
              <a:t>) </a:t>
            </a:r>
          </a:p>
          <a:p>
            <a:endParaRPr lang="en-US" sz="1000" dirty="0" smtClean="0"/>
          </a:p>
          <a:p>
            <a:pPr lvl="1"/>
            <a:r>
              <a:rPr lang="en-US" dirty="0" smtClean="0"/>
              <a:t>Paul’s </a:t>
            </a:r>
            <a:r>
              <a:rPr lang="en-US" b="1" u="sng" dirty="0" smtClean="0"/>
              <a:t>cloak/coat</a:t>
            </a:r>
          </a:p>
          <a:p>
            <a:pPr lvl="1"/>
            <a:endParaRPr lang="en-US" sz="1000" dirty="0" smtClean="0"/>
          </a:p>
          <a:p>
            <a:pPr lvl="1"/>
            <a:r>
              <a:rPr lang="en-US" dirty="0" smtClean="0"/>
              <a:t>Paul’s </a:t>
            </a:r>
            <a:r>
              <a:rPr lang="en-US" b="1" u="sng" dirty="0" smtClean="0"/>
              <a:t>books</a:t>
            </a:r>
            <a:r>
              <a:rPr lang="en-US" dirty="0" smtClean="0"/>
              <a:t> (probably Old Testament Books)</a:t>
            </a:r>
          </a:p>
          <a:p>
            <a:pPr lvl="1"/>
            <a:endParaRPr lang="en-US" sz="1000" dirty="0" smtClean="0"/>
          </a:p>
          <a:p>
            <a:pPr lvl="1"/>
            <a:r>
              <a:rPr lang="en-US" dirty="0" smtClean="0"/>
              <a:t>Paul </a:t>
            </a:r>
            <a:r>
              <a:rPr lang="en-US" b="1" u="sng" dirty="0"/>
              <a:t>parchments</a:t>
            </a:r>
            <a:r>
              <a:rPr lang="en-US" dirty="0"/>
              <a:t> (his own personal writings/letters)</a:t>
            </a:r>
            <a:endParaRPr lang="en-US" dirty="0" smtClean="0"/>
          </a:p>
          <a:p>
            <a:pPr lvl="1"/>
            <a:endParaRPr lang="en-US" sz="2400" dirty="0" smtClean="0"/>
          </a:p>
          <a:p>
            <a:pPr marL="0" indent="0">
              <a:buNone/>
            </a:pPr>
            <a:endParaRPr lang="en-US" dirty="0"/>
          </a:p>
        </p:txBody>
      </p:sp>
      <p:sp>
        <p:nvSpPr>
          <p:cNvPr id="3" name="Title 2"/>
          <p:cNvSpPr>
            <a:spLocks noGrp="1"/>
          </p:cNvSpPr>
          <p:nvPr>
            <p:ph type="title"/>
          </p:nvPr>
        </p:nvSpPr>
        <p:spPr>
          <a:xfrm>
            <a:off x="457200" y="381000"/>
            <a:ext cx="8229600" cy="685800"/>
          </a:xfrm>
        </p:spPr>
        <p:txBody>
          <a:bodyPr>
            <a:normAutofit fontScale="90000"/>
          </a:bodyPr>
          <a:lstStyle/>
          <a:p>
            <a:pPr algn="ctr"/>
            <a:r>
              <a:rPr lang="en-US" b="1" dirty="0" smtClean="0">
                <a:effectLst/>
              </a:rPr>
              <a:t>Timothy</a:t>
            </a:r>
            <a:endParaRPr lang="en-US" dirty="0"/>
          </a:p>
        </p:txBody>
      </p:sp>
    </p:spTree>
    <p:extLst>
      <p:ext uri="{BB962C8B-B14F-4D97-AF65-F5344CB8AC3E}">
        <p14:creationId xmlns:p14="http://schemas.microsoft.com/office/powerpoint/2010/main" val="2160969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wipe(down)">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 calcmode="lin" valueType="num">
                                      <p:cBhvr additive="base">
                                        <p:cTn id="17"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anim calcmode="lin" valueType="num">
                                      <p:cBhvr additive="base">
                                        <p:cTn id="2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2">
                                            <p:txEl>
                                              <p:pRg st="8" end="8"/>
                                            </p:txEl>
                                          </p:spTgt>
                                        </p:tgtEl>
                                        <p:attrNameLst>
                                          <p:attrName>style.visibility</p:attrName>
                                        </p:attrNameLst>
                                      </p:cBhvr>
                                      <p:to>
                                        <p:strVal val="visible"/>
                                      </p:to>
                                    </p:set>
                                    <p:anim calcmode="lin" valueType="num">
                                      <p:cBhvr additive="base">
                                        <p:cTn id="29"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371600"/>
            <a:ext cx="8229600" cy="5105400"/>
          </a:xfrm>
        </p:spPr>
        <p:txBody>
          <a:bodyPr>
            <a:normAutofit/>
          </a:bodyPr>
          <a:lstStyle/>
          <a:p>
            <a:pPr marL="514350" indent="-514350">
              <a:buFont typeface="+mj-lt"/>
              <a:buAutoNum type="arabicPeriod" startAt="7"/>
            </a:pPr>
            <a:endParaRPr lang="en-US" dirty="0" smtClean="0"/>
          </a:p>
          <a:p>
            <a:pPr marL="514350" indent="-514350">
              <a:buFont typeface="+mj-lt"/>
              <a:buAutoNum type="arabicPeriod" startAt="7"/>
            </a:pPr>
            <a:r>
              <a:rPr lang="en-US" dirty="0" smtClean="0"/>
              <a:t>After </a:t>
            </a:r>
            <a:r>
              <a:rPr lang="en-US" dirty="0"/>
              <a:t>Timothy visited Paul in Rome and brought him these requested items, he returns to Ephesus to govern the church as their </a:t>
            </a:r>
            <a:r>
              <a:rPr lang="en-US" dirty="0" smtClean="0"/>
              <a:t>bishop/overseer.</a:t>
            </a:r>
          </a:p>
          <a:p>
            <a:pPr marL="514350" indent="-514350">
              <a:buFont typeface="+mj-lt"/>
              <a:buAutoNum type="arabicPeriod" startAt="7"/>
            </a:pPr>
            <a:endParaRPr lang="en-US" dirty="0"/>
          </a:p>
          <a:p>
            <a:pPr marL="514350" indent="-514350">
              <a:buFont typeface="+mj-lt"/>
              <a:buAutoNum type="arabicPeriod" startAt="7"/>
            </a:pPr>
            <a:r>
              <a:rPr lang="en-US" dirty="0"/>
              <a:t>Timothy’s contribution to the church was his faithful </a:t>
            </a:r>
            <a:r>
              <a:rPr lang="en-US" b="1" i="1" u="sng" dirty="0">
                <a:solidFill>
                  <a:schemeClr val="bg1"/>
                </a:solidFill>
              </a:rPr>
              <a:t>preaching</a:t>
            </a:r>
            <a:r>
              <a:rPr lang="en-US" dirty="0"/>
              <a:t> and </a:t>
            </a:r>
            <a:r>
              <a:rPr lang="en-US" b="1" i="1" u="sng" dirty="0">
                <a:solidFill>
                  <a:schemeClr val="bg1"/>
                </a:solidFill>
              </a:rPr>
              <a:t>teaching</a:t>
            </a:r>
            <a:r>
              <a:rPr lang="en-US" dirty="0"/>
              <a:t> of the same truths that he learned from Paul – even in the midst of strong persecution and influence of serious heresy.</a:t>
            </a:r>
            <a:r>
              <a:rPr lang="en-US" dirty="0" smtClean="0"/>
              <a:t> </a:t>
            </a:r>
          </a:p>
          <a:p>
            <a:pPr marL="365760" lvl="1" indent="0">
              <a:buNone/>
            </a:pPr>
            <a:endParaRPr lang="en-US" sz="2400" dirty="0" smtClean="0"/>
          </a:p>
          <a:p>
            <a:pPr marL="0" indent="0">
              <a:buNone/>
            </a:pPr>
            <a:endParaRPr lang="en-US" dirty="0"/>
          </a:p>
        </p:txBody>
      </p:sp>
      <p:sp>
        <p:nvSpPr>
          <p:cNvPr id="3" name="Title 2"/>
          <p:cNvSpPr>
            <a:spLocks noGrp="1"/>
          </p:cNvSpPr>
          <p:nvPr>
            <p:ph type="title"/>
          </p:nvPr>
        </p:nvSpPr>
        <p:spPr>
          <a:xfrm>
            <a:off x="457200" y="381000"/>
            <a:ext cx="8229600" cy="685800"/>
          </a:xfrm>
        </p:spPr>
        <p:txBody>
          <a:bodyPr>
            <a:normAutofit fontScale="90000"/>
          </a:bodyPr>
          <a:lstStyle/>
          <a:p>
            <a:pPr algn="ctr"/>
            <a:r>
              <a:rPr lang="en-US" b="1" dirty="0" smtClean="0">
                <a:effectLst/>
              </a:rPr>
              <a:t>Timothy</a:t>
            </a:r>
            <a:endParaRPr lang="en-US" dirty="0"/>
          </a:p>
        </p:txBody>
      </p:sp>
    </p:spTree>
    <p:extLst>
      <p:ext uri="{BB962C8B-B14F-4D97-AF65-F5344CB8AC3E}">
        <p14:creationId xmlns:p14="http://schemas.microsoft.com/office/powerpoint/2010/main" val="1837342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p:cTn id="7"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2">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xEl>
                                              <p:pRg st="3" end="3"/>
                                            </p:txEl>
                                          </p:spTgt>
                                        </p:tgtEl>
                                        <p:attrNameLst>
                                          <p:attrName>style.visibility</p:attrName>
                                        </p:attrNameLst>
                                      </p:cBhvr>
                                      <p:to>
                                        <p:strVal val="visible"/>
                                      </p:to>
                                    </p:set>
                                    <p:anim calcmode="lin" valueType="num">
                                      <p:cBhvr>
                                        <p:cTn id="14" dur="500" fill="hold"/>
                                        <p:tgtEl>
                                          <p:spTgt spid="2">
                                            <p:txEl>
                                              <p:pRg st="3" end="3"/>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3" end="3"/>
                                            </p:txEl>
                                          </p:spTgt>
                                        </p:tgtEl>
                                        <p:attrNameLst>
                                          <p:attrName>ppt_h</p:attrName>
                                        </p:attrNameLst>
                                      </p:cBhvr>
                                      <p:tavLst>
                                        <p:tav tm="0">
                                          <p:val>
                                            <p:fltVal val="0"/>
                                          </p:val>
                                        </p:tav>
                                        <p:tav tm="100000">
                                          <p:val>
                                            <p:strVal val="#ppt_h"/>
                                          </p:val>
                                        </p:tav>
                                      </p:tavLst>
                                    </p:anim>
                                    <p:animEffect transition="in" filter="fade">
                                      <p:cBhvr>
                                        <p:cTn id="16"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371600"/>
            <a:ext cx="8229600" cy="5105400"/>
          </a:xfrm>
        </p:spPr>
        <p:txBody>
          <a:bodyPr>
            <a:normAutofit/>
          </a:bodyPr>
          <a:lstStyle/>
          <a:p>
            <a:pPr marL="514350" indent="-514350">
              <a:buFont typeface="+mj-lt"/>
              <a:buAutoNum type="arabicPeriod" startAt="9"/>
            </a:pPr>
            <a:endParaRPr lang="en-US" dirty="0" smtClean="0"/>
          </a:p>
          <a:p>
            <a:pPr marL="514350" indent="-514350">
              <a:buFont typeface="+mj-lt"/>
              <a:buAutoNum type="arabicPeriod" startAt="9"/>
            </a:pPr>
            <a:r>
              <a:rPr lang="en-US" dirty="0" smtClean="0"/>
              <a:t>Tradition </a:t>
            </a:r>
            <a:r>
              <a:rPr lang="en-US" dirty="0"/>
              <a:t>claims that Timothy died a </a:t>
            </a:r>
            <a:r>
              <a:rPr lang="en-US" b="1" dirty="0"/>
              <a:t>martyrs</a:t>
            </a:r>
            <a:r>
              <a:rPr lang="en-US" dirty="0"/>
              <a:t> death:</a:t>
            </a:r>
            <a:r>
              <a:rPr lang="en-US" dirty="0" smtClean="0"/>
              <a:t> </a:t>
            </a:r>
          </a:p>
          <a:p>
            <a:endParaRPr lang="en-US" sz="1000" dirty="0" smtClean="0"/>
          </a:p>
          <a:p>
            <a:pPr lvl="1"/>
            <a:r>
              <a:rPr lang="en-US" dirty="0"/>
              <a:t>The most consistent stories state he attempted to stop a pagan procession of idols and ceremonies by openly preaching or declaring it to be wrong</a:t>
            </a:r>
            <a:r>
              <a:rPr lang="en-US" dirty="0" smtClean="0"/>
              <a:t>.</a:t>
            </a:r>
          </a:p>
          <a:p>
            <a:pPr lvl="1"/>
            <a:endParaRPr lang="en-US" sz="1000" dirty="0" smtClean="0"/>
          </a:p>
          <a:p>
            <a:pPr lvl="1"/>
            <a:r>
              <a:rPr lang="en-US" dirty="0"/>
              <a:t>This resulted in him being seized, then beaten, dragged through the streets and finally stoned to death</a:t>
            </a:r>
            <a:r>
              <a:rPr lang="en-US" dirty="0" smtClean="0"/>
              <a:t>.</a:t>
            </a:r>
          </a:p>
          <a:p>
            <a:pPr lvl="1"/>
            <a:endParaRPr lang="en-US" sz="1000" dirty="0" smtClean="0"/>
          </a:p>
          <a:p>
            <a:pPr lvl="1"/>
            <a:r>
              <a:rPr lang="en-US" dirty="0"/>
              <a:t>Most scholars place the date of his death in A.D. 80</a:t>
            </a:r>
          </a:p>
          <a:p>
            <a:pPr lvl="1"/>
            <a:endParaRPr lang="en-US" sz="2400" dirty="0" smtClean="0"/>
          </a:p>
          <a:p>
            <a:pPr marL="0" indent="0">
              <a:buNone/>
            </a:pPr>
            <a:endParaRPr lang="en-US" dirty="0"/>
          </a:p>
        </p:txBody>
      </p:sp>
      <p:sp>
        <p:nvSpPr>
          <p:cNvPr id="3" name="Title 2"/>
          <p:cNvSpPr>
            <a:spLocks noGrp="1"/>
          </p:cNvSpPr>
          <p:nvPr>
            <p:ph type="title"/>
          </p:nvPr>
        </p:nvSpPr>
        <p:spPr>
          <a:xfrm>
            <a:off x="457200" y="381000"/>
            <a:ext cx="8229600" cy="685800"/>
          </a:xfrm>
        </p:spPr>
        <p:txBody>
          <a:bodyPr>
            <a:normAutofit fontScale="90000"/>
          </a:bodyPr>
          <a:lstStyle/>
          <a:p>
            <a:pPr algn="ctr"/>
            <a:r>
              <a:rPr lang="en-US" b="1" dirty="0" smtClean="0">
                <a:effectLst/>
              </a:rPr>
              <a:t>Timothy</a:t>
            </a:r>
            <a:endParaRPr lang="en-US" dirty="0"/>
          </a:p>
        </p:txBody>
      </p:sp>
    </p:spTree>
    <p:extLst>
      <p:ext uri="{BB962C8B-B14F-4D97-AF65-F5344CB8AC3E}">
        <p14:creationId xmlns:p14="http://schemas.microsoft.com/office/powerpoint/2010/main" val="3752655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ipe(down)">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 calcmode="lin" valueType="num">
                                      <p:cBhvr additive="base">
                                        <p:cTn id="12"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2">
                                            <p:txEl>
                                              <p:pRg st="5" end="5"/>
                                            </p:txEl>
                                          </p:spTgt>
                                        </p:tgtEl>
                                        <p:attrNameLst>
                                          <p:attrName>style.visibility</p:attrName>
                                        </p:attrNameLst>
                                      </p:cBhvr>
                                      <p:to>
                                        <p:strVal val="visible"/>
                                      </p:to>
                                    </p:set>
                                    <p:anim calcmode="lin" valueType="num">
                                      <p:cBhvr additive="base">
                                        <p:cTn id="18"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2">
                                            <p:txEl>
                                              <p:pRg st="7" end="7"/>
                                            </p:txEl>
                                          </p:spTgt>
                                        </p:tgtEl>
                                        <p:attrNameLst>
                                          <p:attrName>style.visibility</p:attrName>
                                        </p:attrNameLst>
                                      </p:cBhvr>
                                      <p:to>
                                        <p:strVal val="visible"/>
                                      </p:to>
                                    </p:set>
                                    <p:anim calcmode="lin" valueType="num">
                                      <p:cBhvr additive="base">
                                        <p:cTn id="24"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371600"/>
            <a:ext cx="8229600" cy="5105400"/>
          </a:xfrm>
        </p:spPr>
        <p:txBody>
          <a:bodyPr>
            <a:normAutofit lnSpcReduction="10000"/>
          </a:bodyPr>
          <a:lstStyle/>
          <a:p>
            <a:pPr marL="514350" indent="-514350">
              <a:buFont typeface="+mj-lt"/>
              <a:buAutoNum type="arabicPeriod"/>
            </a:pPr>
            <a:r>
              <a:rPr lang="en-US" dirty="0" smtClean="0"/>
              <a:t>We </a:t>
            </a:r>
            <a:r>
              <a:rPr lang="en-US" dirty="0"/>
              <a:t>have very little background information on Titus:</a:t>
            </a:r>
            <a:r>
              <a:rPr lang="en-US" dirty="0" smtClean="0"/>
              <a:t> </a:t>
            </a:r>
          </a:p>
          <a:p>
            <a:endParaRPr lang="en-US" sz="1000" dirty="0" smtClean="0"/>
          </a:p>
          <a:p>
            <a:pPr lvl="1"/>
            <a:r>
              <a:rPr lang="en-US" dirty="0"/>
              <a:t>He was </a:t>
            </a:r>
            <a:r>
              <a:rPr lang="en-US" b="1" i="1" u="sng" dirty="0">
                <a:solidFill>
                  <a:schemeClr val="bg1"/>
                </a:solidFill>
              </a:rPr>
              <a:t>Gentile</a:t>
            </a:r>
            <a:r>
              <a:rPr lang="en-US" dirty="0"/>
              <a:t> (Galatians </a:t>
            </a:r>
            <a:r>
              <a:rPr lang="en-US" dirty="0" smtClean="0"/>
              <a:t>2:3)</a:t>
            </a:r>
            <a:endParaRPr lang="en-US" dirty="0" smtClean="0"/>
          </a:p>
          <a:p>
            <a:pPr lvl="1"/>
            <a:endParaRPr lang="en-US" sz="1000" dirty="0" smtClean="0"/>
          </a:p>
          <a:p>
            <a:pPr lvl="1"/>
            <a:r>
              <a:rPr lang="en-US" dirty="0"/>
              <a:t>He was probably one of Paul’s </a:t>
            </a:r>
            <a:r>
              <a:rPr lang="en-US" b="1" i="1" u="sng" dirty="0">
                <a:solidFill>
                  <a:schemeClr val="bg1"/>
                </a:solidFill>
              </a:rPr>
              <a:t>converts</a:t>
            </a:r>
            <a:r>
              <a:rPr lang="en-US" dirty="0"/>
              <a:t> (Titus 1:4</a:t>
            </a:r>
            <a:r>
              <a:rPr lang="en-US" dirty="0" smtClean="0"/>
              <a:t>)</a:t>
            </a:r>
          </a:p>
          <a:p>
            <a:pPr lvl="1"/>
            <a:endParaRPr lang="en-US" sz="1000" dirty="0" smtClean="0"/>
          </a:p>
          <a:p>
            <a:pPr lvl="1"/>
            <a:r>
              <a:rPr lang="en-US" dirty="0"/>
              <a:t>He became a </a:t>
            </a:r>
            <a:r>
              <a:rPr lang="en-US" b="1" i="1" u="sng" dirty="0">
                <a:solidFill>
                  <a:schemeClr val="bg1"/>
                </a:solidFill>
              </a:rPr>
              <a:t>co-laborer</a:t>
            </a:r>
            <a:r>
              <a:rPr lang="en-US" dirty="0"/>
              <a:t> with </a:t>
            </a:r>
            <a:r>
              <a:rPr lang="en-US" dirty="0" smtClean="0"/>
              <a:t>Paul</a:t>
            </a:r>
          </a:p>
          <a:p>
            <a:pPr lvl="1"/>
            <a:endParaRPr lang="en-US" sz="1200" dirty="0"/>
          </a:p>
          <a:p>
            <a:pPr marL="514350" indent="-514350">
              <a:buFont typeface="+mj-lt"/>
              <a:buAutoNum type="arabicPeriod" startAt="2"/>
            </a:pPr>
            <a:r>
              <a:rPr lang="en-US" dirty="0"/>
              <a:t>His first assignment was to aid in the collection of monies for the Jerusalem Church from the church at Corinth (II Corinthians 8:6, 12:18</a:t>
            </a:r>
            <a:r>
              <a:rPr lang="en-US" dirty="0" smtClean="0"/>
              <a:t>).</a:t>
            </a:r>
          </a:p>
          <a:p>
            <a:pPr marL="514350" indent="-514350">
              <a:buFont typeface="+mj-lt"/>
              <a:buAutoNum type="arabicPeriod" startAt="2"/>
            </a:pPr>
            <a:endParaRPr lang="en-US" sz="1200" dirty="0" smtClean="0"/>
          </a:p>
          <a:p>
            <a:pPr marL="514350" indent="-514350">
              <a:buFont typeface="+mj-lt"/>
              <a:buAutoNum type="arabicPeriod" startAt="2"/>
            </a:pPr>
            <a:r>
              <a:rPr lang="en-US" dirty="0" smtClean="0"/>
              <a:t>He </a:t>
            </a:r>
            <a:r>
              <a:rPr lang="en-US" dirty="0"/>
              <a:t>also had the distinct pleasure of representing Paul in the Church at Corinth and dealt with the continued issues of </a:t>
            </a:r>
            <a:r>
              <a:rPr lang="en-US" b="1" i="1" u="sng" dirty="0">
                <a:solidFill>
                  <a:schemeClr val="bg1"/>
                </a:solidFill>
              </a:rPr>
              <a:t>immorality</a:t>
            </a:r>
            <a:r>
              <a:rPr lang="en-US" dirty="0"/>
              <a:t> there.</a:t>
            </a:r>
            <a:endParaRPr lang="en-US" sz="2600" dirty="0" smtClean="0"/>
          </a:p>
          <a:p>
            <a:pPr marL="0" indent="0">
              <a:buNone/>
            </a:pPr>
            <a:endParaRPr lang="en-US" dirty="0"/>
          </a:p>
        </p:txBody>
      </p:sp>
      <p:sp>
        <p:nvSpPr>
          <p:cNvPr id="3" name="Title 2"/>
          <p:cNvSpPr>
            <a:spLocks noGrp="1"/>
          </p:cNvSpPr>
          <p:nvPr>
            <p:ph type="title"/>
          </p:nvPr>
        </p:nvSpPr>
        <p:spPr>
          <a:xfrm>
            <a:off x="457200" y="381000"/>
            <a:ext cx="8229600" cy="685800"/>
          </a:xfrm>
        </p:spPr>
        <p:txBody>
          <a:bodyPr>
            <a:normAutofit fontScale="90000"/>
          </a:bodyPr>
          <a:lstStyle/>
          <a:p>
            <a:pPr algn="ctr"/>
            <a:r>
              <a:rPr lang="en-US" b="1" dirty="0">
                <a:effectLst/>
              </a:rPr>
              <a:t>Titus</a:t>
            </a:r>
            <a:endParaRPr lang="en-US" dirty="0"/>
          </a:p>
        </p:txBody>
      </p:sp>
    </p:spTree>
    <p:extLst>
      <p:ext uri="{BB962C8B-B14F-4D97-AF65-F5344CB8AC3E}">
        <p14:creationId xmlns:p14="http://schemas.microsoft.com/office/powerpoint/2010/main" val="1112326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 calcmode="lin" valueType="num">
                                      <p:cBhvr>
                                        <p:cTn id="15"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16"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17" dur="500"/>
                                        <p:tgtEl>
                                          <p:spTgt spid="2">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2">
                                            <p:txEl>
                                              <p:pRg st="2" end="2"/>
                                            </p:txEl>
                                          </p:spTgt>
                                        </p:tgtEl>
                                        <p:attrNameLst>
                                          <p:attrName>style.visibility</p:attrName>
                                        </p:attrNameLst>
                                      </p:cBhvr>
                                      <p:to>
                                        <p:strVal val="visible"/>
                                      </p:to>
                                    </p:set>
                                    <p:anim calcmode="lin" valueType="num">
                                      <p:cBhvr additive="base">
                                        <p:cTn id="22"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2">
                                            <p:txEl>
                                              <p:pRg st="4" end="4"/>
                                            </p:txEl>
                                          </p:spTgt>
                                        </p:tgtEl>
                                        <p:attrNameLst>
                                          <p:attrName>style.visibility</p:attrName>
                                        </p:attrNameLst>
                                      </p:cBhvr>
                                      <p:to>
                                        <p:strVal val="visible"/>
                                      </p:to>
                                    </p:set>
                                    <p:anim calcmode="lin" valueType="num">
                                      <p:cBhvr additive="base">
                                        <p:cTn id="28"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2">
                                            <p:txEl>
                                              <p:pRg st="6" end="6"/>
                                            </p:txEl>
                                          </p:spTgt>
                                        </p:tgtEl>
                                        <p:attrNameLst>
                                          <p:attrName>style.visibility</p:attrName>
                                        </p:attrNameLst>
                                      </p:cBhvr>
                                      <p:to>
                                        <p:strVal val="visible"/>
                                      </p:to>
                                    </p:set>
                                    <p:anim calcmode="lin" valueType="num">
                                      <p:cBhvr additive="base">
                                        <p:cTn id="34"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5"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53" presetClass="entr" presetSubtype="16" fill="hold" nodeType="clickEffect">
                                  <p:stCondLst>
                                    <p:cond delay="0"/>
                                  </p:stCondLst>
                                  <p:childTnLst>
                                    <p:set>
                                      <p:cBhvr>
                                        <p:cTn id="39" dur="1" fill="hold">
                                          <p:stCondLst>
                                            <p:cond delay="0"/>
                                          </p:stCondLst>
                                        </p:cTn>
                                        <p:tgtEl>
                                          <p:spTgt spid="2">
                                            <p:txEl>
                                              <p:pRg st="8" end="8"/>
                                            </p:txEl>
                                          </p:spTgt>
                                        </p:tgtEl>
                                        <p:attrNameLst>
                                          <p:attrName>style.visibility</p:attrName>
                                        </p:attrNameLst>
                                      </p:cBhvr>
                                      <p:to>
                                        <p:strVal val="visible"/>
                                      </p:to>
                                    </p:set>
                                    <p:anim calcmode="lin" valueType="num">
                                      <p:cBhvr>
                                        <p:cTn id="40" dur="500" fill="hold"/>
                                        <p:tgtEl>
                                          <p:spTgt spid="2">
                                            <p:txEl>
                                              <p:pRg st="8" end="8"/>
                                            </p:txEl>
                                          </p:spTgt>
                                        </p:tgtEl>
                                        <p:attrNameLst>
                                          <p:attrName>ppt_w</p:attrName>
                                        </p:attrNameLst>
                                      </p:cBhvr>
                                      <p:tavLst>
                                        <p:tav tm="0">
                                          <p:val>
                                            <p:fltVal val="0"/>
                                          </p:val>
                                        </p:tav>
                                        <p:tav tm="100000">
                                          <p:val>
                                            <p:strVal val="#ppt_w"/>
                                          </p:val>
                                        </p:tav>
                                      </p:tavLst>
                                    </p:anim>
                                    <p:anim calcmode="lin" valueType="num">
                                      <p:cBhvr>
                                        <p:cTn id="41" dur="500" fill="hold"/>
                                        <p:tgtEl>
                                          <p:spTgt spid="2">
                                            <p:txEl>
                                              <p:pRg st="8" end="8"/>
                                            </p:txEl>
                                          </p:spTgt>
                                        </p:tgtEl>
                                        <p:attrNameLst>
                                          <p:attrName>ppt_h</p:attrName>
                                        </p:attrNameLst>
                                      </p:cBhvr>
                                      <p:tavLst>
                                        <p:tav tm="0">
                                          <p:val>
                                            <p:fltVal val="0"/>
                                          </p:val>
                                        </p:tav>
                                        <p:tav tm="100000">
                                          <p:val>
                                            <p:strVal val="#ppt_h"/>
                                          </p:val>
                                        </p:tav>
                                      </p:tavLst>
                                    </p:anim>
                                    <p:animEffect transition="in" filter="fade">
                                      <p:cBhvr>
                                        <p:cTn id="42" dur="500"/>
                                        <p:tgtEl>
                                          <p:spTgt spid="2">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nodeType="clickEffect">
                                  <p:stCondLst>
                                    <p:cond delay="0"/>
                                  </p:stCondLst>
                                  <p:childTnLst>
                                    <p:set>
                                      <p:cBhvr>
                                        <p:cTn id="46" dur="1" fill="hold">
                                          <p:stCondLst>
                                            <p:cond delay="0"/>
                                          </p:stCondLst>
                                        </p:cTn>
                                        <p:tgtEl>
                                          <p:spTgt spid="2">
                                            <p:txEl>
                                              <p:pRg st="10" end="10"/>
                                            </p:txEl>
                                          </p:spTgt>
                                        </p:tgtEl>
                                        <p:attrNameLst>
                                          <p:attrName>style.visibility</p:attrName>
                                        </p:attrNameLst>
                                      </p:cBhvr>
                                      <p:to>
                                        <p:strVal val="visible"/>
                                      </p:to>
                                    </p:set>
                                    <p:anim calcmode="lin" valueType="num">
                                      <p:cBhvr>
                                        <p:cTn id="47" dur="500" fill="hold"/>
                                        <p:tgtEl>
                                          <p:spTgt spid="2">
                                            <p:txEl>
                                              <p:pRg st="10" end="10"/>
                                            </p:txEl>
                                          </p:spTgt>
                                        </p:tgtEl>
                                        <p:attrNameLst>
                                          <p:attrName>ppt_w</p:attrName>
                                        </p:attrNameLst>
                                      </p:cBhvr>
                                      <p:tavLst>
                                        <p:tav tm="0">
                                          <p:val>
                                            <p:fltVal val="0"/>
                                          </p:val>
                                        </p:tav>
                                        <p:tav tm="100000">
                                          <p:val>
                                            <p:strVal val="#ppt_w"/>
                                          </p:val>
                                        </p:tav>
                                      </p:tavLst>
                                    </p:anim>
                                    <p:anim calcmode="lin" valueType="num">
                                      <p:cBhvr>
                                        <p:cTn id="48" dur="500" fill="hold"/>
                                        <p:tgtEl>
                                          <p:spTgt spid="2">
                                            <p:txEl>
                                              <p:pRg st="10" end="10"/>
                                            </p:txEl>
                                          </p:spTgt>
                                        </p:tgtEl>
                                        <p:attrNameLst>
                                          <p:attrName>ppt_h</p:attrName>
                                        </p:attrNameLst>
                                      </p:cBhvr>
                                      <p:tavLst>
                                        <p:tav tm="0">
                                          <p:val>
                                            <p:fltVal val="0"/>
                                          </p:val>
                                        </p:tav>
                                        <p:tav tm="100000">
                                          <p:val>
                                            <p:strVal val="#ppt_h"/>
                                          </p:val>
                                        </p:tav>
                                      </p:tavLst>
                                    </p:anim>
                                    <p:animEffect transition="in" filter="fade">
                                      <p:cBhvr>
                                        <p:cTn id="49" dur="500"/>
                                        <p:tgtEl>
                                          <p:spTgt spid="2">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371600"/>
            <a:ext cx="8229600" cy="5105400"/>
          </a:xfrm>
        </p:spPr>
        <p:txBody>
          <a:bodyPr>
            <a:normAutofit/>
          </a:bodyPr>
          <a:lstStyle/>
          <a:p>
            <a:pPr marL="514350" indent="-514350">
              <a:buFont typeface="+mj-lt"/>
              <a:buAutoNum type="arabicPeriod"/>
            </a:pPr>
            <a:endParaRPr lang="en-US" dirty="0" smtClean="0"/>
          </a:p>
          <a:p>
            <a:pPr marL="514350" indent="-514350">
              <a:buFont typeface="+mj-lt"/>
              <a:buAutoNum type="arabicPeriod" startAt="4"/>
            </a:pPr>
            <a:r>
              <a:rPr lang="en-US" dirty="0" smtClean="0"/>
              <a:t>His </a:t>
            </a:r>
            <a:r>
              <a:rPr lang="en-US" dirty="0"/>
              <a:t>next assignment (in between Paul’s two Roman imprisonments) was to help in the establishment of churches on the island of </a:t>
            </a:r>
            <a:r>
              <a:rPr lang="en-US" b="1" i="1" u="sng" dirty="0">
                <a:solidFill>
                  <a:schemeClr val="bg1"/>
                </a:solidFill>
              </a:rPr>
              <a:t>Crete</a:t>
            </a:r>
            <a:r>
              <a:rPr lang="en-US" dirty="0"/>
              <a:t>. (Titus 1:5)</a:t>
            </a:r>
            <a:r>
              <a:rPr lang="en-US" dirty="0" smtClean="0"/>
              <a:t> </a:t>
            </a:r>
          </a:p>
          <a:p>
            <a:endParaRPr lang="en-US" sz="1000" dirty="0" smtClean="0"/>
          </a:p>
          <a:p>
            <a:pPr lvl="1"/>
            <a:r>
              <a:rPr lang="en-US" dirty="0"/>
              <a:t>In similar fashion Paul will write a letter to Titus that provides instruction on how </a:t>
            </a:r>
            <a:r>
              <a:rPr lang="en-US" b="1" i="1" u="sng" dirty="0">
                <a:solidFill>
                  <a:schemeClr val="bg1"/>
                </a:solidFill>
              </a:rPr>
              <a:t>leadership</a:t>
            </a:r>
            <a:r>
              <a:rPr lang="en-US" dirty="0"/>
              <a:t> was to function within the church (Titus 1</a:t>
            </a:r>
            <a:r>
              <a:rPr lang="en-US" dirty="0" smtClean="0"/>
              <a:t>)</a:t>
            </a:r>
          </a:p>
          <a:p>
            <a:pPr lvl="1"/>
            <a:endParaRPr lang="en-US" sz="1000" dirty="0" smtClean="0"/>
          </a:p>
          <a:p>
            <a:pPr lvl="1"/>
            <a:r>
              <a:rPr lang="en-US" dirty="0"/>
              <a:t>Secondly Paul will write some basic instruction as to how Christians were to conduct themselves within the church – something they apparently needed due to their pagan background. (Titus 1:12, Titus 2-3)</a:t>
            </a:r>
          </a:p>
          <a:p>
            <a:pPr lvl="1"/>
            <a:endParaRPr lang="en-US" sz="1000" dirty="0" smtClean="0"/>
          </a:p>
          <a:p>
            <a:pPr lvl="1"/>
            <a:endParaRPr lang="en-US" sz="1200" dirty="0"/>
          </a:p>
          <a:p>
            <a:pPr marL="0" indent="0">
              <a:buNone/>
            </a:pPr>
            <a:endParaRPr lang="en-US" dirty="0"/>
          </a:p>
        </p:txBody>
      </p:sp>
      <p:sp>
        <p:nvSpPr>
          <p:cNvPr id="3" name="Title 2"/>
          <p:cNvSpPr>
            <a:spLocks noGrp="1"/>
          </p:cNvSpPr>
          <p:nvPr>
            <p:ph type="title"/>
          </p:nvPr>
        </p:nvSpPr>
        <p:spPr>
          <a:xfrm>
            <a:off x="457200" y="381000"/>
            <a:ext cx="8229600" cy="685800"/>
          </a:xfrm>
        </p:spPr>
        <p:txBody>
          <a:bodyPr>
            <a:normAutofit fontScale="90000"/>
          </a:bodyPr>
          <a:lstStyle/>
          <a:p>
            <a:pPr algn="ctr"/>
            <a:r>
              <a:rPr lang="en-US" b="1" dirty="0">
                <a:effectLst/>
              </a:rPr>
              <a:t>Titus</a:t>
            </a:r>
            <a:endParaRPr lang="en-US" dirty="0"/>
          </a:p>
        </p:txBody>
      </p:sp>
    </p:spTree>
    <p:extLst>
      <p:ext uri="{BB962C8B-B14F-4D97-AF65-F5344CB8AC3E}">
        <p14:creationId xmlns:p14="http://schemas.microsoft.com/office/powerpoint/2010/main" val="4211287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p:cTn id="7"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2">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2">
                                            <p:txEl>
                                              <p:pRg st="3" end="3"/>
                                            </p:txEl>
                                          </p:spTgt>
                                        </p:tgtEl>
                                        <p:attrNameLst>
                                          <p:attrName>style.visibility</p:attrName>
                                        </p:attrNameLst>
                                      </p:cBhvr>
                                      <p:to>
                                        <p:strVal val="visible"/>
                                      </p:to>
                                    </p:set>
                                    <p:anim calcmode="lin" valueType="num">
                                      <p:cBhvr additive="base">
                                        <p:cTn id="14"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2">
                                            <p:txEl>
                                              <p:pRg st="5" end="5"/>
                                            </p:txEl>
                                          </p:spTgt>
                                        </p:tgtEl>
                                        <p:attrNameLst>
                                          <p:attrName>style.visibility</p:attrName>
                                        </p:attrNameLst>
                                      </p:cBhvr>
                                      <p:to>
                                        <p:strVal val="visible"/>
                                      </p:to>
                                    </p:set>
                                    <p:anim calcmode="lin" valueType="num">
                                      <p:cBhvr additive="base">
                                        <p:cTn id="20"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l_fi" descr="http://www.justmaps.org/maps/images/greece/greece-map03.gif"/>
          <p:cNvPicPr/>
          <p:nvPr/>
        </p:nvPicPr>
        <p:blipFill>
          <a:blip r:embed="rId2">
            <a:extLst>
              <a:ext uri="{28A0092B-C50C-407E-A947-70E740481C1C}">
                <a14:useLocalDpi xmlns:a14="http://schemas.microsoft.com/office/drawing/2010/main" val="0"/>
              </a:ext>
            </a:extLst>
          </a:blip>
          <a:srcRect/>
          <a:stretch>
            <a:fillRect/>
          </a:stretch>
        </p:blipFill>
        <p:spPr bwMode="auto">
          <a:xfrm>
            <a:off x="762000" y="381000"/>
            <a:ext cx="7467600" cy="6019800"/>
          </a:xfrm>
          <a:prstGeom prst="rect">
            <a:avLst/>
          </a:prstGeom>
          <a:noFill/>
          <a:ln>
            <a:noFill/>
          </a:ln>
        </p:spPr>
      </p:pic>
      <p:cxnSp>
        <p:nvCxnSpPr>
          <p:cNvPr id="3" name="Straight Arrow Connector 2"/>
          <p:cNvCxnSpPr/>
          <p:nvPr/>
        </p:nvCxnSpPr>
        <p:spPr>
          <a:xfrm>
            <a:off x="3048000" y="5410200"/>
            <a:ext cx="2209800" cy="658091"/>
          </a:xfrm>
          <a:prstGeom prst="straightConnector1">
            <a:avLst/>
          </a:prstGeom>
          <a:ln w="3492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flipV="1">
            <a:off x="3048000" y="3962400"/>
            <a:ext cx="685800" cy="1447800"/>
          </a:xfrm>
          <a:prstGeom prst="straightConnector1">
            <a:avLst/>
          </a:prstGeom>
          <a:ln w="34925">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20365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371600"/>
            <a:ext cx="8229600" cy="5105400"/>
          </a:xfrm>
        </p:spPr>
        <p:txBody>
          <a:bodyPr>
            <a:normAutofit/>
          </a:bodyPr>
          <a:lstStyle/>
          <a:p>
            <a:pPr marL="514350" indent="-514350">
              <a:buFont typeface="+mj-lt"/>
              <a:buAutoNum type="arabicPeriod" startAt="5"/>
            </a:pPr>
            <a:r>
              <a:rPr lang="en-US" dirty="0"/>
              <a:t>W</a:t>
            </a:r>
            <a:r>
              <a:rPr lang="en-US" dirty="0" smtClean="0"/>
              <a:t>e </a:t>
            </a:r>
            <a:r>
              <a:rPr lang="en-US" dirty="0"/>
              <a:t>know very little about </a:t>
            </a:r>
            <a:r>
              <a:rPr lang="en-US" dirty="0" smtClean="0"/>
              <a:t>the ministry of Titus beyond his involvement with the apostle Paul, </a:t>
            </a:r>
            <a:r>
              <a:rPr lang="en-US" dirty="0"/>
              <a:t>but here are a few tidbits of info:</a:t>
            </a:r>
            <a:r>
              <a:rPr lang="en-US" dirty="0" smtClean="0"/>
              <a:t> </a:t>
            </a:r>
          </a:p>
          <a:p>
            <a:endParaRPr lang="en-US" sz="1000" dirty="0" smtClean="0"/>
          </a:p>
          <a:p>
            <a:pPr lvl="1"/>
            <a:r>
              <a:rPr lang="en-US" dirty="0"/>
              <a:t>Our last mention of him in Scripture is during Paul’s final imprisonment in Rome where he is sent on a missionary journey to </a:t>
            </a:r>
            <a:r>
              <a:rPr lang="en-US" b="1" dirty="0"/>
              <a:t>Dalmatia</a:t>
            </a:r>
            <a:r>
              <a:rPr lang="en-US" dirty="0"/>
              <a:t> (modern day Yugoslavia</a:t>
            </a:r>
            <a:r>
              <a:rPr lang="en-US" dirty="0" smtClean="0"/>
              <a:t>).</a:t>
            </a:r>
          </a:p>
          <a:p>
            <a:pPr lvl="1"/>
            <a:endParaRPr lang="en-US" sz="1000" dirty="0" smtClean="0"/>
          </a:p>
          <a:p>
            <a:pPr lvl="1"/>
            <a:r>
              <a:rPr lang="en-US" dirty="0"/>
              <a:t>We have no real record of his death from any church tradition but some conclude he died around 95 AD.</a:t>
            </a:r>
            <a:endParaRPr lang="en-US" sz="1000" dirty="0" smtClean="0"/>
          </a:p>
          <a:p>
            <a:pPr lvl="1"/>
            <a:endParaRPr lang="en-US" sz="1200" dirty="0"/>
          </a:p>
          <a:p>
            <a:pPr marL="0" indent="0">
              <a:buNone/>
            </a:pPr>
            <a:endParaRPr lang="en-US" dirty="0"/>
          </a:p>
        </p:txBody>
      </p:sp>
      <p:sp>
        <p:nvSpPr>
          <p:cNvPr id="3" name="Title 2"/>
          <p:cNvSpPr>
            <a:spLocks noGrp="1"/>
          </p:cNvSpPr>
          <p:nvPr>
            <p:ph type="title"/>
          </p:nvPr>
        </p:nvSpPr>
        <p:spPr>
          <a:xfrm>
            <a:off x="457200" y="381000"/>
            <a:ext cx="8229600" cy="685800"/>
          </a:xfrm>
        </p:spPr>
        <p:txBody>
          <a:bodyPr>
            <a:normAutofit fontScale="90000"/>
          </a:bodyPr>
          <a:lstStyle/>
          <a:p>
            <a:pPr algn="ctr"/>
            <a:r>
              <a:rPr lang="en-US" b="1" dirty="0">
                <a:effectLst/>
              </a:rPr>
              <a:t>Titus</a:t>
            </a:r>
            <a:endParaRPr lang="en-US" dirty="0"/>
          </a:p>
        </p:txBody>
      </p:sp>
    </p:spTree>
    <p:extLst>
      <p:ext uri="{BB962C8B-B14F-4D97-AF65-F5344CB8AC3E}">
        <p14:creationId xmlns:p14="http://schemas.microsoft.com/office/powerpoint/2010/main" val="3719821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 calcmode="lin" valueType="num">
                                      <p:cBhvr additive="base">
                                        <p:cTn id="14"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2">
                                            <p:txEl>
                                              <p:pRg st="4" end="4"/>
                                            </p:txEl>
                                          </p:spTgt>
                                        </p:tgtEl>
                                        <p:attrNameLst>
                                          <p:attrName>style.visibility</p:attrName>
                                        </p:attrNameLst>
                                      </p:cBhvr>
                                      <p:to>
                                        <p:strVal val="visible"/>
                                      </p:to>
                                    </p:set>
                                    <p:anim calcmode="lin" valueType="num">
                                      <p:cBhvr additive="base">
                                        <p:cTn id="20"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600200"/>
            <a:ext cx="8229600" cy="4800600"/>
          </a:xfrm>
        </p:spPr>
        <p:txBody>
          <a:bodyPr>
            <a:normAutofit/>
          </a:bodyPr>
          <a:lstStyle/>
          <a:p>
            <a:pPr marL="514350" lvl="0" indent="-514350">
              <a:buFont typeface="+mj-lt"/>
              <a:buAutoNum type="arabicPeriod"/>
            </a:pPr>
            <a:r>
              <a:rPr lang="en-US" dirty="0"/>
              <a:t>The New Testament primarily records four men who are named James</a:t>
            </a:r>
            <a:r>
              <a:rPr lang="en-US" dirty="0" smtClean="0"/>
              <a:t>: </a:t>
            </a:r>
          </a:p>
          <a:p>
            <a:endParaRPr lang="en-US" sz="1000" dirty="0" smtClean="0"/>
          </a:p>
          <a:p>
            <a:pPr lvl="1"/>
            <a:r>
              <a:rPr lang="en-US" dirty="0"/>
              <a:t>James the son of Zebedee and one of the original 12 Apostles. (Mark 1:19)</a:t>
            </a:r>
            <a:endParaRPr lang="en-US" sz="1000" dirty="0" smtClean="0"/>
          </a:p>
          <a:p>
            <a:pPr lvl="1"/>
            <a:endParaRPr lang="en-US" sz="1400" dirty="0" smtClean="0"/>
          </a:p>
          <a:p>
            <a:pPr lvl="1"/>
            <a:r>
              <a:rPr lang="en-US" dirty="0"/>
              <a:t>James the son of Alphaeus also one of the original 12 Apostles (Mark 3:18</a:t>
            </a:r>
            <a:r>
              <a:rPr lang="en-US" dirty="0" smtClean="0"/>
              <a:t>)</a:t>
            </a:r>
          </a:p>
          <a:p>
            <a:pPr lvl="1"/>
            <a:endParaRPr lang="en-US" sz="1400" dirty="0"/>
          </a:p>
          <a:p>
            <a:pPr lvl="1"/>
            <a:r>
              <a:rPr lang="en-US" dirty="0"/>
              <a:t>James the father of Judas not Iscariot (Luke 6:16</a:t>
            </a:r>
            <a:r>
              <a:rPr lang="en-US" dirty="0" smtClean="0"/>
              <a:t>)</a:t>
            </a:r>
          </a:p>
          <a:p>
            <a:pPr lvl="1"/>
            <a:endParaRPr lang="en-US" sz="1400" dirty="0"/>
          </a:p>
          <a:p>
            <a:pPr lvl="1"/>
            <a:r>
              <a:rPr lang="en-US" dirty="0"/>
              <a:t>James the half-brother of Jesus or sometimes called James the Just (Gal. 1:19)</a:t>
            </a:r>
            <a:endParaRPr lang="en-US" dirty="0" smtClean="0"/>
          </a:p>
          <a:p>
            <a:pPr lvl="1"/>
            <a:endParaRPr lang="en-US" sz="1200" dirty="0"/>
          </a:p>
          <a:p>
            <a:pPr lvl="1"/>
            <a:endParaRPr lang="en-US" sz="1200" dirty="0"/>
          </a:p>
          <a:p>
            <a:pPr marL="0" indent="0">
              <a:buNone/>
            </a:pPr>
            <a:endParaRPr lang="en-US" dirty="0"/>
          </a:p>
        </p:txBody>
      </p:sp>
      <p:sp>
        <p:nvSpPr>
          <p:cNvPr id="3" name="Title 2"/>
          <p:cNvSpPr>
            <a:spLocks noGrp="1"/>
          </p:cNvSpPr>
          <p:nvPr>
            <p:ph type="title"/>
          </p:nvPr>
        </p:nvSpPr>
        <p:spPr>
          <a:xfrm>
            <a:off x="457200" y="381000"/>
            <a:ext cx="8229600" cy="914400"/>
          </a:xfrm>
        </p:spPr>
        <p:txBody>
          <a:bodyPr>
            <a:normAutofit/>
          </a:bodyPr>
          <a:lstStyle/>
          <a:p>
            <a:pPr algn="ctr"/>
            <a:r>
              <a:rPr lang="en-US" sz="3600" b="1" dirty="0">
                <a:effectLst/>
              </a:rPr>
              <a:t>James (Author of the Epistle of James)</a:t>
            </a:r>
            <a:endParaRPr lang="en-US" sz="3600" dirty="0"/>
          </a:p>
        </p:txBody>
      </p:sp>
    </p:spTree>
    <p:extLst>
      <p:ext uri="{BB962C8B-B14F-4D97-AF65-F5344CB8AC3E}">
        <p14:creationId xmlns:p14="http://schemas.microsoft.com/office/powerpoint/2010/main" val="551798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 calcmode="lin" valueType="num">
                                      <p:cBhvr>
                                        <p:cTn id="15"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16"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17" dur="500"/>
                                        <p:tgtEl>
                                          <p:spTgt spid="2">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2">
                                            <p:txEl>
                                              <p:pRg st="2" end="2"/>
                                            </p:txEl>
                                          </p:spTgt>
                                        </p:tgtEl>
                                        <p:attrNameLst>
                                          <p:attrName>style.visibility</p:attrName>
                                        </p:attrNameLst>
                                      </p:cBhvr>
                                      <p:to>
                                        <p:strVal val="visible"/>
                                      </p:to>
                                    </p:set>
                                    <p:anim calcmode="lin" valueType="num">
                                      <p:cBhvr additive="base">
                                        <p:cTn id="22"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2">
                                            <p:txEl>
                                              <p:pRg st="4" end="4"/>
                                            </p:txEl>
                                          </p:spTgt>
                                        </p:tgtEl>
                                        <p:attrNameLst>
                                          <p:attrName>style.visibility</p:attrName>
                                        </p:attrNameLst>
                                      </p:cBhvr>
                                      <p:to>
                                        <p:strVal val="visible"/>
                                      </p:to>
                                    </p:set>
                                    <p:anim calcmode="lin" valueType="num">
                                      <p:cBhvr additive="base">
                                        <p:cTn id="28"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2">
                                            <p:txEl>
                                              <p:pRg st="6" end="6"/>
                                            </p:txEl>
                                          </p:spTgt>
                                        </p:tgtEl>
                                        <p:attrNameLst>
                                          <p:attrName>style.visibility</p:attrName>
                                        </p:attrNameLst>
                                      </p:cBhvr>
                                      <p:to>
                                        <p:strVal val="visible"/>
                                      </p:to>
                                    </p:set>
                                    <p:anim calcmode="lin" valueType="num">
                                      <p:cBhvr additive="base">
                                        <p:cTn id="34"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5"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nodeType="clickEffect">
                                  <p:stCondLst>
                                    <p:cond delay="0"/>
                                  </p:stCondLst>
                                  <p:childTnLst>
                                    <p:set>
                                      <p:cBhvr>
                                        <p:cTn id="39" dur="1" fill="hold">
                                          <p:stCondLst>
                                            <p:cond delay="0"/>
                                          </p:stCondLst>
                                        </p:cTn>
                                        <p:tgtEl>
                                          <p:spTgt spid="2">
                                            <p:txEl>
                                              <p:pRg st="8" end="8"/>
                                            </p:txEl>
                                          </p:spTgt>
                                        </p:tgtEl>
                                        <p:attrNameLst>
                                          <p:attrName>style.visibility</p:attrName>
                                        </p:attrNameLst>
                                      </p:cBhvr>
                                      <p:to>
                                        <p:strVal val="visible"/>
                                      </p:to>
                                    </p:set>
                                    <p:anim calcmode="lin" valueType="num">
                                      <p:cBhvr additive="base">
                                        <p:cTn id="40"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1"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371600"/>
            <a:ext cx="8229600" cy="5029200"/>
          </a:xfrm>
        </p:spPr>
        <p:txBody>
          <a:bodyPr>
            <a:normAutofit lnSpcReduction="10000"/>
          </a:bodyPr>
          <a:lstStyle/>
          <a:p>
            <a:pPr marL="514350" lvl="0" indent="-514350">
              <a:buFont typeface="+mj-lt"/>
              <a:buAutoNum type="arabicPeriod" startAt="2"/>
            </a:pPr>
            <a:r>
              <a:rPr lang="en-US" dirty="0"/>
              <a:t>Assuming the author of James was one of these four; then most probable author of the Epistle would be </a:t>
            </a:r>
            <a:r>
              <a:rPr lang="en-US" b="1" i="1" u="sng" dirty="0">
                <a:solidFill>
                  <a:schemeClr val="bg1"/>
                </a:solidFill>
              </a:rPr>
              <a:t>James the Just</a:t>
            </a:r>
            <a:r>
              <a:rPr lang="en-US" dirty="0"/>
              <a:t> (the half-brother of Jesus).</a:t>
            </a:r>
            <a:r>
              <a:rPr lang="en-US" dirty="0" smtClean="0"/>
              <a:t> </a:t>
            </a:r>
          </a:p>
          <a:p>
            <a:endParaRPr lang="en-US" sz="1000" dirty="0" smtClean="0"/>
          </a:p>
          <a:p>
            <a:pPr lvl="1"/>
            <a:r>
              <a:rPr lang="en-US" dirty="0"/>
              <a:t>It is unlikely that the author is James the son of Zebedee for he was martyred by King Agrippa I (Acts 12:2) which would have preceded the writing of the Epistle</a:t>
            </a:r>
            <a:r>
              <a:rPr lang="en-US" dirty="0" smtClean="0"/>
              <a:t>.</a:t>
            </a:r>
          </a:p>
          <a:p>
            <a:pPr lvl="1"/>
            <a:endParaRPr lang="en-US" sz="1400" dirty="0" smtClean="0"/>
          </a:p>
          <a:p>
            <a:pPr lvl="1"/>
            <a:r>
              <a:rPr lang="en-US" dirty="0"/>
              <a:t>It is doubtful that it is James the son of Alphaeus (even though the Roman Catholic Church advocates of his authorship), for his location of ministry, dates and actual ministry service just doesn’t fit this Epistle.</a:t>
            </a:r>
            <a:endParaRPr lang="en-US" sz="1400" dirty="0"/>
          </a:p>
          <a:p>
            <a:pPr lvl="1"/>
            <a:endParaRPr lang="en-US" sz="1500" dirty="0" smtClean="0"/>
          </a:p>
          <a:p>
            <a:pPr lvl="1"/>
            <a:r>
              <a:rPr lang="en-US" dirty="0" smtClean="0"/>
              <a:t>James </a:t>
            </a:r>
            <a:r>
              <a:rPr lang="en-US" dirty="0"/>
              <a:t>the father of Judas (not Iscariot) just doesn’t fit the position of the person described in this Epistle.</a:t>
            </a:r>
            <a:endParaRPr lang="en-US" sz="1400" dirty="0"/>
          </a:p>
          <a:p>
            <a:pPr lvl="1"/>
            <a:endParaRPr lang="en-US" sz="1200" dirty="0"/>
          </a:p>
          <a:p>
            <a:pPr lvl="1"/>
            <a:endParaRPr lang="en-US" sz="1200" dirty="0"/>
          </a:p>
          <a:p>
            <a:pPr marL="0" indent="0">
              <a:buNone/>
            </a:pPr>
            <a:endParaRPr lang="en-US" dirty="0"/>
          </a:p>
        </p:txBody>
      </p:sp>
      <p:sp>
        <p:nvSpPr>
          <p:cNvPr id="3" name="Title 2"/>
          <p:cNvSpPr>
            <a:spLocks noGrp="1"/>
          </p:cNvSpPr>
          <p:nvPr>
            <p:ph type="title"/>
          </p:nvPr>
        </p:nvSpPr>
        <p:spPr>
          <a:xfrm>
            <a:off x="457200" y="304800"/>
            <a:ext cx="8229600" cy="685800"/>
          </a:xfrm>
        </p:spPr>
        <p:txBody>
          <a:bodyPr>
            <a:normAutofit/>
          </a:bodyPr>
          <a:lstStyle/>
          <a:p>
            <a:pPr algn="ctr"/>
            <a:r>
              <a:rPr lang="en-US" sz="3600" b="1" dirty="0">
                <a:effectLst/>
              </a:rPr>
              <a:t>James (Author of the Epistle of James)</a:t>
            </a:r>
            <a:endParaRPr lang="en-US" sz="3600" dirty="0"/>
          </a:p>
        </p:txBody>
      </p:sp>
    </p:spTree>
    <p:extLst>
      <p:ext uri="{BB962C8B-B14F-4D97-AF65-F5344CB8AC3E}">
        <p14:creationId xmlns:p14="http://schemas.microsoft.com/office/powerpoint/2010/main" val="3119591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 calcmode="lin" valueType="num">
                                      <p:cBhvr additive="base">
                                        <p:cTn id="14"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2">
                                            <p:txEl>
                                              <p:pRg st="4" end="4"/>
                                            </p:txEl>
                                          </p:spTgt>
                                        </p:tgtEl>
                                        <p:attrNameLst>
                                          <p:attrName>style.visibility</p:attrName>
                                        </p:attrNameLst>
                                      </p:cBhvr>
                                      <p:to>
                                        <p:strVal val="visible"/>
                                      </p:to>
                                    </p:set>
                                    <p:anim calcmode="lin" valueType="num">
                                      <p:cBhvr additive="base">
                                        <p:cTn id="20"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2">
                                            <p:txEl>
                                              <p:pRg st="6" end="6"/>
                                            </p:txEl>
                                          </p:spTgt>
                                        </p:tgtEl>
                                        <p:attrNameLst>
                                          <p:attrName>style.visibility</p:attrName>
                                        </p:attrNameLst>
                                      </p:cBhvr>
                                      <p:to>
                                        <p:strVal val="visible"/>
                                      </p:to>
                                    </p:set>
                                    <p:anim calcmode="lin" valueType="num">
                                      <p:cBhvr additive="base">
                                        <p:cTn id="26"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371600"/>
            <a:ext cx="8229600" cy="5029200"/>
          </a:xfrm>
        </p:spPr>
        <p:txBody>
          <a:bodyPr>
            <a:normAutofit fontScale="92500" lnSpcReduction="10000"/>
          </a:bodyPr>
          <a:lstStyle/>
          <a:p>
            <a:r>
              <a:rPr lang="en-US" dirty="0"/>
              <a:t>This would leave James (the half-brother of Jesus) as the most probable author. If you recall – Mary and Joseph had children after Jesus was born. (Matthew 13:55)</a:t>
            </a:r>
            <a:r>
              <a:rPr lang="en-US" dirty="0" smtClean="0"/>
              <a:t> </a:t>
            </a:r>
          </a:p>
          <a:p>
            <a:endParaRPr lang="en-US" sz="1000" dirty="0" smtClean="0"/>
          </a:p>
          <a:p>
            <a:pPr lvl="1">
              <a:buFont typeface="Wingdings" pitchFamily="2" charset="2"/>
              <a:buChar char="Ø"/>
            </a:pPr>
            <a:r>
              <a:rPr lang="en-US" dirty="0"/>
              <a:t>There is much similarity to the speech recorded by James in Acts 15 to that of the Epistle of James</a:t>
            </a:r>
            <a:r>
              <a:rPr lang="en-US" dirty="0" smtClean="0"/>
              <a:t>.</a:t>
            </a:r>
          </a:p>
          <a:p>
            <a:pPr lvl="1">
              <a:buFont typeface="Wingdings" pitchFamily="2" charset="2"/>
              <a:buChar char="Ø"/>
            </a:pPr>
            <a:endParaRPr lang="en-US" sz="1400" dirty="0" smtClean="0"/>
          </a:p>
          <a:p>
            <a:pPr lvl="1">
              <a:buFont typeface="Wingdings" pitchFamily="2" charset="2"/>
              <a:buChar char="Ø"/>
            </a:pPr>
            <a:r>
              <a:rPr lang="en-US" dirty="0"/>
              <a:t>The James of Acts 15 became the recognized leader of the </a:t>
            </a:r>
            <a:r>
              <a:rPr lang="en-US" b="1" i="1" u="sng" dirty="0">
                <a:solidFill>
                  <a:schemeClr val="bg1"/>
                </a:solidFill>
              </a:rPr>
              <a:t>Jerusalem</a:t>
            </a:r>
            <a:r>
              <a:rPr lang="en-US" dirty="0"/>
              <a:t> church</a:t>
            </a:r>
            <a:r>
              <a:rPr lang="en-US" dirty="0" smtClean="0"/>
              <a:t>.</a:t>
            </a:r>
          </a:p>
          <a:p>
            <a:pPr lvl="1">
              <a:buFont typeface="Wingdings" pitchFamily="2" charset="2"/>
              <a:buChar char="Ø"/>
            </a:pPr>
            <a:endParaRPr lang="en-US" sz="1500" dirty="0" smtClean="0"/>
          </a:p>
          <a:p>
            <a:pPr lvl="1">
              <a:buFont typeface="Wingdings" pitchFamily="2" charset="2"/>
              <a:buChar char="Ø"/>
            </a:pPr>
            <a:r>
              <a:rPr lang="en-US" dirty="0"/>
              <a:t>This James became a </a:t>
            </a:r>
            <a:r>
              <a:rPr lang="en-US" b="1" i="1" u="sng" dirty="0">
                <a:solidFill>
                  <a:schemeClr val="bg1"/>
                </a:solidFill>
              </a:rPr>
              <a:t>believer</a:t>
            </a:r>
            <a:r>
              <a:rPr lang="en-US" dirty="0"/>
              <a:t> after Jesus’ resurrection. (Jn. 7:5, I Cor. 15:7</a:t>
            </a:r>
            <a:r>
              <a:rPr lang="en-US" dirty="0" smtClean="0"/>
              <a:t>)</a:t>
            </a:r>
          </a:p>
          <a:p>
            <a:pPr lvl="1">
              <a:buFont typeface="Wingdings" pitchFamily="2" charset="2"/>
              <a:buChar char="Ø"/>
            </a:pPr>
            <a:endParaRPr lang="en-US" sz="1500" dirty="0" smtClean="0"/>
          </a:p>
          <a:p>
            <a:pPr lvl="1">
              <a:buFont typeface="Wingdings" pitchFamily="2" charset="2"/>
              <a:buChar char="Ø"/>
            </a:pPr>
            <a:r>
              <a:rPr lang="en-US" dirty="0" smtClean="0"/>
              <a:t>The </a:t>
            </a:r>
            <a:r>
              <a:rPr lang="en-US" dirty="0"/>
              <a:t>early church </a:t>
            </a:r>
            <a:r>
              <a:rPr lang="en-US" b="1" i="1" u="sng" dirty="0">
                <a:solidFill>
                  <a:schemeClr val="bg1"/>
                </a:solidFill>
              </a:rPr>
              <a:t>leaders</a:t>
            </a:r>
            <a:r>
              <a:rPr lang="en-US" dirty="0"/>
              <a:t> (Origen, Eusebius, Athanasius, and Augustine) support the view that James the brother of Jesus is the author of the Epistle.</a:t>
            </a:r>
          </a:p>
          <a:p>
            <a:pPr marL="0" indent="0">
              <a:buNone/>
            </a:pPr>
            <a:endParaRPr lang="en-US" dirty="0"/>
          </a:p>
        </p:txBody>
      </p:sp>
      <p:sp>
        <p:nvSpPr>
          <p:cNvPr id="3" name="Title 2"/>
          <p:cNvSpPr>
            <a:spLocks noGrp="1"/>
          </p:cNvSpPr>
          <p:nvPr>
            <p:ph type="title"/>
          </p:nvPr>
        </p:nvSpPr>
        <p:spPr>
          <a:xfrm>
            <a:off x="457200" y="304800"/>
            <a:ext cx="8229600" cy="685800"/>
          </a:xfrm>
        </p:spPr>
        <p:txBody>
          <a:bodyPr>
            <a:normAutofit/>
          </a:bodyPr>
          <a:lstStyle/>
          <a:p>
            <a:pPr algn="ctr"/>
            <a:r>
              <a:rPr lang="en-US" sz="3600" b="1" dirty="0">
                <a:effectLst/>
              </a:rPr>
              <a:t>James (Author of the Epistle of James)</a:t>
            </a:r>
            <a:endParaRPr lang="en-US" sz="3600" dirty="0"/>
          </a:p>
        </p:txBody>
      </p:sp>
    </p:spTree>
    <p:extLst>
      <p:ext uri="{BB962C8B-B14F-4D97-AF65-F5344CB8AC3E}">
        <p14:creationId xmlns:p14="http://schemas.microsoft.com/office/powerpoint/2010/main" val="280804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 calcmode="lin" valueType="num">
                                      <p:cBhvr additive="base">
                                        <p:cTn id="14"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2">
                                            <p:txEl>
                                              <p:pRg st="4" end="4"/>
                                            </p:txEl>
                                          </p:spTgt>
                                        </p:tgtEl>
                                        <p:attrNameLst>
                                          <p:attrName>style.visibility</p:attrName>
                                        </p:attrNameLst>
                                      </p:cBhvr>
                                      <p:to>
                                        <p:strVal val="visible"/>
                                      </p:to>
                                    </p:set>
                                    <p:anim calcmode="lin" valueType="num">
                                      <p:cBhvr additive="base">
                                        <p:cTn id="20"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2">
                                            <p:txEl>
                                              <p:pRg st="6" end="6"/>
                                            </p:txEl>
                                          </p:spTgt>
                                        </p:tgtEl>
                                        <p:attrNameLst>
                                          <p:attrName>style.visibility</p:attrName>
                                        </p:attrNameLst>
                                      </p:cBhvr>
                                      <p:to>
                                        <p:strVal val="visible"/>
                                      </p:to>
                                    </p:set>
                                    <p:anim calcmode="lin" valueType="num">
                                      <p:cBhvr additive="base">
                                        <p:cTn id="26"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2">
                                            <p:txEl>
                                              <p:pRg st="8" end="8"/>
                                            </p:txEl>
                                          </p:spTgt>
                                        </p:tgtEl>
                                        <p:attrNameLst>
                                          <p:attrName>style.visibility</p:attrName>
                                        </p:attrNameLst>
                                      </p:cBhvr>
                                      <p:to>
                                        <p:strVal val="visible"/>
                                      </p:to>
                                    </p:set>
                                    <p:anim calcmode="lin" valueType="num">
                                      <p:cBhvr additive="base">
                                        <p:cTn id="32"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371600"/>
            <a:ext cx="8229600" cy="5029200"/>
          </a:xfrm>
        </p:spPr>
        <p:txBody>
          <a:bodyPr>
            <a:normAutofit lnSpcReduction="10000"/>
          </a:bodyPr>
          <a:lstStyle/>
          <a:p>
            <a:pPr marL="514350" lvl="0" indent="-514350">
              <a:buFont typeface="+mj-lt"/>
              <a:buAutoNum type="arabicPeriod" startAt="3"/>
            </a:pPr>
            <a:r>
              <a:rPr lang="en-US" dirty="0"/>
              <a:t>James’ contribution to the church</a:t>
            </a:r>
            <a:r>
              <a:rPr lang="en-US" dirty="0" smtClean="0"/>
              <a:t>:</a:t>
            </a:r>
          </a:p>
          <a:p>
            <a:pPr marL="514350" lvl="0" indent="-514350">
              <a:buFont typeface="+mj-lt"/>
              <a:buAutoNum type="arabicPeriod" startAt="3"/>
            </a:pPr>
            <a:endParaRPr lang="en-US" sz="1000" dirty="0" smtClean="0"/>
          </a:p>
          <a:p>
            <a:pPr lvl="1"/>
            <a:r>
              <a:rPr lang="en-US" dirty="0"/>
              <a:t>The </a:t>
            </a:r>
            <a:r>
              <a:rPr lang="en-US" b="1" i="1" u="sng" dirty="0">
                <a:solidFill>
                  <a:schemeClr val="bg1"/>
                </a:solidFill>
              </a:rPr>
              <a:t>Epistle</a:t>
            </a:r>
            <a:r>
              <a:rPr lang="en-US" dirty="0"/>
              <a:t> itself which contains many of our </a:t>
            </a:r>
            <a:r>
              <a:rPr lang="en-US" b="1" i="1" u="sng" dirty="0">
                <a:solidFill>
                  <a:schemeClr val="bg1"/>
                </a:solidFill>
              </a:rPr>
              <a:t>foundational</a:t>
            </a:r>
            <a:r>
              <a:rPr lang="en-US" dirty="0"/>
              <a:t> doctrines and practices, as well instructions on persevering in the midst of trials. Where would we be without James words of; “count it all joy</a:t>
            </a:r>
            <a:r>
              <a:rPr lang="en-US" dirty="0" smtClean="0"/>
              <a:t>….”</a:t>
            </a:r>
          </a:p>
          <a:p>
            <a:pPr lvl="1"/>
            <a:endParaRPr lang="en-US" sz="1400" dirty="0" smtClean="0"/>
          </a:p>
          <a:p>
            <a:pPr lvl="1"/>
            <a:r>
              <a:rPr lang="en-US" dirty="0"/>
              <a:t>His wise </a:t>
            </a:r>
            <a:r>
              <a:rPr lang="en-US" b="1" i="1" u="sng" dirty="0">
                <a:solidFill>
                  <a:schemeClr val="bg1"/>
                </a:solidFill>
              </a:rPr>
              <a:t>discernment</a:t>
            </a:r>
            <a:r>
              <a:rPr lang="en-US" dirty="0"/>
              <a:t> and </a:t>
            </a:r>
            <a:r>
              <a:rPr lang="en-US" b="1" i="1" u="sng" dirty="0">
                <a:solidFill>
                  <a:schemeClr val="bg1"/>
                </a:solidFill>
              </a:rPr>
              <a:t>instruction</a:t>
            </a:r>
            <a:r>
              <a:rPr lang="en-US" dirty="0"/>
              <a:t> at the Jerusalem Council in dealing with the issues surrounding the Gentiles coming to faith in Christ</a:t>
            </a:r>
            <a:r>
              <a:rPr lang="en-US" dirty="0" smtClean="0"/>
              <a:t>.</a:t>
            </a:r>
          </a:p>
          <a:p>
            <a:pPr lvl="1"/>
            <a:endParaRPr lang="en-US" sz="1500" dirty="0" smtClean="0"/>
          </a:p>
          <a:p>
            <a:pPr marL="514350" indent="-514350">
              <a:buFont typeface="+mj-lt"/>
              <a:buAutoNum type="arabicPeriod" startAt="4"/>
            </a:pPr>
            <a:r>
              <a:rPr lang="en-US" dirty="0" smtClean="0"/>
              <a:t>It </a:t>
            </a:r>
            <a:r>
              <a:rPr lang="en-US" dirty="0"/>
              <a:t>is believed he died a martyr’s death by being thrown from the summit of the Temple, </a:t>
            </a:r>
            <a:r>
              <a:rPr lang="en-US" dirty="0" smtClean="0"/>
              <a:t>then </a:t>
            </a:r>
            <a:r>
              <a:rPr lang="en-US" dirty="0"/>
              <a:t>stoned, and finally his skull crushed with a club until dead.</a:t>
            </a:r>
            <a:endParaRPr lang="en-US" sz="2600" dirty="0"/>
          </a:p>
          <a:p>
            <a:pPr lvl="1"/>
            <a:endParaRPr lang="en-US" sz="1200" dirty="0"/>
          </a:p>
          <a:p>
            <a:pPr marL="0" indent="0">
              <a:buNone/>
            </a:pPr>
            <a:endParaRPr lang="en-US" dirty="0"/>
          </a:p>
        </p:txBody>
      </p:sp>
      <p:sp>
        <p:nvSpPr>
          <p:cNvPr id="3" name="Title 2"/>
          <p:cNvSpPr>
            <a:spLocks noGrp="1"/>
          </p:cNvSpPr>
          <p:nvPr>
            <p:ph type="title"/>
          </p:nvPr>
        </p:nvSpPr>
        <p:spPr>
          <a:xfrm>
            <a:off x="457200" y="304800"/>
            <a:ext cx="8229600" cy="685800"/>
          </a:xfrm>
        </p:spPr>
        <p:txBody>
          <a:bodyPr>
            <a:normAutofit/>
          </a:bodyPr>
          <a:lstStyle/>
          <a:p>
            <a:pPr algn="ctr"/>
            <a:r>
              <a:rPr lang="en-US" sz="3600" b="1" dirty="0" smtClean="0">
                <a:effectLst/>
              </a:rPr>
              <a:t>James (Author of the Epistle of James)</a:t>
            </a:r>
            <a:endParaRPr lang="en-US" sz="3600" dirty="0"/>
          </a:p>
        </p:txBody>
      </p:sp>
    </p:spTree>
    <p:extLst>
      <p:ext uri="{BB962C8B-B14F-4D97-AF65-F5344CB8AC3E}">
        <p14:creationId xmlns:p14="http://schemas.microsoft.com/office/powerpoint/2010/main" val="3104637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2000"/>
                                        <p:tgtEl>
                                          <p:spTgt spid="2">
                                            <p:txEl>
                                              <p:pRg st="0" end="0"/>
                                            </p:txEl>
                                          </p:spTgt>
                                        </p:tgtEl>
                                      </p:cBhvr>
                                    </p:animEffect>
                                    <p:anim calcmode="lin" valueType="num">
                                      <p:cBhvr>
                                        <p:cTn id="8" dur="2000" fill="hold"/>
                                        <p:tgtEl>
                                          <p:spTgt spid="2">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2">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 calcmode="lin" valueType="num">
                                      <p:cBhvr additive="base">
                                        <p:cTn id="14"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2">
                                            <p:txEl>
                                              <p:pRg st="4" end="4"/>
                                            </p:txEl>
                                          </p:spTgt>
                                        </p:tgtEl>
                                        <p:attrNameLst>
                                          <p:attrName>style.visibility</p:attrName>
                                        </p:attrNameLst>
                                      </p:cBhvr>
                                      <p:to>
                                        <p:strVal val="visible"/>
                                      </p:to>
                                    </p:set>
                                    <p:anim calcmode="lin" valueType="num">
                                      <p:cBhvr additive="base">
                                        <p:cTn id="20"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nodeType="clickEffect">
                                  <p:stCondLst>
                                    <p:cond delay="0"/>
                                  </p:stCondLst>
                                  <p:childTnLst>
                                    <p:set>
                                      <p:cBhvr>
                                        <p:cTn id="25" dur="1" fill="hold">
                                          <p:stCondLst>
                                            <p:cond delay="0"/>
                                          </p:stCondLst>
                                        </p:cTn>
                                        <p:tgtEl>
                                          <p:spTgt spid="2">
                                            <p:txEl>
                                              <p:pRg st="6" end="6"/>
                                            </p:txEl>
                                          </p:spTgt>
                                        </p:tgtEl>
                                        <p:attrNameLst>
                                          <p:attrName>style.visibility</p:attrName>
                                        </p:attrNameLst>
                                      </p:cBhvr>
                                      <p:to>
                                        <p:strVal val="visible"/>
                                      </p:to>
                                    </p:set>
                                    <p:anim calcmode="lin" valueType="num">
                                      <p:cBhvr>
                                        <p:cTn id="26" dur="500" fill="hold"/>
                                        <p:tgtEl>
                                          <p:spTgt spid="2">
                                            <p:txEl>
                                              <p:pRg st="6" end="6"/>
                                            </p:txEl>
                                          </p:spTgt>
                                        </p:tgtEl>
                                        <p:attrNameLst>
                                          <p:attrName>ppt_w</p:attrName>
                                        </p:attrNameLst>
                                      </p:cBhvr>
                                      <p:tavLst>
                                        <p:tav tm="0">
                                          <p:val>
                                            <p:fltVal val="0"/>
                                          </p:val>
                                        </p:tav>
                                        <p:tav tm="100000">
                                          <p:val>
                                            <p:strVal val="#ppt_w"/>
                                          </p:val>
                                        </p:tav>
                                      </p:tavLst>
                                    </p:anim>
                                    <p:anim calcmode="lin" valueType="num">
                                      <p:cBhvr>
                                        <p:cTn id="27" dur="500" fill="hold"/>
                                        <p:tgtEl>
                                          <p:spTgt spid="2">
                                            <p:txEl>
                                              <p:pRg st="6" end="6"/>
                                            </p:txEl>
                                          </p:spTgt>
                                        </p:tgtEl>
                                        <p:attrNameLst>
                                          <p:attrName>ppt_h</p:attrName>
                                        </p:attrNameLst>
                                      </p:cBhvr>
                                      <p:tavLst>
                                        <p:tav tm="0">
                                          <p:val>
                                            <p:fltVal val="0"/>
                                          </p:val>
                                        </p:tav>
                                        <p:tav tm="100000">
                                          <p:val>
                                            <p:strVal val="#ppt_h"/>
                                          </p:val>
                                        </p:tav>
                                      </p:tavLst>
                                    </p:anim>
                                    <p:animEffect transition="in" filter="fade">
                                      <p:cBhvr>
                                        <p:cTn id="28"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371600"/>
            <a:ext cx="8229600" cy="5029200"/>
          </a:xfrm>
        </p:spPr>
        <p:txBody>
          <a:bodyPr>
            <a:normAutofit lnSpcReduction="10000"/>
          </a:bodyPr>
          <a:lstStyle/>
          <a:p>
            <a:pPr marL="514350" lvl="0" indent="-514350">
              <a:buFont typeface="+mj-lt"/>
              <a:buAutoNum type="arabicPeriod"/>
            </a:pPr>
            <a:r>
              <a:rPr lang="en-US" dirty="0"/>
              <a:t>In the same manner that we had four possible conclusions for the author of the Epistle of James; we have 3 possibilities for the author of Jude</a:t>
            </a:r>
            <a:r>
              <a:rPr lang="en-US" dirty="0" smtClean="0"/>
              <a:t>:</a:t>
            </a:r>
          </a:p>
          <a:p>
            <a:pPr marL="514350" lvl="0" indent="-514350">
              <a:buFont typeface="+mj-lt"/>
              <a:buAutoNum type="arabicPeriod"/>
            </a:pPr>
            <a:endParaRPr lang="en-US" sz="1000" dirty="0" smtClean="0"/>
          </a:p>
          <a:p>
            <a:pPr lvl="1"/>
            <a:r>
              <a:rPr lang="en-US" dirty="0"/>
              <a:t>Judas the half-brother of </a:t>
            </a:r>
            <a:r>
              <a:rPr lang="en-US" dirty="0" smtClean="0"/>
              <a:t>Jesus</a:t>
            </a:r>
          </a:p>
          <a:p>
            <a:pPr lvl="1"/>
            <a:endParaRPr lang="en-US" sz="1400" dirty="0" smtClean="0"/>
          </a:p>
          <a:p>
            <a:pPr lvl="1"/>
            <a:r>
              <a:rPr lang="en-US" dirty="0"/>
              <a:t>Judas the Apostle</a:t>
            </a:r>
          </a:p>
          <a:p>
            <a:pPr lvl="1"/>
            <a:endParaRPr lang="en-US" sz="1500" dirty="0" smtClean="0"/>
          </a:p>
          <a:p>
            <a:pPr lvl="1"/>
            <a:r>
              <a:rPr lang="en-US" dirty="0"/>
              <a:t>Judas a leader in the church of Jerusalem</a:t>
            </a:r>
            <a:endParaRPr lang="en-US" sz="1200" dirty="0"/>
          </a:p>
          <a:p>
            <a:pPr lvl="1"/>
            <a:endParaRPr lang="en-US" sz="1200" dirty="0"/>
          </a:p>
          <a:p>
            <a:pPr marL="514350" indent="-514350">
              <a:buFont typeface="+mj-lt"/>
              <a:buAutoNum type="arabicPeriod"/>
            </a:pPr>
            <a:r>
              <a:rPr lang="en-US" dirty="0"/>
              <a:t>Anyone of these people are viable candidates but for me the reference to being the brother of James (Vs. 1), the style of writing and more importantly the </a:t>
            </a:r>
            <a:r>
              <a:rPr lang="en-US" dirty="0" smtClean="0"/>
              <a:t>content - </a:t>
            </a:r>
            <a:r>
              <a:rPr lang="en-US" dirty="0"/>
              <a:t>points to </a:t>
            </a:r>
            <a:r>
              <a:rPr lang="en-US" b="1" dirty="0"/>
              <a:t>Judas the half-brother of Jesus</a:t>
            </a:r>
            <a:r>
              <a:rPr lang="en-US" dirty="0"/>
              <a:t>.</a:t>
            </a:r>
          </a:p>
        </p:txBody>
      </p:sp>
      <p:sp>
        <p:nvSpPr>
          <p:cNvPr id="3" name="Title 2"/>
          <p:cNvSpPr>
            <a:spLocks noGrp="1"/>
          </p:cNvSpPr>
          <p:nvPr>
            <p:ph type="title"/>
          </p:nvPr>
        </p:nvSpPr>
        <p:spPr>
          <a:xfrm>
            <a:off x="457200" y="304800"/>
            <a:ext cx="8229600" cy="685800"/>
          </a:xfrm>
        </p:spPr>
        <p:txBody>
          <a:bodyPr>
            <a:normAutofit/>
          </a:bodyPr>
          <a:lstStyle/>
          <a:p>
            <a:pPr algn="ctr"/>
            <a:r>
              <a:rPr lang="en-US" sz="3600" b="1" dirty="0">
                <a:effectLst/>
              </a:rPr>
              <a:t>Jude (Author of the Epistle of Jude)</a:t>
            </a:r>
            <a:endParaRPr lang="en-US" sz="3600" dirty="0"/>
          </a:p>
        </p:txBody>
      </p:sp>
    </p:spTree>
    <p:extLst>
      <p:ext uri="{BB962C8B-B14F-4D97-AF65-F5344CB8AC3E}">
        <p14:creationId xmlns:p14="http://schemas.microsoft.com/office/powerpoint/2010/main" val="2033095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 calcmode="lin" valueType="num">
                                      <p:cBhvr>
                                        <p:cTn id="15"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16"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17" dur="500"/>
                                        <p:tgtEl>
                                          <p:spTgt spid="2">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2">
                                            <p:txEl>
                                              <p:pRg st="2" end="2"/>
                                            </p:txEl>
                                          </p:spTgt>
                                        </p:tgtEl>
                                        <p:attrNameLst>
                                          <p:attrName>style.visibility</p:attrName>
                                        </p:attrNameLst>
                                      </p:cBhvr>
                                      <p:to>
                                        <p:strVal val="visible"/>
                                      </p:to>
                                    </p:set>
                                    <p:anim calcmode="lin" valueType="num">
                                      <p:cBhvr additive="base">
                                        <p:cTn id="22"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2">
                                            <p:txEl>
                                              <p:pRg st="4" end="4"/>
                                            </p:txEl>
                                          </p:spTgt>
                                        </p:tgtEl>
                                        <p:attrNameLst>
                                          <p:attrName>style.visibility</p:attrName>
                                        </p:attrNameLst>
                                      </p:cBhvr>
                                      <p:to>
                                        <p:strVal val="visible"/>
                                      </p:to>
                                    </p:set>
                                    <p:anim calcmode="lin" valueType="num">
                                      <p:cBhvr additive="base">
                                        <p:cTn id="28"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2">
                                            <p:txEl>
                                              <p:pRg st="6" end="6"/>
                                            </p:txEl>
                                          </p:spTgt>
                                        </p:tgtEl>
                                        <p:attrNameLst>
                                          <p:attrName>style.visibility</p:attrName>
                                        </p:attrNameLst>
                                      </p:cBhvr>
                                      <p:to>
                                        <p:strVal val="visible"/>
                                      </p:to>
                                    </p:set>
                                    <p:anim calcmode="lin" valueType="num">
                                      <p:cBhvr additive="base">
                                        <p:cTn id="34"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5"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53" presetClass="entr" presetSubtype="16" fill="hold" nodeType="clickEffect">
                                  <p:stCondLst>
                                    <p:cond delay="0"/>
                                  </p:stCondLst>
                                  <p:childTnLst>
                                    <p:set>
                                      <p:cBhvr>
                                        <p:cTn id="39" dur="1" fill="hold">
                                          <p:stCondLst>
                                            <p:cond delay="0"/>
                                          </p:stCondLst>
                                        </p:cTn>
                                        <p:tgtEl>
                                          <p:spTgt spid="2">
                                            <p:txEl>
                                              <p:pRg st="8" end="8"/>
                                            </p:txEl>
                                          </p:spTgt>
                                        </p:tgtEl>
                                        <p:attrNameLst>
                                          <p:attrName>style.visibility</p:attrName>
                                        </p:attrNameLst>
                                      </p:cBhvr>
                                      <p:to>
                                        <p:strVal val="visible"/>
                                      </p:to>
                                    </p:set>
                                    <p:anim calcmode="lin" valueType="num">
                                      <p:cBhvr>
                                        <p:cTn id="40" dur="500" fill="hold"/>
                                        <p:tgtEl>
                                          <p:spTgt spid="2">
                                            <p:txEl>
                                              <p:pRg st="8" end="8"/>
                                            </p:txEl>
                                          </p:spTgt>
                                        </p:tgtEl>
                                        <p:attrNameLst>
                                          <p:attrName>ppt_w</p:attrName>
                                        </p:attrNameLst>
                                      </p:cBhvr>
                                      <p:tavLst>
                                        <p:tav tm="0">
                                          <p:val>
                                            <p:fltVal val="0"/>
                                          </p:val>
                                        </p:tav>
                                        <p:tav tm="100000">
                                          <p:val>
                                            <p:strVal val="#ppt_w"/>
                                          </p:val>
                                        </p:tav>
                                      </p:tavLst>
                                    </p:anim>
                                    <p:anim calcmode="lin" valueType="num">
                                      <p:cBhvr>
                                        <p:cTn id="41" dur="500" fill="hold"/>
                                        <p:tgtEl>
                                          <p:spTgt spid="2">
                                            <p:txEl>
                                              <p:pRg st="8" end="8"/>
                                            </p:txEl>
                                          </p:spTgt>
                                        </p:tgtEl>
                                        <p:attrNameLst>
                                          <p:attrName>ppt_h</p:attrName>
                                        </p:attrNameLst>
                                      </p:cBhvr>
                                      <p:tavLst>
                                        <p:tav tm="0">
                                          <p:val>
                                            <p:fltVal val="0"/>
                                          </p:val>
                                        </p:tav>
                                        <p:tav tm="100000">
                                          <p:val>
                                            <p:strVal val="#ppt_h"/>
                                          </p:val>
                                        </p:tav>
                                      </p:tavLst>
                                    </p:anim>
                                    <p:animEffect transition="in" filter="fade">
                                      <p:cBhvr>
                                        <p:cTn id="42" dur="5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371600"/>
            <a:ext cx="8229600" cy="5181600"/>
          </a:xfrm>
        </p:spPr>
        <p:txBody>
          <a:bodyPr>
            <a:normAutofit lnSpcReduction="10000"/>
          </a:bodyPr>
          <a:lstStyle/>
          <a:p>
            <a:pPr marL="514350" lvl="0" indent="-514350">
              <a:buFont typeface="+mj-lt"/>
              <a:buAutoNum type="arabicPeriod" startAt="3"/>
            </a:pPr>
            <a:r>
              <a:rPr lang="en-US" dirty="0"/>
              <a:t>Whatever the case this Jude writes with a heart of love and understanding while at the same time expressing concern for the impending heresy and error that was encroaching on the church. His letter prepared the believers of his day to be strong and remain faithful even in the midst of </a:t>
            </a:r>
            <a:r>
              <a:rPr lang="en-US" b="1" i="1" u="sng" dirty="0">
                <a:solidFill>
                  <a:schemeClr val="bg1"/>
                </a:solidFill>
              </a:rPr>
              <a:t>persecution</a:t>
            </a:r>
            <a:r>
              <a:rPr lang="en-US" dirty="0"/>
              <a:t>, </a:t>
            </a:r>
            <a:r>
              <a:rPr lang="en-US" b="1" i="1" u="sng" dirty="0">
                <a:solidFill>
                  <a:schemeClr val="bg1"/>
                </a:solidFill>
              </a:rPr>
              <a:t>turmoil</a:t>
            </a:r>
            <a:r>
              <a:rPr lang="en-US" dirty="0"/>
              <a:t> and </a:t>
            </a:r>
            <a:r>
              <a:rPr lang="en-US" b="1" i="1" u="sng" dirty="0">
                <a:solidFill>
                  <a:schemeClr val="bg1"/>
                </a:solidFill>
              </a:rPr>
              <a:t>uncertainty</a:t>
            </a:r>
            <a:r>
              <a:rPr lang="en-US" dirty="0" smtClean="0"/>
              <a:t>.</a:t>
            </a:r>
          </a:p>
          <a:p>
            <a:pPr marL="514350" lvl="0" indent="-514350">
              <a:buFont typeface="+mj-lt"/>
              <a:buAutoNum type="arabicPeriod" startAt="3"/>
            </a:pPr>
            <a:endParaRPr lang="en-US" sz="1200" dirty="0"/>
          </a:p>
          <a:p>
            <a:pPr marL="514350" indent="-514350">
              <a:buFont typeface="+mj-lt"/>
              <a:buAutoNum type="arabicPeriod" startAt="3"/>
            </a:pPr>
            <a:r>
              <a:rPr lang="en-US" dirty="0"/>
              <a:t>Our best records show this Jude to be a </a:t>
            </a:r>
            <a:r>
              <a:rPr lang="en-US" b="1" i="1" u="sng" dirty="0">
                <a:solidFill>
                  <a:schemeClr val="bg1"/>
                </a:solidFill>
              </a:rPr>
              <a:t>missionary</a:t>
            </a:r>
            <a:r>
              <a:rPr lang="en-US" dirty="0"/>
              <a:t> in his early life and an </a:t>
            </a:r>
            <a:r>
              <a:rPr lang="en-US" b="1" i="1" u="sng" dirty="0">
                <a:solidFill>
                  <a:schemeClr val="bg1"/>
                </a:solidFill>
              </a:rPr>
              <a:t>apologist</a:t>
            </a:r>
            <a:r>
              <a:rPr lang="en-US" dirty="0"/>
              <a:t> (defender of the faith) in his later years</a:t>
            </a:r>
            <a:r>
              <a:rPr lang="en-US" dirty="0" smtClean="0"/>
              <a:t>.</a:t>
            </a:r>
          </a:p>
          <a:p>
            <a:pPr marL="514350" indent="-514350">
              <a:buFont typeface="+mj-lt"/>
              <a:buAutoNum type="arabicPeriod" startAt="3"/>
            </a:pPr>
            <a:endParaRPr lang="en-US" sz="1500" dirty="0" smtClean="0"/>
          </a:p>
          <a:p>
            <a:pPr marL="514350" indent="-514350">
              <a:buFont typeface="+mj-lt"/>
              <a:buAutoNum type="arabicPeriod" startAt="3"/>
            </a:pPr>
            <a:r>
              <a:rPr lang="en-US" dirty="0" smtClean="0"/>
              <a:t>The </a:t>
            </a:r>
            <a:r>
              <a:rPr lang="en-US" dirty="0"/>
              <a:t>actual location of his ministry and date of his death is unknown</a:t>
            </a:r>
          </a:p>
        </p:txBody>
      </p:sp>
      <p:sp>
        <p:nvSpPr>
          <p:cNvPr id="3" name="Title 2"/>
          <p:cNvSpPr>
            <a:spLocks noGrp="1"/>
          </p:cNvSpPr>
          <p:nvPr>
            <p:ph type="title"/>
          </p:nvPr>
        </p:nvSpPr>
        <p:spPr>
          <a:xfrm>
            <a:off x="457200" y="304800"/>
            <a:ext cx="8229600" cy="685800"/>
          </a:xfrm>
        </p:spPr>
        <p:txBody>
          <a:bodyPr>
            <a:normAutofit/>
          </a:bodyPr>
          <a:lstStyle/>
          <a:p>
            <a:pPr algn="ctr"/>
            <a:r>
              <a:rPr lang="en-US" sz="3600" b="1" dirty="0">
                <a:effectLst/>
              </a:rPr>
              <a:t>Jude (Author of the Epistle of Jude)</a:t>
            </a:r>
            <a:endParaRPr lang="en-US" sz="3600" dirty="0"/>
          </a:p>
        </p:txBody>
      </p:sp>
    </p:spTree>
    <p:extLst>
      <p:ext uri="{BB962C8B-B14F-4D97-AF65-F5344CB8AC3E}">
        <p14:creationId xmlns:p14="http://schemas.microsoft.com/office/powerpoint/2010/main" val="2248064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 calcmode="lin" valueType="num">
                                      <p:cBhvr>
                                        <p:cTn id="14"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2">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 calcmode="lin" valueType="num">
                                      <p:cBhvr>
                                        <p:cTn id="21"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22"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23"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371600"/>
            <a:ext cx="8229600" cy="5181600"/>
          </a:xfrm>
        </p:spPr>
        <p:txBody>
          <a:bodyPr>
            <a:normAutofit/>
          </a:bodyPr>
          <a:lstStyle/>
          <a:p>
            <a:r>
              <a:rPr lang="en-US" b="1" dirty="0" smtClean="0"/>
              <a:t>Apollos:</a:t>
            </a:r>
          </a:p>
          <a:p>
            <a:endParaRPr lang="en-US" b="1" dirty="0"/>
          </a:p>
          <a:p>
            <a:pPr lvl="1">
              <a:buFont typeface="Wingdings" pitchFamily="2" charset="2"/>
              <a:buChar char="Ø"/>
            </a:pPr>
            <a:r>
              <a:rPr lang="en-US" dirty="0"/>
              <a:t>He was a highly educated Alexandrian </a:t>
            </a:r>
            <a:r>
              <a:rPr lang="en-US" b="1" i="1" u="sng" dirty="0">
                <a:solidFill>
                  <a:schemeClr val="bg1"/>
                </a:solidFill>
              </a:rPr>
              <a:t>Jew</a:t>
            </a:r>
            <a:r>
              <a:rPr lang="en-US" dirty="0"/>
              <a:t> who assisted Paul with the church at </a:t>
            </a:r>
            <a:r>
              <a:rPr lang="en-US" b="1" i="1" u="sng" dirty="0">
                <a:solidFill>
                  <a:schemeClr val="bg1"/>
                </a:solidFill>
              </a:rPr>
              <a:t>Corinth</a:t>
            </a:r>
            <a:r>
              <a:rPr lang="en-US" dirty="0"/>
              <a:t> and eventually served as their bishop</a:t>
            </a:r>
            <a:r>
              <a:rPr lang="en-US" dirty="0" smtClean="0"/>
              <a:t>.</a:t>
            </a:r>
          </a:p>
          <a:p>
            <a:pPr lvl="1">
              <a:buFont typeface="Wingdings" pitchFamily="2" charset="2"/>
              <a:buChar char="Ø"/>
            </a:pPr>
            <a:endParaRPr lang="en-US" dirty="0"/>
          </a:p>
          <a:p>
            <a:pPr lvl="1">
              <a:buFont typeface="Wingdings" pitchFamily="2" charset="2"/>
              <a:buChar char="Ø"/>
            </a:pPr>
            <a:r>
              <a:rPr lang="en-US" dirty="0"/>
              <a:t>Some traditions claim he also served the churches on the Island of </a:t>
            </a:r>
            <a:r>
              <a:rPr lang="en-US" b="1" i="1" u="sng" dirty="0" smtClean="0">
                <a:solidFill>
                  <a:schemeClr val="bg1"/>
                </a:solidFill>
              </a:rPr>
              <a:t>Crete</a:t>
            </a:r>
          </a:p>
          <a:p>
            <a:pPr lvl="1">
              <a:buFont typeface="Wingdings" pitchFamily="2" charset="2"/>
              <a:buChar char="Ø"/>
            </a:pPr>
            <a:endParaRPr lang="en-US" b="1" i="1" u="sng" dirty="0"/>
          </a:p>
          <a:p>
            <a:pPr lvl="1">
              <a:buFont typeface="Wingdings" pitchFamily="2" charset="2"/>
              <a:buChar char="Ø"/>
            </a:pPr>
            <a:r>
              <a:rPr lang="en-US" dirty="0"/>
              <a:t>Martin Luther and other modern scholars hold that he wrote </a:t>
            </a:r>
            <a:r>
              <a:rPr lang="en-US" b="1" i="1" u="sng" dirty="0">
                <a:solidFill>
                  <a:schemeClr val="bg1"/>
                </a:solidFill>
              </a:rPr>
              <a:t>Hebrews</a:t>
            </a:r>
            <a:endParaRPr lang="en-US" dirty="0" smtClean="0">
              <a:solidFill>
                <a:schemeClr val="bg1"/>
              </a:solidFill>
            </a:endParaRPr>
          </a:p>
          <a:p>
            <a:pPr marL="514350" lvl="0" indent="-514350">
              <a:buFont typeface="+mj-lt"/>
              <a:buAutoNum type="arabicPeriod" startAt="3"/>
            </a:pPr>
            <a:endParaRPr lang="en-US" sz="1200" dirty="0"/>
          </a:p>
        </p:txBody>
      </p:sp>
      <p:sp>
        <p:nvSpPr>
          <p:cNvPr id="3" name="Title 2"/>
          <p:cNvSpPr>
            <a:spLocks noGrp="1"/>
          </p:cNvSpPr>
          <p:nvPr>
            <p:ph type="title"/>
          </p:nvPr>
        </p:nvSpPr>
        <p:spPr>
          <a:xfrm>
            <a:off x="457200" y="304800"/>
            <a:ext cx="8229600" cy="685800"/>
          </a:xfrm>
        </p:spPr>
        <p:txBody>
          <a:bodyPr>
            <a:normAutofit/>
          </a:bodyPr>
          <a:lstStyle/>
          <a:p>
            <a:pPr algn="ctr"/>
            <a:r>
              <a:rPr lang="en-US" sz="3600" dirty="0">
                <a:effectLst/>
              </a:rPr>
              <a:t>H</a:t>
            </a:r>
            <a:r>
              <a:rPr lang="en-US" sz="3600" dirty="0" smtClean="0">
                <a:effectLst/>
              </a:rPr>
              <a:t>onorable </a:t>
            </a:r>
            <a:r>
              <a:rPr lang="en-US" sz="3600" dirty="0">
                <a:effectLst/>
              </a:rPr>
              <a:t>mentions:</a:t>
            </a:r>
            <a:endParaRPr lang="en-US" sz="3600" dirty="0"/>
          </a:p>
        </p:txBody>
      </p:sp>
    </p:spTree>
    <p:extLst>
      <p:ext uri="{BB962C8B-B14F-4D97-AF65-F5344CB8AC3E}">
        <p14:creationId xmlns:p14="http://schemas.microsoft.com/office/powerpoint/2010/main" val="1462120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31" presetClass="entr" presetSubtype="0" fill="hold" nodeType="clickEffect">
                                  <p:stCondLst>
                                    <p:cond delay="0"/>
                                  </p:stCondLst>
                                  <p:childTnLst>
                                    <p:set>
                                      <p:cBhvr>
                                        <p:cTn id="24" dur="1" fill="hold">
                                          <p:stCondLst>
                                            <p:cond delay="0"/>
                                          </p:stCondLst>
                                        </p:cTn>
                                        <p:tgtEl>
                                          <p:spTgt spid="2">
                                            <p:txEl>
                                              <p:pRg st="0" end="0"/>
                                            </p:txEl>
                                          </p:spTgt>
                                        </p:tgtEl>
                                        <p:attrNameLst>
                                          <p:attrName>style.visibility</p:attrName>
                                        </p:attrNameLst>
                                      </p:cBhvr>
                                      <p:to>
                                        <p:strVal val="visible"/>
                                      </p:to>
                                    </p:set>
                                    <p:anim calcmode="lin" valueType="num">
                                      <p:cBhvr>
                                        <p:cTn id="25" dur="1000" fill="hold"/>
                                        <p:tgtEl>
                                          <p:spTgt spid="2">
                                            <p:txEl>
                                              <p:pRg st="0" end="0"/>
                                            </p:txEl>
                                          </p:spTgt>
                                        </p:tgtEl>
                                        <p:attrNameLst>
                                          <p:attrName>ppt_w</p:attrName>
                                        </p:attrNameLst>
                                      </p:cBhvr>
                                      <p:tavLst>
                                        <p:tav tm="0">
                                          <p:val>
                                            <p:fltVal val="0"/>
                                          </p:val>
                                        </p:tav>
                                        <p:tav tm="100000">
                                          <p:val>
                                            <p:strVal val="#ppt_w"/>
                                          </p:val>
                                        </p:tav>
                                      </p:tavLst>
                                    </p:anim>
                                    <p:anim calcmode="lin" valueType="num">
                                      <p:cBhvr>
                                        <p:cTn id="26" dur="1000" fill="hold"/>
                                        <p:tgtEl>
                                          <p:spTgt spid="2">
                                            <p:txEl>
                                              <p:pRg st="0" end="0"/>
                                            </p:txEl>
                                          </p:spTgt>
                                        </p:tgtEl>
                                        <p:attrNameLst>
                                          <p:attrName>ppt_h</p:attrName>
                                        </p:attrNameLst>
                                      </p:cBhvr>
                                      <p:tavLst>
                                        <p:tav tm="0">
                                          <p:val>
                                            <p:fltVal val="0"/>
                                          </p:val>
                                        </p:tav>
                                        <p:tav tm="100000">
                                          <p:val>
                                            <p:strVal val="#ppt_h"/>
                                          </p:val>
                                        </p:tav>
                                      </p:tavLst>
                                    </p:anim>
                                    <p:anim calcmode="lin" valueType="num">
                                      <p:cBhvr>
                                        <p:cTn id="27" dur="1000" fill="hold"/>
                                        <p:tgtEl>
                                          <p:spTgt spid="2">
                                            <p:txEl>
                                              <p:pRg st="0" end="0"/>
                                            </p:txEl>
                                          </p:spTgt>
                                        </p:tgtEl>
                                        <p:attrNameLst>
                                          <p:attrName>style.rotation</p:attrName>
                                        </p:attrNameLst>
                                      </p:cBhvr>
                                      <p:tavLst>
                                        <p:tav tm="0">
                                          <p:val>
                                            <p:fltVal val="90"/>
                                          </p:val>
                                        </p:tav>
                                        <p:tav tm="100000">
                                          <p:val>
                                            <p:fltVal val="0"/>
                                          </p:val>
                                        </p:tav>
                                      </p:tavLst>
                                    </p:anim>
                                    <p:animEffect transition="in" filter="fade">
                                      <p:cBhvr>
                                        <p:cTn id="28" dur="1000"/>
                                        <p:tgtEl>
                                          <p:spTgt spid="2">
                                            <p:txEl>
                                              <p:pRg st="0" end="0"/>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2">
                                            <p:txEl>
                                              <p:pRg st="2" end="2"/>
                                            </p:txEl>
                                          </p:spTgt>
                                        </p:tgtEl>
                                        <p:attrNameLst>
                                          <p:attrName>style.visibility</p:attrName>
                                        </p:attrNameLst>
                                      </p:cBhvr>
                                      <p:to>
                                        <p:strVal val="visible"/>
                                      </p:to>
                                    </p:set>
                                    <p:anim calcmode="lin" valueType="num">
                                      <p:cBhvr additive="base">
                                        <p:cTn id="3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2">
                                            <p:txEl>
                                              <p:pRg st="4" end="4"/>
                                            </p:txEl>
                                          </p:spTgt>
                                        </p:tgtEl>
                                        <p:attrNameLst>
                                          <p:attrName>style.visibility</p:attrName>
                                        </p:attrNameLst>
                                      </p:cBhvr>
                                      <p:to>
                                        <p:strVal val="visible"/>
                                      </p:to>
                                    </p:set>
                                    <p:anim calcmode="lin" valueType="num">
                                      <p:cBhvr additive="base">
                                        <p:cTn id="3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2">
                                            <p:txEl>
                                              <p:pRg st="6" end="6"/>
                                            </p:txEl>
                                          </p:spTgt>
                                        </p:tgtEl>
                                        <p:attrNameLst>
                                          <p:attrName>style.visibility</p:attrName>
                                        </p:attrNameLst>
                                      </p:cBhvr>
                                      <p:to>
                                        <p:strVal val="visible"/>
                                      </p:to>
                                    </p:set>
                                    <p:anim calcmode="lin" valueType="num">
                                      <p:cBhvr additive="base">
                                        <p:cTn id="45"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371600"/>
            <a:ext cx="8229600" cy="5181600"/>
          </a:xfrm>
        </p:spPr>
        <p:txBody>
          <a:bodyPr>
            <a:normAutofit/>
          </a:bodyPr>
          <a:lstStyle/>
          <a:p>
            <a:pPr lvl="0"/>
            <a:r>
              <a:rPr lang="en-US" b="1" dirty="0" smtClean="0"/>
              <a:t>Barnabas:</a:t>
            </a:r>
            <a:endParaRPr lang="en-US" dirty="0"/>
          </a:p>
          <a:p>
            <a:endParaRPr lang="en-US" b="1" dirty="0"/>
          </a:p>
          <a:p>
            <a:pPr lvl="1">
              <a:buFont typeface="Wingdings" pitchFamily="2" charset="2"/>
              <a:buChar char="Ø"/>
            </a:pPr>
            <a:r>
              <a:rPr lang="en-US" dirty="0"/>
              <a:t>His birth name was </a:t>
            </a:r>
            <a:r>
              <a:rPr lang="en-US" b="1" i="1" u="sng" dirty="0" smtClean="0">
                <a:solidFill>
                  <a:schemeClr val="bg1"/>
                </a:solidFill>
              </a:rPr>
              <a:t>Joseph</a:t>
            </a:r>
          </a:p>
          <a:p>
            <a:pPr lvl="1">
              <a:buFont typeface="Wingdings" pitchFamily="2" charset="2"/>
              <a:buChar char="Ø"/>
            </a:pPr>
            <a:endParaRPr lang="en-US" dirty="0"/>
          </a:p>
          <a:p>
            <a:pPr lvl="1">
              <a:buFont typeface="Wingdings" pitchFamily="2" charset="2"/>
              <a:buChar char="Ø"/>
            </a:pPr>
            <a:r>
              <a:rPr lang="en-US" dirty="0"/>
              <a:t>He was one of the earliest Christian disciples in </a:t>
            </a:r>
            <a:r>
              <a:rPr lang="en-US" b="1" i="1" u="sng" dirty="0" smtClean="0">
                <a:solidFill>
                  <a:schemeClr val="bg1"/>
                </a:solidFill>
              </a:rPr>
              <a:t>Jerusalem</a:t>
            </a:r>
          </a:p>
          <a:p>
            <a:pPr lvl="1">
              <a:buFont typeface="Wingdings" pitchFamily="2" charset="2"/>
              <a:buChar char="Ø"/>
            </a:pPr>
            <a:endParaRPr lang="en-US" b="1" i="1" u="sng" dirty="0"/>
          </a:p>
          <a:p>
            <a:pPr lvl="1">
              <a:buFont typeface="Wingdings" pitchFamily="2" charset="2"/>
              <a:buChar char="Ø"/>
            </a:pPr>
            <a:r>
              <a:rPr lang="en-US" dirty="0"/>
              <a:t>He primarily served the churches in Syria and on the Island of Cyprus. He is considered the founder of the Cypriot Orthodox Church. He was martyred by being stoned to death.</a:t>
            </a:r>
            <a:endParaRPr lang="en-US" sz="1200" dirty="0"/>
          </a:p>
        </p:txBody>
      </p:sp>
      <p:sp>
        <p:nvSpPr>
          <p:cNvPr id="3" name="Title 2"/>
          <p:cNvSpPr>
            <a:spLocks noGrp="1"/>
          </p:cNvSpPr>
          <p:nvPr>
            <p:ph type="title"/>
          </p:nvPr>
        </p:nvSpPr>
        <p:spPr>
          <a:xfrm>
            <a:off x="457200" y="304800"/>
            <a:ext cx="8229600" cy="685800"/>
          </a:xfrm>
        </p:spPr>
        <p:txBody>
          <a:bodyPr>
            <a:normAutofit/>
          </a:bodyPr>
          <a:lstStyle/>
          <a:p>
            <a:pPr algn="ctr"/>
            <a:r>
              <a:rPr lang="en-US" sz="3600" dirty="0">
                <a:effectLst/>
              </a:rPr>
              <a:t>H</a:t>
            </a:r>
            <a:r>
              <a:rPr lang="en-US" sz="3600" dirty="0" smtClean="0">
                <a:effectLst/>
              </a:rPr>
              <a:t>onorable </a:t>
            </a:r>
            <a:r>
              <a:rPr lang="en-US" sz="3600" dirty="0">
                <a:effectLst/>
              </a:rPr>
              <a:t>mentions:</a:t>
            </a:r>
            <a:endParaRPr lang="en-US" sz="3600" dirty="0"/>
          </a:p>
        </p:txBody>
      </p:sp>
    </p:spTree>
    <p:extLst>
      <p:ext uri="{BB962C8B-B14F-4D97-AF65-F5344CB8AC3E}">
        <p14:creationId xmlns:p14="http://schemas.microsoft.com/office/powerpoint/2010/main" val="3632964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10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2">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2">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2">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 calcmode="lin" valueType="num">
                                      <p:cBhvr additive="base">
                                        <p:cTn id="15"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 calcmode="lin" valueType="num">
                                      <p:cBhvr additive="base">
                                        <p:cTn id="2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anim calcmode="lin" valueType="num">
                                      <p:cBhvr additive="base">
                                        <p:cTn id="2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371600"/>
            <a:ext cx="8229600" cy="5181600"/>
          </a:xfrm>
        </p:spPr>
        <p:txBody>
          <a:bodyPr>
            <a:normAutofit/>
          </a:bodyPr>
          <a:lstStyle/>
          <a:p>
            <a:pPr lvl="0"/>
            <a:r>
              <a:rPr lang="en-US" b="1" dirty="0"/>
              <a:t>Acquila and Priscilla</a:t>
            </a:r>
            <a:r>
              <a:rPr lang="en-US" dirty="0"/>
              <a:t> – A Christian missionary couple who travelled with Paul and served in </a:t>
            </a:r>
            <a:r>
              <a:rPr lang="en-US" b="1" i="1" u="sng" dirty="0">
                <a:solidFill>
                  <a:schemeClr val="bg1"/>
                </a:solidFill>
              </a:rPr>
              <a:t>Corinth</a:t>
            </a:r>
            <a:r>
              <a:rPr lang="en-US" dirty="0"/>
              <a:t> and </a:t>
            </a:r>
            <a:r>
              <a:rPr lang="en-US" b="1" i="1" u="sng" dirty="0" smtClean="0">
                <a:solidFill>
                  <a:schemeClr val="bg1"/>
                </a:solidFill>
              </a:rPr>
              <a:t>Ephesus</a:t>
            </a:r>
          </a:p>
          <a:p>
            <a:pPr lvl="0"/>
            <a:endParaRPr lang="en-US" b="1" i="1" u="sng" dirty="0"/>
          </a:p>
          <a:p>
            <a:pPr lvl="0"/>
            <a:r>
              <a:rPr lang="en-US" b="1" dirty="0"/>
              <a:t>Onesiphorus</a:t>
            </a:r>
            <a:r>
              <a:rPr lang="en-US" dirty="0"/>
              <a:t> – a close </a:t>
            </a:r>
            <a:r>
              <a:rPr lang="en-US" b="1" i="1" u="sng" dirty="0">
                <a:solidFill>
                  <a:schemeClr val="bg1"/>
                </a:solidFill>
              </a:rPr>
              <a:t>friend</a:t>
            </a:r>
            <a:r>
              <a:rPr lang="en-US" dirty="0"/>
              <a:t> of </a:t>
            </a:r>
            <a:r>
              <a:rPr lang="en-US" dirty="0" smtClean="0"/>
              <a:t>Paul’s</a:t>
            </a:r>
          </a:p>
          <a:p>
            <a:pPr lvl="0"/>
            <a:endParaRPr lang="en-US" dirty="0"/>
          </a:p>
          <a:p>
            <a:r>
              <a:rPr lang="en-US" dirty="0"/>
              <a:t>Epaphroditus – a missionary companion of Paul’s and most traditions claim he was the first bishop of </a:t>
            </a:r>
            <a:r>
              <a:rPr lang="en-US" b="1" i="1" u="sng" dirty="0">
                <a:solidFill>
                  <a:schemeClr val="bg1"/>
                </a:solidFill>
              </a:rPr>
              <a:t>Philippi</a:t>
            </a:r>
            <a:r>
              <a:rPr lang="en-US" dirty="0"/>
              <a:t>.</a:t>
            </a:r>
          </a:p>
          <a:p>
            <a:pPr lvl="0"/>
            <a:endParaRPr lang="en-US" dirty="0"/>
          </a:p>
          <a:p>
            <a:endParaRPr lang="en-US" b="1" dirty="0"/>
          </a:p>
        </p:txBody>
      </p:sp>
      <p:sp>
        <p:nvSpPr>
          <p:cNvPr id="3" name="Title 2"/>
          <p:cNvSpPr>
            <a:spLocks noGrp="1"/>
          </p:cNvSpPr>
          <p:nvPr>
            <p:ph type="title"/>
          </p:nvPr>
        </p:nvSpPr>
        <p:spPr>
          <a:xfrm>
            <a:off x="457200" y="304800"/>
            <a:ext cx="8229600" cy="685800"/>
          </a:xfrm>
        </p:spPr>
        <p:txBody>
          <a:bodyPr>
            <a:normAutofit/>
          </a:bodyPr>
          <a:lstStyle/>
          <a:p>
            <a:pPr algn="ctr"/>
            <a:r>
              <a:rPr lang="en-US" sz="3600" dirty="0">
                <a:effectLst/>
              </a:rPr>
              <a:t>H</a:t>
            </a:r>
            <a:r>
              <a:rPr lang="en-US" sz="3600" dirty="0" smtClean="0">
                <a:effectLst/>
              </a:rPr>
              <a:t>onorable </a:t>
            </a:r>
            <a:r>
              <a:rPr lang="en-US" sz="3600" dirty="0">
                <a:effectLst/>
              </a:rPr>
              <a:t>mentions:</a:t>
            </a:r>
            <a:endParaRPr lang="en-US" sz="3600" dirty="0"/>
          </a:p>
        </p:txBody>
      </p:sp>
    </p:spTree>
    <p:extLst>
      <p:ext uri="{BB962C8B-B14F-4D97-AF65-F5344CB8AC3E}">
        <p14:creationId xmlns:p14="http://schemas.microsoft.com/office/powerpoint/2010/main" val="4202294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wipe(down)">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wipe(down)">
                                      <p:cBhvr>
                                        <p:cTn id="1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371600"/>
            <a:ext cx="8229600" cy="5181600"/>
          </a:xfrm>
        </p:spPr>
        <p:txBody>
          <a:bodyPr>
            <a:normAutofit/>
          </a:bodyPr>
          <a:lstStyle/>
          <a:p>
            <a:pPr marL="0" lvl="0" indent="0" algn="ctr">
              <a:buNone/>
            </a:pPr>
            <a:r>
              <a:rPr lang="en-US" sz="3200" dirty="0"/>
              <a:t>One thing that stands out among all of the heroes within the New Testament is they loved the Lord Jesus, followed Him, and in most cases if not all they gave their lives for Him. For this we should be eternally grateful for they provided us with the Truth which we must continue to follow and guard until Jesus returns! In our next lesson we will look at those heroes who picked up where the apostles left off. </a:t>
            </a:r>
            <a:r>
              <a:rPr lang="en-US" sz="3200" b="1" dirty="0"/>
              <a:t>Stay tuned…</a:t>
            </a:r>
            <a:endParaRPr lang="en-US" sz="3200" dirty="0"/>
          </a:p>
          <a:p>
            <a:endParaRPr lang="en-US" b="1" dirty="0"/>
          </a:p>
        </p:txBody>
      </p:sp>
      <p:sp>
        <p:nvSpPr>
          <p:cNvPr id="3" name="Title 2"/>
          <p:cNvSpPr>
            <a:spLocks noGrp="1"/>
          </p:cNvSpPr>
          <p:nvPr>
            <p:ph type="title"/>
          </p:nvPr>
        </p:nvSpPr>
        <p:spPr>
          <a:xfrm>
            <a:off x="457200" y="304800"/>
            <a:ext cx="8229600" cy="685800"/>
          </a:xfrm>
        </p:spPr>
        <p:txBody>
          <a:bodyPr>
            <a:normAutofit/>
          </a:bodyPr>
          <a:lstStyle/>
          <a:p>
            <a:pPr algn="ctr"/>
            <a:r>
              <a:rPr lang="en-US" sz="3600" dirty="0" smtClean="0">
                <a:effectLst/>
              </a:rPr>
              <a:t>Closing Remarks</a:t>
            </a:r>
            <a:endParaRPr lang="en-US" sz="3600" dirty="0"/>
          </a:p>
        </p:txBody>
      </p:sp>
    </p:spTree>
    <p:extLst>
      <p:ext uri="{BB962C8B-B14F-4D97-AF65-F5344CB8AC3E}">
        <p14:creationId xmlns:p14="http://schemas.microsoft.com/office/powerpoint/2010/main" val="4261766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aper">
  <a:themeElements>
    <a:clrScheme name="Custom 1">
      <a:dk1>
        <a:sysClr val="windowText" lastClr="000000"/>
      </a:dk1>
      <a:lt1>
        <a:sysClr val="window" lastClr="FFFFFF"/>
      </a:lt1>
      <a:dk2>
        <a:srgbClr val="444D26"/>
      </a:dk2>
      <a:lt2>
        <a:srgbClr val="FEFAC9"/>
      </a:lt2>
      <a:accent1>
        <a:srgbClr val="A5B592"/>
      </a:accent1>
      <a:accent2>
        <a:srgbClr val="000000"/>
      </a:accent2>
      <a:accent3>
        <a:srgbClr val="E7BC29"/>
      </a:accent3>
      <a:accent4>
        <a:srgbClr val="D092A7"/>
      </a:accent4>
      <a:accent5>
        <a:srgbClr val="9C85C0"/>
      </a:accent5>
      <a:accent6>
        <a:srgbClr val="809EC2"/>
      </a:accent6>
      <a:hlink>
        <a:srgbClr val="8E58B6"/>
      </a:hlink>
      <a:folHlink>
        <a:srgbClr val="7F6F6F"/>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321</TotalTime>
  <Words>3125</Words>
  <Application>Microsoft Office PowerPoint</Application>
  <PresentationFormat>On-screen Show (4:3)</PresentationFormat>
  <Paragraphs>295</Paragraphs>
  <Slides>38</Slides>
  <Notes>0</Notes>
  <HiddenSlides>0</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Paper</vt:lpstr>
      <vt:lpstr>Heroes of Faith  New Testament Period</vt:lpstr>
      <vt:lpstr>Introduction:</vt:lpstr>
      <vt:lpstr>Introduction:</vt:lpstr>
      <vt:lpstr>Mark (also known as John Mark)</vt:lpstr>
      <vt:lpstr>Mark (also known as John Mark)</vt:lpstr>
      <vt:lpstr>Mark (also known as John Mark)</vt:lpstr>
      <vt:lpstr>Mark (also known as John Mark)</vt:lpstr>
      <vt:lpstr>Mark (also known as John Mark)</vt:lpstr>
      <vt:lpstr>Mark (also known as John Mark)</vt:lpstr>
      <vt:lpstr>Mark (also known as John Mark)</vt:lpstr>
      <vt:lpstr>Mark (also known as John Mark)</vt:lpstr>
      <vt:lpstr>Mark (also known as John Mark)</vt:lpstr>
      <vt:lpstr>Mark (also known as John Mark)</vt:lpstr>
      <vt:lpstr>Mark (also known as John Mark)</vt:lpstr>
      <vt:lpstr>Luke</vt:lpstr>
      <vt:lpstr>Luke</vt:lpstr>
      <vt:lpstr>Luke</vt:lpstr>
      <vt:lpstr>Timothy</vt:lpstr>
      <vt:lpstr>Timothy</vt:lpstr>
      <vt:lpstr>Timothy</vt:lpstr>
      <vt:lpstr>Timothy</vt:lpstr>
      <vt:lpstr>Timothy</vt:lpstr>
      <vt:lpstr>Timothy</vt:lpstr>
      <vt:lpstr>Timothy</vt:lpstr>
      <vt:lpstr>Titus</vt:lpstr>
      <vt:lpstr>Titus</vt:lpstr>
      <vt:lpstr>PowerPoint Presentation</vt:lpstr>
      <vt:lpstr>Titus</vt:lpstr>
      <vt:lpstr>James (Author of the Epistle of James)</vt:lpstr>
      <vt:lpstr>James (Author of the Epistle of James)</vt:lpstr>
      <vt:lpstr>James (Author of the Epistle of James)</vt:lpstr>
      <vt:lpstr>James (Author of the Epistle of James)</vt:lpstr>
      <vt:lpstr>Jude (Author of the Epistle of Jude)</vt:lpstr>
      <vt:lpstr>Jude (Author of the Epistle of Jude)</vt:lpstr>
      <vt:lpstr>Honorable mentions:</vt:lpstr>
      <vt:lpstr>Honorable mentions:</vt:lpstr>
      <vt:lpstr>Honorable mentions:</vt:lpstr>
      <vt:lpstr>Closing Remarks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Heroes of Faith  A New Beginning</dc:title>
  <dc:creator>Mike Southwick</dc:creator>
  <cp:lastModifiedBy>Mike Southwick</cp:lastModifiedBy>
  <cp:revision>31</cp:revision>
  <dcterms:created xsi:type="dcterms:W3CDTF">2011-08-21T14:03:42Z</dcterms:created>
  <dcterms:modified xsi:type="dcterms:W3CDTF">2011-08-26T04:06:57Z</dcterms:modified>
</cp:coreProperties>
</file>