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3" r:id="rId7"/>
    <p:sldId id="261" r:id="rId8"/>
    <p:sldId id="262" r:id="rId9"/>
    <p:sldId id="267" r:id="rId10"/>
    <p:sldId id="264" r:id="rId11"/>
    <p:sldId id="265" r:id="rId12"/>
    <p:sldId id="266" r:id="rId13"/>
    <p:sldId id="268" r:id="rId14"/>
    <p:sldId id="269" r:id="rId15"/>
    <p:sldId id="270" r:id="rId16"/>
    <p:sldId id="271" r:id="rId17"/>
    <p:sldId id="272" r:id="rId18"/>
    <p:sldId id="273" r:id="rId19"/>
    <p:sldId id="274" r:id="rId20"/>
    <p:sldId id="275" r:id="rId21"/>
    <p:sldId id="277" r:id="rId22"/>
    <p:sldId id="276" r:id="rId23"/>
    <p:sldId id="278" r:id="rId24"/>
    <p:sldId id="279" r:id="rId25"/>
    <p:sldId id="280" r:id="rId26"/>
    <p:sldId id="281" r:id="rId27"/>
    <p:sldId id="282" r:id="rId28"/>
    <p:sldId id="283" r:id="rId29"/>
    <p:sldId id="285" r:id="rId30"/>
    <p:sldId id="284" r:id="rId31"/>
    <p:sldId id="286" r:id="rId32"/>
    <p:sldId id="287" r:id="rId33"/>
    <p:sldId id="288" r:id="rId34"/>
    <p:sldId id="290" r:id="rId35"/>
    <p:sldId id="291" r:id="rId36"/>
    <p:sldId id="292" r:id="rId37"/>
    <p:sldId id="293" r:id="rId38"/>
    <p:sldId id="295" r:id="rId39"/>
    <p:sldId id="296" r:id="rId40"/>
    <p:sldId id="297" r:id="rId41"/>
    <p:sldId id="298" r:id="rId42"/>
    <p:sldId id="299" r:id="rId43"/>
    <p:sldId id="300" r:id="rId44"/>
    <p:sldId id="301" r:id="rId45"/>
    <p:sldId id="302" r:id="rId46"/>
    <p:sldId id="303" r:id="rId47"/>
    <p:sldId id="305" r:id="rId48"/>
    <p:sldId id="306" r:id="rId49"/>
    <p:sldId id="307" r:id="rId50"/>
    <p:sldId id="308" r:id="rId51"/>
    <p:sldId id="309" r:id="rId52"/>
    <p:sldId id="311" r:id="rId53"/>
    <p:sldId id="312" r:id="rId54"/>
    <p:sldId id="313" r:id="rId55"/>
    <p:sldId id="314"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C90222CB-62A6-4E69-BFA3-D65218FB9A62}" type="datetimeFigureOut">
              <a:rPr lang="en-US" smtClean="0"/>
              <a:t>9/7/2011</a:t>
            </a:fld>
            <a:endParaRPr lang="en-US"/>
          </a:p>
        </p:txBody>
      </p:sp>
      <p:sp>
        <p:nvSpPr>
          <p:cNvPr id="16" name="Slide Number Placeholder 15"/>
          <p:cNvSpPr>
            <a:spLocks noGrp="1"/>
          </p:cNvSpPr>
          <p:nvPr>
            <p:ph type="sldNum" sz="quarter" idx="11"/>
          </p:nvPr>
        </p:nvSpPr>
        <p:spPr/>
        <p:txBody>
          <a:bodyPr/>
          <a:lstStyle/>
          <a:p>
            <a:fld id="{5F54D942-2EAE-4418-A41C-5363317C7BDA}"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C90222CB-62A6-4E69-BFA3-D65218FB9A62}" type="datetimeFigureOut">
              <a:rPr lang="en-US" smtClean="0"/>
              <a:t>9/7/2011</a:t>
            </a:fld>
            <a:endParaRPr lang="en-US"/>
          </a:p>
        </p:txBody>
      </p:sp>
      <p:sp>
        <p:nvSpPr>
          <p:cNvPr id="15" name="Slide Number Placeholder 14"/>
          <p:cNvSpPr>
            <a:spLocks noGrp="1"/>
          </p:cNvSpPr>
          <p:nvPr>
            <p:ph type="sldNum" sz="quarter" idx="15"/>
          </p:nvPr>
        </p:nvSpPr>
        <p:spPr/>
        <p:txBody>
          <a:bodyPr/>
          <a:lstStyle>
            <a:lvl1pPr algn="ctr">
              <a:defRPr/>
            </a:lvl1pPr>
          </a:lstStyle>
          <a:p>
            <a:fld id="{5F54D942-2EAE-4418-A41C-5363317C7BDA}" type="slidenum">
              <a:rPr lang="en-US" smtClean="0"/>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90222CB-62A6-4E69-BFA3-D65218FB9A62}" type="datetimeFigureOut">
              <a:rPr lang="en-US" smtClean="0"/>
              <a:t>9/7/2011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54D942-2EAE-4418-A41C-5363317C7BDA}" type="slidenum">
              <a:rPr lang="en-US" smtClean="0"/>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90222CB-62A6-4E69-BFA3-D65218FB9A62}" type="datetimeFigureOut">
              <a:rPr lang="en-US" smtClean="0"/>
              <a:t>9/7/2011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54D942-2EAE-4418-A41C-5363317C7BDA}"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5F54D942-2EAE-4418-A41C-5363317C7BDA}" type="slidenum">
              <a:rPr lang="en-US" smtClean="0"/>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C90222CB-62A6-4E69-BFA3-D65218FB9A62}" type="datetimeFigureOut">
              <a:rPr lang="en-US" smtClean="0"/>
              <a:t>9/7/2011</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90222CB-62A6-4E69-BFA3-D65218FB9A62}" type="datetimeFigureOut">
              <a:rPr lang="en-US" smtClean="0"/>
              <a:t>9/7/2011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54D942-2EAE-4418-A41C-5363317C7BDA}"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0222CB-62A6-4E69-BFA3-D65218FB9A62}" type="datetimeFigureOut">
              <a:rPr lang="en-US" smtClean="0"/>
              <a:t>9/7/2011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54D942-2EAE-4418-A41C-5363317C7BD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C90222CB-62A6-4E69-BFA3-D65218FB9A62}" type="datetimeFigureOut">
              <a:rPr lang="en-US" smtClean="0"/>
              <a:t>9/7/2011</a:t>
            </a:fld>
            <a:endParaRPr lang="en-US"/>
          </a:p>
        </p:txBody>
      </p:sp>
      <p:sp>
        <p:nvSpPr>
          <p:cNvPr id="9" name="Slide Number Placeholder 8"/>
          <p:cNvSpPr>
            <a:spLocks noGrp="1"/>
          </p:cNvSpPr>
          <p:nvPr>
            <p:ph type="sldNum" sz="quarter" idx="15"/>
          </p:nvPr>
        </p:nvSpPr>
        <p:spPr/>
        <p:txBody>
          <a:bodyPr/>
          <a:lstStyle/>
          <a:p>
            <a:fld id="{5F54D942-2EAE-4418-A41C-5363317C7BDA}" type="slidenum">
              <a:rPr lang="en-US" smtClean="0"/>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C90222CB-62A6-4E69-BFA3-D65218FB9A62}" type="datetimeFigureOut">
              <a:rPr lang="en-US" smtClean="0"/>
              <a:t>9/7/2011</a:t>
            </a:fld>
            <a:endParaRPr lang="en-US"/>
          </a:p>
        </p:txBody>
      </p:sp>
      <p:sp>
        <p:nvSpPr>
          <p:cNvPr id="9" name="Slide Number Placeholder 8"/>
          <p:cNvSpPr>
            <a:spLocks noGrp="1"/>
          </p:cNvSpPr>
          <p:nvPr>
            <p:ph type="sldNum" sz="quarter" idx="11"/>
          </p:nvPr>
        </p:nvSpPr>
        <p:spPr/>
        <p:txBody>
          <a:bodyPr/>
          <a:lstStyle/>
          <a:p>
            <a:fld id="{5F54D942-2EAE-4418-A41C-5363317C7BDA}"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90222CB-62A6-4E69-BFA3-D65218FB9A62}" type="datetimeFigureOut">
              <a:rPr lang="en-US" smtClean="0"/>
              <a:t>9/7/2011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54D942-2EAE-4418-A41C-5363317C7BD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90222CB-62A6-4E69-BFA3-D65218FB9A62}" type="datetimeFigureOut">
              <a:rPr lang="en-US" smtClean="0"/>
              <a:t>9/7/2011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54D942-2EAE-4418-A41C-5363317C7BD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C90222CB-62A6-4E69-BFA3-D65218FB9A62}" type="datetimeFigureOut">
              <a:rPr lang="en-US" smtClean="0"/>
              <a:t>9/7/2011</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5F54D942-2EAE-4418-A41C-5363317C7BDA}" type="slidenum">
              <a:rPr lang="en-US" smtClean="0"/>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3699804"/>
            <a:ext cx="8305800" cy="2091396"/>
          </a:xfrm>
        </p:spPr>
        <p:txBody>
          <a:bodyPr/>
          <a:lstStyle/>
          <a:p>
            <a:r>
              <a:rPr lang="en-US" sz="3600" b="1" i="1" dirty="0"/>
              <a:t>Faith Marked By Persecution Part I</a:t>
            </a:r>
            <a:endParaRPr lang="en-US" sz="3600" dirty="0"/>
          </a:p>
          <a:p>
            <a:r>
              <a:rPr lang="en-US" sz="3200" b="1" i="1" dirty="0"/>
              <a:t>External Persecution</a:t>
            </a:r>
            <a:endParaRPr lang="en-US" sz="3200" dirty="0"/>
          </a:p>
        </p:txBody>
      </p:sp>
      <p:sp>
        <p:nvSpPr>
          <p:cNvPr id="2" name="Title 1"/>
          <p:cNvSpPr>
            <a:spLocks noGrp="1"/>
          </p:cNvSpPr>
          <p:nvPr>
            <p:ph type="ctrTitle"/>
          </p:nvPr>
        </p:nvSpPr>
        <p:spPr/>
        <p:txBody>
          <a:bodyPr/>
          <a:lstStyle/>
          <a:p>
            <a:r>
              <a:rPr lang="en-US" dirty="0"/>
              <a:t>Heroes of Faith </a:t>
            </a:r>
            <a:br>
              <a:rPr lang="en-US" dirty="0"/>
            </a:br>
            <a:r>
              <a:rPr lang="en-US" b="1" dirty="0">
                <a:effectLst/>
              </a:rPr>
              <a:t>The Church Age</a:t>
            </a:r>
            <a:endParaRPr lang="en-US" dirty="0"/>
          </a:p>
        </p:txBody>
      </p:sp>
    </p:spTree>
    <p:extLst>
      <p:ext uri="{BB962C8B-B14F-4D97-AF65-F5344CB8AC3E}">
        <p14:creationId xmlns:p14="http://schemas.microsoft.com/office/powerpoint/2010/main" val="2947257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additive="base">
                                        <p:cTn id="2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14350" indent="-514350">
              <a:buFont typeface="+mj-lt"/>
              <a:buAutoNum type="arabicPeriod"/>
            </a:pPr>
            <a:r>
              <a:rPr lang="en-US" dirty="0"/>
              <a:t>As the 1</a:t>
            </a:r>
            <a:r>
              <a:rPr lang="en-US" baseline="30000" dirty="0"/>
              <a:t>st</a:t>
            </a:r>
            <a:r>
              <a:rPr lang="en-US" dirty="0"/>
              <a:t> century came to a close; the 12 apostles, as well as Paul and the rest of the church leaders that we have discussed so far have passed on – most of them were </a:t>
            </a:r>
            <a:r>
              <a:rPr lang="en-US" b="1" i="1" u="sng" dirty="0">
                <a:solidFill>
                  <a:schemeClr val="bg1"/>
                </a:solidFill>
              </a:rPr>
              <a:t>martyred</a:t>
            </a:r>
            <a:r>
              <a:rPr lang="en-US" dirty="0"/>
              <a:t> though some died a natural death</a:t>
            </a:r>
            <a:r>
              <a:rPr lang="en-US" dirty="0" smtClean="0"/>
              <a:t>.</a:t>
            </a:r>
          </a:p>
          <a:p>
            <a:pPr marL="514350" indent="-514350">
              <a:buFont typeface="+mj-lt"/>
              <a:buAutoNum type="arabicPeriod"/>
            </a:pPr>
            <a:endParaRPr lang="en-US" dirty="0"/>
          </a:p>
          <a:p>
            <a:pPr marL="514350" indent="-514350">
              <a:buFont typeface="+mj-lt"/>
              <a:buAutoNum type="arabicPeriod"/>
            </a:pPr>
            <a:r>
              <a:rPr lang="en-US" dirty="0"/>
              <a:t>In the 1</a:t>
            </a:r>
            <a:r>
              <a:rPr lang="en-US" baseline="30000" dirty="0"/>
              <a:t>st</a:t>
            </a:r>
            <a:r>
              <a:rPr lang="en-US" dirty="0"/>
              <a:t> century, the church had expanded and had reached throughout the farthest regions of the known world which was in obedience to the Lord’s command. (Matthew, 28:18-20, Acts 1:8)</a:t>
            </a:r>
          </a:p>
        </p:txBody>
      </p:sp>
      <p:sp>
        <p:nvSpPr>
          <p:cNvPr id="3" name="Title 2"/>
          <p:cNvSpPr>
            <a:spLocks noGrp="1"/>
          </p:cNvSpPr>
          <p:nvPr>
            <p:ph type="title"/>
          </p:nvPr>
        </p:nvSpPr>
        <p:spPr>
          <a:xfrm>
            <a:off x="457200" y="304800"/>
            <a:ext cx="8229600" cy="762000"/>
          </a:xfrm>
        </p:spPr>
        <p:txBody>
          <a:bodyPr/>
          <a:lstStyle/>
          <a:p>
            <a:pPr algn="ctr"/>
            <a:r>
              <a:rPr lang="en-US" b="1" dirty="0">
                <a:effectLst/>
              </a:rPr>
              <a:t>Introduction:</a:t>
            </a:r>
            <a:endParaRPr lang="en-US" dirty="0"/>
          </a:p>
        </p:txBody>
      </p:sp>
    </p:spTree>
    <p:extLst>
      <p:ext uri="{BB962C8B-B14F-4D97-AF65-F5344CB8AC3E}">
        <p14:creationId xmlns:p14="http://schemas.microsoft.com/office/powerpoint/2010/main" val="3928684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barn(inVertical)">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barn(inVertical)">
                                      <p:cBhvr>
                                        <p:cTn id="20"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a:bodyPr>
          <a:lstStyle/>
          <a:p>
            <a:pPr marL="514350" indent="-514350">
              <a:buFont typeface="+mj-lt"/>
              <a:buAutoNum type="arabicPeriod" startAt="3"/>
            </a:pPr>
            <a:r>
              <a:rPr lang="en-US" dirty="0"/>
              <a:t>The apostle John was the last of the original 12 apostles to die (approx. A.D. 100</a:t>
            </a:r>
            <a:r>
              <a:rPr lang="en-US" dirty="0" smtClean="0"/>
              <a:t>):</a:t>
            </a:r>
          </a:p>
          <a:p>
            <a:pPr marL="514350" indent="-514350">
              <a:buFont typeface="+mj-lt"/>
              <a:buAutoNum type="arabicPeriod" startAt="3"/>
            </a:pPr>
            <a:endParaRPr lang="en-US" sz="1400" dirty="0"/>
          </a:p>
          <a:p>
            <a:pPr lvl="1"/>
            <a:r>
              <a:rPr lang="en-US" dirty="0"/>
              <a:t>Prior to his passing away he wrote 3 very significant letters (I, II, III John) which helped to guide the church through the immediate challenges they would face and would also affirm the framework of doctrine that all of the apostles believed and taught. </a:t>
            </a:r>
            <a:endParaRPr lang="en-US" dirty="0" smtClean="0"/>
          </a:p>
          <a:p>
            <a:pPr lvl="1"/>
            <a:endParaRPr lang="en-US" sz="1400" dirty="0"/>
          </a:p>
          <a:p>
            <a:pPr lvl="1"/>
            <a:r>
              <a:rPr lang="en-US" dirty="0" smtClean="0"/>
              <a:t>These </a:t>
            </a:r>
            <a:r>
              <a:rPr lang="en-US" dirty="0"/>
              <a:t>teachings and other New Testament writings served as a strong foundation to </a:t>
            </a:r>
            <a:r>
              <a:rPr lang="en-US" b="1" dirty="0"/>
              <a:t>battle heresy and false teaching</a:t>
            </a:r>
            <a:r>
              <a:rPr lang="en-US" dirty="0"/>
              <a:t> that was beginning to infiltrate the church and would continue even through modern times</a:t>
            </a:r>
            <a:r>
              <a:rPr lang="en-US" dirty="0" smtClean="0"/>
              <a:t>.</a:t>
            </a:r>
            <a:endParaRPr lang="en-US" dirty="0"/>
          </a:p>
        </p:txBody>
      </p:sp>
      <p:sp>
        <p:nvSpPr>
          <p:cNvPr id="3" name="Title 2"/>
          <p:cNvSpPr>
            <a:spLocks noGrp="1"/>
          </p:cNvSpPr>
          <p:nvPr>
            <p:ph type="title"/>
          </p:nvPr>
        </p:nvSpPr>
        <p:spPr>
          <a:xfrm>
            <a:off x="457200" y="304800"/>
            <a:ext cx="8229600" cy="762000"/>
          </a:xfrm>
        </p:spPr>
        <p:txBody>
          <a:bodyPr/>
          <a:lstStyle/>
          <a:p>
            <a:pPr algn="ctr"/>
            <a:r>
              <a:rPr lang="en-US" b="1" dirty="0">
                <a:effectLst/>
              </a:rPr>
              <a:t>Introduction:</a:t>
            </a:r>
            <a:endParaRPr lang="en-US" dirty="0"/>
          </a:p>
        </p:txBody>
      </p:sp>
    </p:spTree>
    <p:extLst>
      <p:ext uri="{BB962C8B-B14F-4D97-AF65-F5344CB8AC3E}">
        <p14:creationId xmlns:p14="http://schemas.microsoft.com/office/powerpoint/2010/main" val="80724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wipe(down)">
                                      <p:cBhvr>
                                        <p:cTn id="18"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fontScale="92500"/>
          </a:bodyPr>
          <a:lstStyle/>
          <a:p>
            <a:pPr marL="514350" indent="-514350">
              <a:buFont typeface="+mj-lt"/>
              <a:buAutoNum type="arabicPeriod" startAt="3"/>
            </a:pPr>
            <a:r>
              <a:rPr lang="en-US" dirty="0"/>
              <a:t>The apostle John was the last of the original 12 apostles to die (approx. A.D. 100</a:t>
            </a:r>
            <a:r>
              <a:rPr lang="en-US" dirty="0" smtClean="0"/>
              <a:t>):</a:t>
            </a:r>
          </a:p>
          <a:p>
            <a:pPr marL="514350" indent="-514350">
              <a:buFont typeface="+mj-lt"/>
              <a:buAutoNum type="arabicPeriod" startAt="3"/>
            </a:pPr>
            <a:endParaRPr lang="en-US" sz="1400" dirty="0"/>
          </a:p>
          <a:p>
            <a:pPr lvl="1"/>
            <a:r>
              <a:rPr lang="en-US" dirty="0"/>
              <a:t>John also wrote </a:t>
            </a:r>
            <a:r>
              <a:rPr lang="en-US" i="1" u="sng" dirty="0"/>
              <a:t>The Revelation of Jesus Christ</a:t>
            </a:r>
            <a:r>
              <a:rPr lang="en-US" dirty="0"/>
              <a:t> which spelled out God’s plan for the </a:t>
            </a:r>
            <a:r>
              <a:rPr lang="en-US" b="1" i="1" u="sng" dirty="0">
                <a:solidFill>
                  <a:schemeClr val="bg1"/>
                </a:solidFill>
              </a:rPr>
              <a:t>future</a:t>
            </a:r>
            <a:r>
              <a:rPr lang="en-US" dirty="0"/>
              <a:t> and it provided </a:t>
            </a:r>
            <a:r>
              <a:rPr lang="en-US" b="1" i="1" u="sng" dirty="0">
                <a:solidFill>
                  <a:schemeClr val="bg1"/>
                </a:solidFill>
              </a:rPr>
              <a:t>hope</a:t>
            </a:r>
            <a:r>
              <a:rPr lang="en-US" dirty="0"/>
              <a:t> to the believer that no matter what challenges, persecutions, danger or disaster that came their/our way – they/we know that in the end the Lord would </a:t>
            </a:r>
            <a:r>
              <a:rPr lang="en-US" b="1" i="1" u="sng" dirty="0">
                <a:solidFill>
                  <a:schemeClr val="bg1"/>
                </a:solidFill>
              </a:rPr>
              <a:t>prevail</a:t>
            </a:r>
            <a:r>
              <a:rPr lang="en-US" dirty="0"/>
              <a:t> and evil would be </a:t>
            </a:r>
            <a:r>
              <a:rPr lang="en-US" b="1" i="1" u="sng" dirty="0">
                <a:solidFill>
                  <a:schemeClr val="bg1"/>
                </a:solidFill>
              </a:rPr>
              <a:t>defeated</a:t>
            </a:r>
            <a:r>
              <a:rPr lang="en-US" dirty="0" smtClean="0"/>
              <a:t>.</a:t>
            </a:r>
          </a:p>
          <a:p>
            <a:pPr lvl="1"/>
            <a:endParaRPr lang="en-US" sz="1500" dirty="0"/>
          </a:p>
          <a:p>
            <a:pPr marL="514350" indent="-514350">
              <a:buFont typeface="+mj-lt"/>
              <a:buAutoNum type="arabicPeriod" startAt="4"/>
            </a:pPr>
            <a:r>
              <a:rPr lang="en-US" dirty="0"/>
              <a:t>These words (the very inspired Words of our Lord) that John wrote (as well as the words of the other New Testament writers) are what has guided the church throughout the centuries and continue to do so.</a:t>
            </a:r>
          </a:p>
        </p:txBody>
      </p:sp>
      <p:sp>
        <p:nvSpPr>
          <p:cNvPr id="3" name="Title 2"/>
          <p:cNvSpPr>
            <a:spLocks noGrp="1"/>
          </p:cNvSpPr>
          <p:nvPr>
            <p:ph type="title"/>
          </p:nvPr>
        </p:nvSpPr>
        <p:spPr>
          <a:xfrm>
            <a:off x="457200" y="304800"/>
            <a:ext cx="8229600" cy="762000"/>
          </a:xfrm>
        </p:spPr>
        <p:txBody>
          <a:bodyPr/>
          <a:lstStyle/>
          <a:p>
            <a:pPr algn="ctr"/>
            <a:r>
              <a:rPr lang="en-US" b="1" dirty="0">
                <a:effectLst/>
              </a:rPr>
              <a:t>Introduction:</a:t>
            </a:r>
            <a:endParaRPr lang="en-US" dirty="0"/>
          </a:p>
        </p:txBody>
      </p:sp>
    </p:spTree>
    <p:extLst>
      <p:ext uri="{BB962C8B-B14F-4D97-AF65-F5344CB8AC3E}">
        <p14:creationId xmlns:p14="http://schemas.microsoft.com/office/powerpoint/2010/main" val="4085517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barn(inVertical)">
                                      <p:cBhvr>
                                        <p:cTn id="14"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a:bodyPr>
          <a:lstStyle/>
          <a:p>
            <a:pPr marL="514350" indent="-514350">
              <a:buFont typeface="+mj-lt"/>
              <a:buAutoNum type="arabicPeriod" startAt="5"/>
            </a:pPr>
            <a:r>
              <a:rPr lang="en-US" dirty="0"/>
              <a:t>Jesus and the apostles warned that persecution and false prophets would come</a:t>
            </a:r>
            <a:r>
              <a:rPr lang="en-US" dirty="0" smtClean="0"/>
              <a:t>:</a:t>
            </a:r>
          </a:p>
          <a:p>
            <a:pPr marL="514350" indent="-514350">
              <a:buFont typeface="+mj-lt"/>
              <a:buAutoNum type="arabicPeriod" startAt="5"/>
            </a:pPr>
            <a:endParaRPr lang="en-US" sz="1400" dirty="0" smtClean="0"/>
          </a:p>
          <a:p>
            <a:pPr lvl="1"/>
            <a:r>
              <a:rPr lang="en-US" dirty="0">
                <a:solidFill>
                  <a:srgbClr val="002060"/>
                </a:solidFill>
              </a:rPr>
              <a:t>“Behold I send you out as sheep in the midst of wolves; so be shrewd as serpents and innocent as doves. But beware of men, for they will hand you over to the courts and scourge you in their synagogues; and you will even be brought before governors and kings for My sake, as a testimony to them and to the Gentiles. But when they hand you over, do not worry about how or what you are to say; for it will be given you in that hour what you are to say” (Matthew 10:16-20)</a:t>
            </a:r>
          </a:p>
        </p:txBody>
      </p:sp>
      <p:sp>
        <p:nvSpPr>
          <p:cNvPr id="3" name="Title 2"/>
          <p:cNvSpPr>
            <a:spLocks noGrp="1"/>
          </p:cNvSpPr>
          <p:nvPr>
            <p:ph type="title"/>
          </p:nvPr>
        </p:nvSpPr>
        <p:spPr>
          <a:xfrm>
            <a:off x="457200" y="304800"/>
            <a:ext cx="8229600" cy="762000"/>
          </a:xfrm>
        </p:spPr>
        <p:txBody>
          <a:bodyPr/>
          <a:lstStyle/>
          <a:p>
            <a:pPr algn="ctr"/>
            <a:r>
              <a:rPr lang="en-US" b="1" dirty="0">
                <a:effectLst/>
              </a:rPr>
              <a:t>Introduction:</a:t>
            </a:r>
            <a:endParaRPr lang="en-US" dirty="0"/>
          </a:p>
        </p:txBody>
      </p:sp>
    </p:spTree>
    <p:extLst>
      <p:ext uri="{BB962C8B-B14F-4D97-AF65-F5344CB8AC3E}">
        <p14:creationId xmlns:p14="http://schemas.microsoft.com/office/powerpoint/2010/main" val="1427635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wheel(1)">
                                      <p:cBhvr>
                                        <p:cTn id="13" dur="2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5257800"/>
          </a:xfrm>
        </p:spPr>
        <p:txBody>
          <a:bodyPr>
            <a:normAutofit lnSpcReduction="10000"/>
          </a:bodyPr>
          <a:lstStyle/>
          <a:p>
            <a:pPr marL="514350" indent="-514350">
              <a:buFont typeface="+mj-lt"/>
              <a:buAutoNum type="arabicPeriod" startAt="5"/>
            </a:pPr>
            <a:r>
              <a:rPr lang="en-US" dirty="0"/>
              <a:t>Jesus and the apostles warned that persecution and false prophets would come</a:t>
            </a:r>
            <a:r>
              <a:rPr lang="en-US" dirty="0" smtClean="0"/>
              <a:t>:</a:t>
            </a:r>
          </a:p>
          <a:p>
            <a:pPr marL="514350" indent="-514350">
              <a:buFont typeface="+mj-lt"/>
              <a:buAutoNum type="arabicPeriod" startAt="5"/>
            </a:pPr>
            <a:endParaRPr lang="en-US" sz="1400" dirty="0" smtClean="0"/>
          </a:p>
          <a:p>
            <a:pPr lvl="1"/>
            <a:r>
              <a:rPr lang="en-US" dirty="0">
                <a:solidFill>
                  <a:srgbClr val="002060"/>
                </a:solidFill>
              </a:rPr>
              <a:t>“But false prophets also arose among the people, just as there will also be false prophets among you who will secretly introduce destructive heresies, even denying the Master who bought them bringing swift destruction upon themselves.”</a:t>
            </a:r>
            <a:r>
              <a:rPr lang="en-US" dirty="0"/>
              <a:t> (II Peter 2:1</a:t>
            </a:r>
            <a:r>
              <a:rPr lang="en-US" dirty="0" smtClean="0"/>
              <a:t>)</a:t>
            </a:r>
          </a:p>
          <a:p>
            <a:pPr lvl="1"/>
            <a:endParaRPr lang="en-US" sz="1500" dirty="0">
              <a:solidFill>
                <a:srgbClr val="002060"/>
              </a:solidFill>
            </a:endParaRPr>
          </a:p>
          <a:p>
            <a:pPr lvl="1"/>
            <a:r>
              <a:rPr lang="en-US" dirty="0">
                <a:solidFill>
                  <a:srgbClr val="002060"/>
                </a:solidFill>
              </a:rPr>
              <a:t>“But you, beloved, ought to remember the words that were spoken beforehand by the apostles of our Lord Jesus Christ, that they were saying to you, in the last times there will be mockers, following after their ungodly lusts. These are the owns that cause divisions, worldly minded, devoid of the Spirit”</a:t>
            </a:r>
            <a:r>
              <a:rPr lang="en-US" dirty="0"/>
              <a:t> (Jude 17-19)</a:t>
            </a:r>
            <a:endParaRPr lang="en-US" dirty="0">
              <a:solidFill>
                <a:srgbClr val="002060"/>
              </a:solidFill>
            </a:endParaRPr>
          </a:p>
        </p:txBody>
      </p:sp>
      <p:sp>
        <p:nvSpPr>
          <p:cNvPr id="3" name="Title 2"/>
          <p:cNvSpPr>
            <a:spLocks noGrp="1"/>
          </p:cNvSpPr>
          <p:nvPr>
            <p:ph type="title"/>
          </p:nvPr>
        </p:nvSpPr>
        <p:spPr>
          <a:xfrm>
            <a:off x="457200" y="304800"/>
            <a:ext cx="8229600" cy="762000"/>
          </a:xfrm>
        </p:spPr>
        <p:txBody>
          <a:bodyPr/>
          <a:lstStyle/>
          <a:p>
            <a:pPr algn="ctr"/>
            <a:r>
              <a:rPr lang="en-US" b="1" dirty="0">
                <a:effectLst/>
              </a:rPr>
              <a:t>Introduction:</a:t>
            </a:r>
            <a:endParaRPr lang="en-US" dirty="0"/>
          </a:p>
        </p:txBody>
      </p:sp>
    </p:spTree>
    <p:extLst>
      <p:ext uri="{BB962C8B-B14F-4D97-AF65-F5344CB8AC3E}">
        <p14:creationId xmlns:p14="http://schemas.microsoft.com/office/powerpoint/2010/main" val="1264249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 calcmode="lin" valueType="num">
                                      <p:cBhvr>
                                        <p:cTn id="14"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16"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181600"/>
          </a:xfrm>
        </p:spPr>
        <p:txBody>
          <a:bodyPr>
            <a:normAutofit/>
          </a:bodyPr>
          <a:lstStyle/>
          <a:p>
            <a:pPr marL="514350" indent="-514350">
              <a:buFont typeface="+mj-lt"/>
              <a:buAutoNum type="arabicPeriod" startAt="6"/>
            </a:pPr>
            <a:r>
              <a:rPr lang="en-US" dirty="0"/>
              <a:t>Initially (1</a:t>
            </a:r>
            <a:r>
              <a:rPr lang="en-US" baseline="30000" dirty="0"/>
              <a:t>st</a:t>
            </a:r>
            <a:r>
              <a:rPr lang="en-US" dirty="0"/>
              <a:t> thru 3</a:t>
            </a:r>
            <a:r>
              <a:rPr lang="en-US" baseline="30000" dirty="0"/>
              <a:t>rd</a:t>
            </a:r>
            <a:r>
              <a:rPr lang="en-US" dirty="0"/>
              <a:t> centuries) that persecution came from external sources like</a:t>
            </a:r>
            <a:r>
              <a:rPr lang="en-US" dirty="0" smtClean="0"/>
              <a:t>:</a:t>
            </a:r>
          </a:p>
          <a:p>
            <a:pPr marL="514350" indent="-514350">
              <a:buFont typeface="+mj-lt"/>
              <a:buAutoNum type="arabicPeriod" startAt="6"/>
            </a:pPr>
            <a:endParaRPr lang="en-US" sz="1400" dirty="0" smtClean="0"/>
          </a:p>
          <a:p>
            <a:pPr lvl="1"/>
            <a:r>
              <a:rPr lang="en-US" dirty="0"/>
              <a:t>The </a:t>
            </a:r>
            <a:r>
              <a:rPr lang="en-US" b="1" i="1" u="sng" dirty="0">
                <a:solidFill>
                  <a:schemeClr val="bg1"/>
                </a:solidFill>
              </a:rPr>
              <a:t>Jewish</a:t>
            </a:r>
            <a:r>
              <a:rPr lang="en-US" dirty="0"/>
              <a:t> religious leaders (The Sanhedrin – Jewish council, Pharisees, Sadducees, and other religious fanatics</a:t>
            </a:r>
            <a:r>
              <a:rPr lang="en-US" dirty="0" smtClean="0"/>
              <a:t>).</a:t>
            </a:r>
          </a:p>
          <a:p>
            <a:pPr lvl="1"/>
            <a:endParaRPr lang="en-US" sz="1500" dirty="0">
              <a:solidFill>
                <a:srgbClr val="002060"/>
              </a:solidFill>
            </a:endParaRPr>
          </a:p>
          <a:p>
            <a:pPr lvl="1"/>
            <a:r>
              <a:rPr lang="en-US" dirty="0"/>
              <a:t>The </a:t>
            </a:r>
            <a:r>
              <a:rPr lang="en-US" b="1" i="1" u="sng" dirty="0">
                <a:solidFill>
                  <a:schemeClr val="bg1"/>
                </a:solidFill>
              </a:rPr>
              <a:t>Roman</a:t>
            </a:r>
            <a:r>
              <a:rPr lang="en-US" dirty="0"/>
              <a:t> </a:t>
            </a:r>
            <a:r>
              <a:rPr lang="en-US" dirty="0" smtClean="0"/>
              <a:t>Government</a:t>
            </a:r>
          </a:p>
          <a:p>
            <a:pPr lvl="1"/>
            <a:endParaRPr lang="en-US" dirty="0">
              <a:solidFill>
                <a:srgbClr val="002060"/>
              </a:solidFill>
            </a:endParaRPr>
          </a:p>
          <a:p>
            <a:pPr lvl="1"/>
            <a:r>
              <a:rPr lang="en-US" dirty="0"/>
              <a:t>Other miscellaneous groups (some Jews, some Gentiles), whose livelihood, customs, and religious practices were being threatened by the preaching of the apostles and those who genuinely followed The Lord Jesus Christ.</a:t>
            </a:r>
            <a:endParaRPr lang="en-US" dirty="0">
              <a:solidFill>
                <a:srgbClr val="002060"/>
              </a:solidFill>
            </a:endParaRPr>
          </a:p>
        </p:txBody>
      </p:sp>
      <p:sp>
        <p:nvSpPr>
          <p:cNvPr id="3" name="Title 2"/>
          <p:cNvSpPr>
            <a:spLocks noGrp="1"/>
          </p:cNvSpPr>
          <p:nvPr>
            <p:ph type="title"/>
          </p:nvPr>
        </p:nvSpPr>
        <p:spPr>
          <a:xfrm>
            <a:off x="457200" y="304800"/>
            <a:ext cx="8229600" cy="762000"/>
          </a:xfrm>
        </p:spPr>
        <p:txBody>
          <a:bodyPr/>
          <a:lstStyle/>
          <a:p>
            <a:pPr algn="ctr"/>
            <a:r>
              <a:rPr lang="en-US" b="1" dirty="0">
                <a:effectLst/>
              </a:rPr>
              <a:t>Introduction:</a:t>
            </a:r>
            <a:endParaRPr lang="en-US" dirty="0"/>
          </a:p>
        </p:txBody>
      </p:sp>
    </p:spTree>
    <p:extLst>
      <p:ext uri="{BB962C8B-B14F-4D97-AF65-F5344CB8AC3E}">
        <p14:creationId xmlns:p14="http://schemas.microsoft.com/office/powerpoint/2010/main" val="3705404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 calcmode="lin" valueType="num">
                                      <p:cBhvr additive="base">
                                        <p:cTn id="24"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76400"/>
            <a:ext cx="8229600" cy="4800600"/>
          </a:xfrm>
        </p:spPr>
        <p:txBody>
          <a:bodyPr>
            <a:normAutofit/>
          </a:bodyPr>
          <a:lstStyle/>
          <a:p>
            <a:pPr marL="514350" indent="-514350">
              <a:buFont typeface="+mj-lt"/>
              <a:buAutoNum type="arabicPeriod" startAt="7"/>
            </a:pPr>
            <a:r>
              <a:rPr lang="en-US" dirty="0"/>
              <a:t>In the centuries to follow (4</a:t>
            </a:r>
            <a:r>
              <a:rPr lang="en-US" baseline="30000" dirty="0"/>
              <a:t>th</a:t>
            </a:r>
            <a:r>
              <a:rPr lang="en-US" dirty="0"/>
              <a:t> century on) much of the persecution came from </a:t>
            </a:r>
            <a:r>
              <a:rPr lang="en-US" b="1" i="1" u="sng" dirty="0">
                <a:solidFill>
                  <a:schemeClr val="bg1"/>
                </a:solidFill>
              </a:rPr>
              <a:t>within</a:t>
            </a:r>
            <a:r>
              <a:rPr lang="en-US" dirty="0"/>
              <a:t> the church due the influence of heretical teachings that was fueled by corruption and compromise between the sacred (the church) and the secular (government</a:t>
            </a:r>
            <a:r>
              <a:rPr lang="en-US" dirty="0" smtClean="0"/>
              <a:t>).</a:t>
            </a:r>
          </a:p>
          <a:p>
            <a:pPr marL="514350" indent="-514350">
              <a:buFont typeface="+mj-lt"/>
              <a:buAutoNum type="arabicPeriod" startAt="7"/>
            </a:pPr>
            <a:endParaRPr lang="en-US" dirty="0"/>
          </a:p>
          <a:p>
            <a:pPr marL="514350" indent="-514350">
              <a:buFont typeface="+mj-lt"/>
              <a:buAutoNum type="arabicPeriod" startAt="7"/>
            </a:pPr>
            <a:r>
              <a:rPr lang="en-US" dirty="0"/>
              <a:t>This lesson will focus primarily on the </a:t>
            </a:r>
            <a:r>
              <a:rPr lang="en-US" b="1" i="1" u="sng" dirty="0">
                <a:solidFill>
                  <a:schemeClr val="bg1"/>
                </a:solidFill>
              </a:rPr>
              <a:t>external</a:t>
            </a:r>
            <a:r>
              <a:rPr lang="en-US" dirty="0"/>
              <a:t> persecution that the church faced during the first few centuries.</a:t>
            </a:r>
            <a:endParaRPr lang="en-US" dirty="0" smtClean="0"/>
          </a:p>
        </p:txBody>
      </p:sp>
      <p:sp>
        <p:nvSpPr>
          <p:cNvPr id="3" name="Title 2"/>
          <p:cNvSpPr>
            <a:spLocks noGrp="1"/>
          </p:cNvSpPr>
          <p:nvPr>
            <p:ph type="title"/>
          </p:nvPr>
        </p:nvSpPr>
        <p:spPr>
          <a:xfrm>
            <a:off x="457200" y="304800"/>
            <a:ext cx="8229600" cy="762000"/>
          </a:xfrm>
        </p:spPr>
        <p:txBody>
          <a:bodyPr/>
          <a:lstStyle/>
          <a:p>
            <a:pPr algn="ctr"/>
            <a:r>
              <a:rPr lang="en-US" b="1" dirty="0">
                <a:effectLst/>
              </a:rPr>
              <a:t>Introduction:</a:t>
            </a:r>
            <a:endParaRPr lang="en-US" dirty="0"/>
          </a:p>
        </p:txBody>
      </p:sp>
    </p:spTree>
    <p:extLst>
      <p:ext uri="{BB962C8B-B14F-4D97-AF65-F5344CB8AC3E}">
        <p14:creationId xmlns:p14="http://schemas.microsoft.com/office/powerpoint/2010/main" val="1263720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57200" y="1371600"/>
            <a:ext cx="8305800" cy="1357532"/>
          </a:xfrm>
        </p:spPr>
        <p:txBody>
          <a:bodyPr/>
          <a:lstStyle/>
          <a:p>
            <a:r>
              <a:rPr lang="en-US" sz="8000" b="1" dirty="0" smtClean="0">
                <a:effectLst/>
              </a:rPr>
              <a:t>Persecution</a:t>
            </a:r>
            <a:endParaRPr lang="en-US" sz="8000" dirty="0"/>
          </a:p>
        </p:txBody>
      </p:sp>
      <p:sp>
        <p:nvSpPr>
          <p:cNvPr id="6" name="Subtitle 5"/>
          <p:cNvSpPr>
            <a:spLocks noGrp="1"/>
          </p:cNvSpPr>
          <p:nvPr>
            <p:ph type="subTitle" idx="1"/>
          </p:nvPr>
        </p:nvSpPr>
        <p:spPr>
          <a:xfrm>
            <a:off x="457200" y="3699804"/>
            <a:ext cx="8305800" cy="1862796"/>
          </a:xfrm>
        </p:spPr>
        <p:txBody>
          <a:bodyPr/>
          <a:lstStyle/>
          <a:p>
            <a:r>
              <a:rPr lang="en-US" sz="3600" b="1" dirty="0" smtClean="0"/>
              <a:t>Against</a:t>
            </a:r>
          </a:p>
          <a:p>
            <a:endParaRPr lang="en-US" sz="2400" b="1" dirty="0" smtClean="0"/>
          </a:p>
          <a:p>
            <a:r>
              <a:rPr lang="en-US" sz="4000" b="1" dirty="0" smtClean="0"/>
              <a:t>First </a:t>
            </a:r>
            <a:r>
              <a:rPr lang="en-US" sz="4000" b="1" dirty="0"/>
              <a:t>Century Christian Leaders</a:t>
            </a:r>
            <a:endParaRPr lang="en-US" sz="4000" dirty="0"/>
          </a:p>
        </p:txBody>
      </p:sp>
    </p:spTree>
    <p:extLst>
      <p:ext uri="{BB962C8B-B14F-4D97-AF65-F5344CB8AC3E}">
        <p14:creationId xmlns:p14="http://schemas.microsoft.com/office/powerpoint/2010/main" val="4133207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circle(in)">
                                      <p:cBhvr>
                                        <p:cTn id="15" dur="2000"/>
                                        <p:tgtEl>
                                          <p:spTgt spid="6">
                                            <p:txEl>
                                              <p:pRg st="0" end="0"/>
                                            </p:txEl>
                                          </p:spTgt>
                                        </p:tgtEl>
                                      </p:cBhvr>
                                    </p:animEffect>
                                  </p:childTnLst>
                                </p:cTn>
                              </p:par>
                              <p:par>
                                <p:cTn id="16" presetID="6" presetClass="entr" presetSubtype="16" fill="hold" nodeType="withEffect">
                                  <p:stCondLst>
                                    <p:cond delay="0"/>
                                  </p:stCondLst>
                                  <p:childTnLst>
                                    <p:set>
                                      <p:cBhvr>
                                        <p:cTn id="17" dur="1" fill="hold">
                                          <p:stCondLst>
                                            <p:cond delay="0"/>
                                          </p:stCondLst>
                                        </p:cTn>
                                        <p:tgtEl>
                                          <p:spTgt spid="6">
                                            <p:txEl>
                                              <p:pRg st="2" end="2"/>
                                            </p:txEl>
                                          </p:spTgt>
                                        </p:tgtEl>
                                        <p:attrNameLst>
                                          <p:attrName>style.visibility</p:attrName>
                                        </p:attrNameLst>
                                      </p:cBhvr>
                                      <p:to>
                                        <p:strVal val="visible"/>
                                      </p:to>
                                    </p:set>
                                    <p:animEffect transition="in" filter="circle(in)">
                                      <p:cBhvr>
                                        <p:cTn id="18" dur="2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334000"/>
          </a:xfrm>
        </p:spPr>
        <p:txBody>
          <a:bodyPr>
            <a:normAutofit fontScale="92500"/>
          </a:bodyPr>
          <a:lstStyle/>
          <a:p>
            <a:r>
              <a:rPr lang="en-US" dirty="0" smtClean="0"/>
              <a:t>He </a:t>
            </a:r>
            <a:r>
              <a:rPr lang="en-US" dirty="0"/>
              <a:t>was one of </a:t>
            </a:r>
            <a:r>
              <a:rPr lang="en-US" b="1" i="1" u="sng" dirty="0">
                <a:solidFill>
                  <a:schemeClr val="bg1"/>
                </a:solidFill>
              </a:rPr>
              <a:t>seven</a:t>
            </a:r>
            <a:r>
              <a:rPr lang="en-US" dirty="0"/>
              <a:t> men chosen to help the apostles in the daily administration of duties within the church in Jerusalem. (Acts 6:1-5</a:t>
            </a:r>
            <a:r>
              <a:rPr lang="en-US" dirty="0" smtClean="0"/>
              <a:t>)</a:t>
            </a:r>
          </a:p>
          <a:p>
            <a:pPr lvl="1"/>
            <a:endParaRPr lang="en-US" sz="1400" dirty="0"/>
          </a:p>
          <a:p>
            <a:r>
              <a:rPr lang="en-US" dirty="0"/>
              <a:t>Stephen grew in the Lord and may have been instrumental in several Jewish priests coming to faith in Jesus. He was clearly gifted by God’s grace and power and performed various </a:t>
            </a:r>
            <a:r>
              <a:rPr lang="en-US" b="1" i="1" u="sng" dirty="0">
                <a:solidFill>
                  <a:schemeClr val="bg1"/>
                </a:solidFill>
              </a:rPr>
              <a:t>wonders</a:t>
            </a:r>
            <a:r>
              <a:rPr lang="en-US" dirty="0"/>
              <a:t> and </a:t>
            </a:r>
            <a:r>
              <a:rPr lang="en-US" b="1" i="1" u="sng" dirty="0">
                <a:solidFill>
                  <a:schemeClr val="bg1"/>
                </a:solidFill>
              </a:rPr>
              <a:t>signs</a:t>
            </a:r>
            <a:r>
              <a:rPr lang="en-US" dirty="0"/>
              <a:t>. (Acts 6:7-8</a:t>
            </a:r>
            <a:r>
              <a:rPr lang="en-US" dirty="0" smtClean="0"/>
              <a:t>)</a:t>
            </a:r>
          </a:p>
          <a:p>
            <a:pPr lvl="1"/>
            <a:endParaRPr lang="en-US" sz="1500" dirty="0" smtClean="0"/>
          </a:p>
          <a:p>
            <a:r>
              <a:rPr lang="en-US" dirty="0" smtClean="0"/>
              <a:t>His </a:t>
            </a:r>
            <a:r>
              <a:rPr lang="en-US" dirty="0"/>
              <a:t>spiritual wisdom was beyond the norm and his ability to debate the truths about Jesus Christ with those who considered themselves skilled in philosophy put him at odds with them, and in the cross hairs of the Jewish Sanhedrin</a:t>
            </a:r>
            <a:r>
              <a:rPr lang="en-US" dirty="0" smtClean="0"/>
              <a:t>.</a:t>
            </a:r>
          </a:p>
          <a:p>
            <a:pPr lvl="1"/>
            <a:endParaRPr lang="en-US" dirty="0"/>
          </a:p>
          <a:p>
            <a:pPr lvl="1"/>
            <a:endParaRPr lang="en-US" dirty="0"/>
          </a:p>
        </p:txBody>
      </p:sp>
      <p:sp>
        <p:nvSpPr>
          <p:cNvPr id="3" name="Title 2"/>
          <p:cNvSpPr>
            <a:spLocks noGrp="1"/>
          </p:cNvSpPr>
          <p:nvPr>
            <p:ph type="title"/>
          </p:nvPr>
        </p:nvSpPr>
        <p:spPr>
          <a:xfrm>
            <a:off x="381000" y="228600"/>
            <a:ext cx="8382000" cy="762000"/>
          </a:xfrm>
        </p:spPr>
        <p:txBody>
          <a:bodyPr>
            <a:noAutofit/>
          </a:bodyPr>
          <a:lstStyle/>
          <a:p>
            <a:pPr algn="ctr"/>
            <a:r>
              <a:rPr lang="en-US" sz="4400" b="1" dirty="0" smtClean="0">
                <a:effectLst/>
              </a:rPr>
              <a:t>Stephen</a:t>
            </a:r>
            <a:endParaRPr lang="en-US" sz="4400" dirty="0"/>
          </a:p>
        </p:txBody>
      </p:sp>
    </p:spTree>
    <p:extLst>
      <p:ext uri="{BB962C8B-B14F-4D97-AF65-F5344CB8AC3E}">
        <p14:creationId xmlns:p14="http://schemas.microsoft.com/office/powerpoint/2010/main" val="2664513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additive="base">
                                        <p:cTn id="15"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additive="base">
                                        <p:cTn id="2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334000"/>
          </a:xfrm>
        </p:spPr>
        <p:txBody>
          <a:bodyPr>
            <a:normAutofit lnSpcReduction="10000"/>
          </a:bodyPr>
          <a:lstStyle/>
          <a:p>
            <a:r>
              <a:rPr lang="en-US" dirty="0"/>
              <a:t>Stephen was accused of </a:t>
            </a:r>
            <a:r>
              <a:rPr lang="en-US" b="1" i="1" u="sng" dirty="0">
                <a:solidFill>
                  <a:schemeClr val="bg1"/>
                </a:solidFill>
              </a:rPr>
              <a:t>blasphemy</a:t>
            </a:r>
            <a:r>
              <a:rPr lang="en-US" dirty="0"/>
              <a:t> and subsequently put on trial. He was guilty of no wrong other than preaching the truth: (Acts 7)</a:t>
            </a:r>
            <a:endParaRPr lang="en-US" sz="1400" b="1" dirty="0"/>
          </a:p>
          <a:p>
            <a:pPr lvl="1"/>
            <a:endParaRPr lang="en-US" sz="1500" dirty="0" smtClean="0"/>
          </a:p>
          <a:p>
            <a:pPr lvl="1">
              <a:buFont typeface="Wingdings" pitchFamily="2" charset="2"/>
              <a:buChar char="Ø"/>
            </a:pPr>
            <a:r>
              <a:rPr lang="en-US" dirty="0"/>
              <a:t>He provided an accurate description of Jewish (Israel) history in which he describes their blessings and benefits as well as their disobedience and need for repentance and reconciliation. (Acts 7:2-50</a:t>
            </a:r>
            <a:r>
              <a:rPr lang="en-US" dirty="0" smtClean="0"/>
              <a:t>)</a:t>
            </a:r>
          </a:p>
          <a:p>
            <a:pPr lvl="1">
              <a:buFont typeface="Wingdings" pitchFamily="2" charset="2"/>
              <a:buChar char="Ø"/>
            </a:pPr>
            <a:endParaRPr lang="en-US" sz="1400" dirty="0"/>
          </a:p>
          <a:p>
            <a:pPr lvl="1">
              <a:buFont typeface="Wingdings" pitchFamily="2" charset="2"/>
              <a:buChar char="Ø"/>
            </a:pPr>
            <a:r>
              <a:rPr lang="en-US" dirty="0"/>
              <a:t>He rebukes them for their continued rejection of God’s appeal for them to repent and obey as well as for rejecting Jesus (Acts 5:52 – “the Righteous One”) and putting Him to death</a:t>
            </a:r>
            <a:r>
              <a:rPr lang="en-US" dirty="0" smtClean="0"/>
              <a:t>.</a:t>
            </a:r>
          </a:p>
          <a:p>
            <a:pPr lvl="1">
              <a:buFont typeface="Wingdings" pitchFamily="2" charset="2"/>
              <a:buChar char="Ø"/>
            </a:pPr>
            <a:endParaRPr lang="en-US" sz="1500" dirty="0" smtClean="0"/>
          </a:p>
          <a:p>
            <a:pPr lvl="1">
              <a:buFont typeface="Wingdings" pitchFamily="2" charset="2"/>
              <a:buChar char="Ø"/>
            </a:pPr>
            <a:r>
              <a:rPr lang="en-US" dirty="0"/>
              <a:t>This led to </a:t>
            </a:r>
            <a:r>
              <a:rPr lang="en-US" dirty="0" smtClean="0"/>
              <a:t>Stephen’s death </a:t>
            </a:r>
            <a:r>
              <a:rPr lang="en-US" dirty="0"/>
              <a:t>by stoning. (Acts 7:51-60)</a:t>
            </a:r>
          </a:p>
          <a:p>
            <a:pPr lvl="1"/>
            <a:endParaRPr lang="en-US" dirty="0"/>
          </a:p>
        </p:txBody>
      </p:sp>
      <p:sp>
        <p:nvSpPr>
          <p:cNvPr id="3" name="Title 2"/>
          <p:cNvSpPr>
            <a:spLocks noGrp="1"/>
          </p:cNvSpPr>
          <p:nvPr>
            <p:ph type="title"/>
          </p:nvPr>
        </p:nvSpPr>
        <p:spPr>
          <a:xfrm>
            <a:off x="381000" y="228600"/>
            <a:ext cx="8382000" cy="838200"/>
          </a:xfrm>
        </p:spPr>
        <p:txBody>
          <a:bodyPr>
            <a:noAutofit/>
          </a:bodyPr>
          <a:lstStyle/>
          <a:p>
            <a:pPr algn="ctr"/>
            <a:r>
              <a:rPr lang="en-US" sz="4400" b="1" dirty="0">
                <a:effectLst/>
              </a:rPr>
              <a:t>Stephen</a:t>
            </a:r>
            <a:endParaRPr lang="en-US" sz="4400" dirty="0"/>
          </a:p>
        </p:txBody>
      </p:sp>
    </p:spTree>
    <p:extLst>
      <p:ext uri="{BB962C8B-B14F-4D97-AF65-F5344CB8AC3E}">
        <p14:creationId xmlns:p14="http://schemas.microsoft.com/office/powerpoint/2010/main" val="2035498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p:cTn id="21"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3" dur="500"/>
                                        <p:tgtEl>
                                          <p:spTgt spid="2">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 calcmode="lin" valueType="num">
                                      <p:cBhvr>
                                        <p:cTn id="28"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30"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257800"/>
          </a:xfrm>
        </p:spPr>
        <p:txBody>
          <a:bodyPr>
            <a:normAutofit/>
          </a:bodyPr>
          <a:lstStyle/>
          <a:p>
            <a:r>
              <a:rPr lang="en-US" dirty="0"/>
              <a:t>Stephen’s legacy of faith (Acts 7:54-60</a:t>
            </a:r>
            <a:r>
              <a:rPr lang="en-US" dirty="0" smtClean="0"/>
              <a:t>)</a:t>
            </a:r>
          </a:p>
          <a:p>
            <a:endParaRPr lang="en-US" sz="1500" dirty="0" smtClean="0"/>
          </a:p>
          <a:p>
            <a:pPr lvl="1">
              <a:buFont typeface="Wingdings" pitchFamily="2" charset="2"/>
              <a:buChar char="Ø"/>
            </a:pPr>
            <a:r>
              <a:rPr lang="en-US" dirty="0"/>
              <a:t>Someone has said; “</a:t>
            </a:r>
            <a:r>
              <a:rPr lang="en-US" dirty="0">
                <a:solidFill>
                  <a:srgbClr val="002060"/>
                </a:solidFill>
              </a:rPr>
              <a:t>It’s not just how you start your life but how you finish it that counts</a:t>
            </a:r>
            <a:r>
              <a:rPr lang="en-US" dirty="0"/>
              <a:t>”, and assuming there is any truth to that - Stephen finished well, for he boldly declared the truth in love and died with no apparent regrets or grudges. (Acts 7:59-60</a:t>
            </a:r>
            <a:r>
              <a:rPr lang="en-US" dirty="0" smtClean="0"/>
              <a:t>)</a:t>
            </a:r>
          </a:p>
          <a:p>
            <a:pPr lvl="1">
              <a:buFont typeface="Wingdings" pitchFamily="2" charset="2"/>
              <a:buChar char="Ø"/>
            </a:pPr>
            <a:endParaRPr lang="en-US" sz="1500" dirty="0" smtClean="0"/>
          </a:p>
          <a:p>
            <a:pPr lvl="1">
              <a:buFont typeface="Wingdings" pitchFamily="2" charset="2"/>
              <a:buChar char="Ø"/>
            </a:pPr>
            <a:r>
              <a:rPr lang="en-US" dirty="0"/>
              <a:t>Some might think that a life was cut short that day but perhaps we should see it as other lives had their beginning – </a:t>
            </a:r>
            <a:r>
              <a:rPr lang="en-US" b="1" u="sng" dirty="0"/>
              <a:t>just ask Saul of Tarsus</a:t>
            </a:r>
            <a:r>
              <a:rPr lang="en-US" dirty="0"/>
              <a:t>! (Acts 7:58)</a:t>
            </a:r>
          </a:p>
        </p:txBody>
      </p:sp>
      <p:sp>
        <p:nvSpPr>
          <p:cNvPr id="3" name="Title 2"/>
          <p:cNvSpPr>
            <a:spLocks noGrp="1"/>
          </p:cNvSpPr>
          <p:nvPr>
            <p:ph type="title"/>
          </p:nvPr>
        </p:nvSpPr>
        <p:spPr>
          <a:xfrm>
            <a:off x="381000" y="304800"/>
            <a:ext cx="8382000" cy="762000"/>
          </a:xfrm>
        </p:spPr>
        <p:txBody>
          <a:bodyPr>
            <a:noAutofit/>
          </a:bodyPr>
          <a:lstStyle/>
          <a:p>
            <a:pPr algn="ctr"/>
            <a:r>
              <a:rPr lang="en-US" sz="4400" b="1" dirty="0">
                <a:effectLst/>
              </a:rPr>
              <a:t>Stephen</a:t>
            </a:r>
            <a:endParaRPr lang="en-US" sz="4400" dirty="0"/>
          </a:p>
        </p:txBody>
      </p:sp>
    </p:spTree>
    <p:extLst>
      <p:ext uri="{BB962C8B-B14F-4D97-AF65-F5344CB8AC3E}">
        <p14:creationId xmlns:p14="http://schemas.microsoft.com/office/powerpoint/2010/main" val="2035126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arn(inVertical)">
                                      <p:cBhvr>
                                        <p:cTn id="18"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81200"/>
            <a:ext cx="8229600" cy="2895600"/>
          </a:xfrm>
        </p:spPr>
        <p:txBody>
          <a:bodyPr>
            <a:normAutofit/>
          </a:bodyPr>
          <a:lstStyle/>
          <a:p>
            <a:r>
              <a:rPr lang="en-US" dirty="0"/>
              <a:t>The only other recorded martyr in Scripture (after the resurrection of Christ</a:t>
            </a:r>
            <a:r>
              <a:rPr lang="en-US" dirty="0" smtClean="0"/>
              <a:t>)</a:t>
            </a:r>
          </a:p>
          <a:p>
            <a:endParaRPr lang="en-US" dirty="0"/>
          </a:p>
          <a:p>
            <a:r>
              <a:rPr lang="en-US" dirty="0"/>
              <a:t>If you recall in our study about the Apostles, he was murdered by King Herod Agrippa I. (Acts 12:1-2)</a:t>
            </a:r>
            <a:endParaRPr lang="en-US" dirty="0" smtClean="0"/>
          </a:p>
          <a:p>
            <a:endParaRPr lang="en-US" sz="1500" dirty="0" smtClean="0"/>
          </a:p>
        </p:txBody>
      </p:sp>
      <p:sp>
        <p:nvSpPr>
          <p:cNvPr id="3" name="Title 2"/>
          <p:cNvSpPr>
            <a:spLocks noGrp="1"/>
          </p:cNvSpPr>
          <p:nvPr>
            <p:ph type="title"/>
          </p:nvPr>
        </p:nvSpPr>
        <p:spPr>
          <a:xfrm>
            <a:off x="381000" y="304800"/>
            <a:ext cx="8382000" cy="762000"/>
          </a:xfrm>
        </p:spPr>
        <p:txBody>
          <a:bodyPr>
            <a:noAutofit/>
          </a:bodyPr>
          <a:lstStyle/>
          <a:p>
            <a:pPr algn="ctr"/>
            <a:r>
              <a:rPr lang="en-US" sz="4400" b="1" dirty="0">
                <a:effectLst/>
              </a:rPr>
              <a:t>James</a:t>
            </a:r>
            <a:r>
              <a:rPr lang="en-US" sz="4400" dirty="0">
                <a:effectLst/>
              </a:rPr>
              <a:t> (Son of </a:t>
            </a:r>
            <a:r>
              <a:rPr lang="en-US" sz="4400" dirty="0" smtClean="0">
                <a:effectLst/>
              </a:rPr>
              <a:t>Zebedee)</a:t>
            </a:r>
            <a:endParaRPr lang="en-US" sz="4400" dirty="0"/>
          </a:p>
        </p:txBody>
      </p:sp>
    </p:spTree>
    <p:extLst>
      <p:ext uri="{BB962C8B-B14F-4D97-AF65-F5344CB8AC3E}">
        <p14:creationId xmlns:p14="http://schemas.microsoft.com/office/powerpoint/2010/main" val="1684992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additive="base">
                                        <p:cTn id="15"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additive="base">
                                        <p:cTn id="2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029200"/>
          </a:xfrm>
        </p:spPr>
        <p:txBody>
          <a:bodyPr>
            <a:normAutofit lnSpcReduction="10000"/>
          </a:bodyPr>
          <a:lstStyle/>
          <a:p>
            <a:r>
              <a:rPr lang="en-US" dirty="0"/>
              <a:t>Background Information</a:t>
            </a:r>
            <a:r>
              <a:rPr lang="en-US" dirty="0" smtClean="0"/>
              <a:t>:</a:t>
            </a:r>
          </a:p>
          <a:p>
            <a:endParaRPr lang="en-US" sz="1400" dirty="0"/>
          </a:p>
          <a:p>
            <a:pPr lvl="1">
              <a:buFont typeface="Wingdings" pitchFamily="2" charset="2"/>
              <a:buChar char="Ø"/>
            </a:pPr>
            <a:r>
              <a:rPr lang="en-US" dirty="0"/>
              <a:t>He is also called Theophorus (Greek) which means “bearer of God</a:t>
            </a:r>
            <a:r>
              <a:rPr lang="en-US" dirty="0" smtClean="0"/>
              <a:t>”</a:t>
            </a:r>
          </a:p>
          <a:p>
            <a:pPr lvl="1">
              <a:buFont typeface="Wingdings" pitchFamily="2" charset="2"/>
              <a:buChar char="Ø"/>
            </a:pPr>
            <a:endParaRPr lang="en-US" sz="1400" dirty="0"/>
          </a:p>
          <a:p>
            <a:pPr lvl="1">
              <a:buFont typeface="Wingdings" pitchFamily="2" charset="2"/>
              <a:buChar char="Ø"/>
            </a:pPr>
            <a:r>
              <a:rPr lang="en-US" dirty="0"/>
              <a:t>H</a:t>
            </a:r>
            <a:r>
              <a:rPr lang="en-US" dirty="0" smtClean="0"/>
              <a:t>e </a:t>
            </a:r>
            <a:r>
              <a:rPr lang="en-US" dirty="0"/>
              <a:t>was a disciple of both </a:t>
            </a:r>
            <a:r>
              <a:rPr lang="en-US" b="1" i="1" u="sng" dirty="0">
                <a:solidFill>
                  <a:schemeClr val="bg1"/>
                </a:solidFill>
              </a:rPr>
              <a:t>Peter</a:t>
            </a:r>
            <a:r>
              <a:rPr lang="en-US" dirty="0"/>
              <a:t> and </a:t>
            </a:r>
            <a:r>
              <a:rPr lang="en-US" b="1" i="1" u="sng" dirty="0" smtClean="0">
                <a:solidFill>
                  <a:schemeClr val="bg1"/>
                </a:solidFill>
              </a:rPr>
              <a:t>John</a:t>
            </a:r>
          </a:p>
          <a:p>
            <a:pPr lvl="1">
              <a:buFont typeface="Wingdings" pitchFamily="2" charset="2"/>
              <a:buChar char="Ø"/>
            </a:pPr>
            <a:endParaRPr lang="en-US" sz="1400" b="1" i="1" u="sng" dirty="0"/>
          </a:p>
          <a:p>
            <a:pPr lvl="1">
              <a:buFont typeface="Wingdings" pitchFamily="2" charset="2"/>
              <a:buChar char="Ø"/>
            </a:pPr>
            <a:r>
              <a:rPr lang="en-US" dirty="0"/>
              <a:t>Depending on who you read and or agree with, he was either the second or the third Bishop of </a:t>
            </a:r>
            <a:r>
              <a:rPr lang="en-US" b="1" i="1" u="sng" dirty="0">
                <a:solidFill>
                  <a:schemeClr val="bg1"/>
                </a:solidFill>
              </a:rPr>
              <a:t>Antioch</a:t>
            </a:r>
            <a:r>
              <a:rPr lang="en-US" dirty="0"/>
              <a:t> (Syria</a:t>
            </a:r>
            <a:r>
              <a:rPr lang="en-US" dirty="0" smtClean="0"/>
              <a:t>)</a:t>
            </a:r>
          </a:p>
          <a:p>
            <a:pPr lvl="1">
              <a:buFont typeface="Wingdings" pitchFamily="2" charset="2"/>
              <a:buChar char="Ø"/>
            </a:pPr>
            <a:endParaRPr lang="en-US" sz="1400" dirty="0" smtClean="0"/>
          </a:p>
          <a:p>
            <a:pPr lvl="1">
              <a:buFont typeface="Wingdings" pitchFamily="2" charset="2"/>
              <a:buChar char="Ø"/>
            </a:pPr>
            <a:r>
              <a:rPr lang="en-US" dirty="0" smtClean="0"/>
              <a:t>He </a:t>
            </a:r>
            <a:r>
              <a:rPr lang="en-US" dirty="0"/>
              <a:t>was very outspoken against the heresies of his day (</a:t>
            </a:r>
            <a:r>
              <a:rPr lang="en-US" b="1" dirty="0"/>
              <a:t>Ebionism</a:t>
            </a:r>
            <a:r>
              <a:rPr lang="en-US" dirty="0"/>
              <a:t> – a belief in Jesus but still required the keeping of the Mosaic Law to be fully saved, </a:t>
            </a:r>
            <a:r>
              <a:rPr lang="en-US" b="1" dirty="0"/>
              <a:t>Docetism</a:t>
            </a:r>
            <a:r>
              <a:rPr lang="en-US" dirty="0"/>
              <a:t> – a belief that Jesus’ body was an illusion and not physical).</a:t>
            </a:r>
            <a:endParaRPr lang="en-US" dirty="0" smtClean="0"/>
          </a:p>
          <a:p>
            <a:pPr lvl="1">
              <a:buFont typeface="Wingdings" pitchFamily="2" charset="2"/>
              <a:buChar char="Ø"/>
            </a:pPr>
            <a:endParaRPr lang="en-US" sz="1200" dirty="0"/>
          </a:p>
          <a:p>
            <a:endParaRPr lang="en-US" sz="1500" dirty="0" smtClean="0"/>
          </a:p>
        </p:txBody>
      </p:sp>
      <p:sp>
        <p:nvSpPr>
          <p:cNvPr id="3" name="Title 2"/>
          <p:cNvSpPr>
            <a:spLocks noGrp="1"/>
          </p:cNvSpPr>
          <p:nvPr>
            <p:ph type="title"/>
          </p:nvPr>
        </p:nvSpPr>
        <p:spPr>
          <a:xfrm>
            <a:off x="381000" y="304800"/>
            <a:ext cx="8382000" cy="762000"/>
          </a:xfrm>
        </p:spPr>
        <p:txBody>
          <a:bodyPr>
            <a:noAutofit/>
          </a:bodyPr>
          <a:lstStyle/>
          <a:p>
            <a:pPr algn="ctr"/>
            <a:r>
              <a:rPr lang="en-US" sz="4400" b="1" dirty="0">
                <a:effectLst/>
              </a:rPr>
              <a:t>Ignatius of Antioch</a:t>
            </a:r>
            <a:endParaRPr lang="en-US" sz="4400" dirty="0"/>
          </a:p>
        </p:txBody>
      </p:sp>
    </p:spTree>
    <p:extLst>
      <p:ext uri="{BB962C8B-B14F-4D97-AF65-F5344CB8AC3E}">
        <p14:creationId xmlns:p14="http://schemas.microsoft.com/office/powerpoint/2010/main" val="13825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wipe(down)">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 calcmode="lin" valueType="num">
                                      <p:cBhvr additive="base">
                                        <p:cTn id="20"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 calcmode="lin" valueType="num">
                                      <p:cBhvr additive="base">
                                        <p:cTn id="26"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 calcmode="lin" valueType="num">
                                      <p:cBhvr additive="base">
                                        <p:cTn id="32"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2">
                                            <p:txEl>
                                              <p:pRg st="8" end="8"/>
                                            </p:txEl>
                                          </p:spTgt>
                                        </p:tgtEl>
                                        <p:attrNameLst>
                                          <p:attrName>style.visibility</p:attrName>
                                        </p:attrNameLst>
                                      </p:cBhvr>
                                      <p:to>
                                        <p:strVal val="visible"/>
                                      </p:to>
                                    </p:set>
                                    <p:anim calcmode="lin" valueType="num">
                                      <p:cBhvr additive="base">
                                        <p:cTn id="38"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029200"/>
          </a:xfrm>
        </p:spPr>
        <p:txBody>
          <a:bodyPr>
            <a:normAutofit/>
          </a:bodyPr>
          <a:lstStyle/>
          <a:p>
            <a:r>
              <a:rPr lang="en-US" dirty="0"/>
              <a:t>Background Information</a:t>
            </a:r>
            <a:r>
              <a:rPr lang="en-US" dirty="0" smtClean="0"/>
              <a:t>:</a:t>
            </a:r>
          </a:p>
          <a:p>
            <a:endParaRPr lang="en-US" sz="2400" dirty="0"/>
          </a:p>
          <a:p>
            <a:pPr lvl="1">
              <a:buFont typeface="Wingdings" pitchFamily="2" charset="2"/>
              <a:buChar char="Ø"/>
            </a:pPr>
            <a:r>
              <a:rPr lang="en-US" dirty="0"/>
              <a:t>Many of his writings help to record the rapid growth of the early </a:t>
            </a:r>
            <a:r>
              <a:rPr lang="en-US" dirty="0" smtClean="0"/>
              <a:t>church</a:t>
            </a:r>
          </a:p>
          <a:p>
            <a:pPr lvl="1">
              <a:buFont typeface="Wingdings" pitchFamily="2" charset="2"/>
              <a:buChar char="Ø"/>
            </a:pPr>
            <a:endParaRPr lang="en-US" dirty="0"/>
          </a:p>
          <a:p>
            <a:pPr lvl="1">
              <a:buFont typeface="Wingdings" pitchFamily="2" charset="2"/>
              <a:buChar char="Ø"/>
            </a:pPr>
            <a:r>
              <a:rPr lang="en-US" dirty="0"/>
              <a:t>He was a strong proponent of the hierarchal authority of the Church and was the first to use the term “</a:t>
            </a:r>
            <a:r>
              <a:rPr lang="en-US" b="1" dirty="0"/>
              <a:t>catholic church</a:t>
            </a:r>
            <a:r>
              <a:rPr lang="en-US" dirty="0"/>
              <a:t>” which simply means </a:t>
            </a:r>
            <a:r>
              <a:rPr lang="en-US" b="1" dirty="0"/>
              <a:t>universal church</a:t>
            </a:r>
            <a:r>
              <a:rPr lang="en-US" dirty="0"/>
              <a:t>. He wrote these words to Polycarp (Bishop of Smyrna); “</a:t>
            </a:r>
            <a:r>
              <a:rPr lang="en-US" dirty="0">
                <a:solidFill>
                  <a:srgbClr val="002060"/>
                </a:solidFill>
              </a:rPr>
              <a:t>Follow all of you, the bishop, as Jesus Christ followed the Father</a:t>
            </a:r>
            <a:r>
              <a:rPr lang="en-US" dirty="0"/>
              <a:t>”.</a:t>
            </a:r>
            <a:endParaRPr lang="en-US" b="1" i="1" u="sng" dirty="0"/>
          </a:p>
          <a:p>
            <a:pPr lvl="1">
              <a:buFont typeface="Wingdings" pitchFamily="2" charset="2"/>
              <a:buChar char="Ø"/>
            </a:pPr>
            <a:endParaRPr lang="en-US" sz="1200" dirty="0"/>
          </a:p>
          <a:p>
            <a:endParaRPr lang="en-US" sz="1500" dirty="0" smtClean="0"/>
          </a:p>
        </p:txBody>
      </p:sp>
      <p:sp>
        <p:nvSpPr>
          <p:cNvPr id="3" name="Title 2"/>
          <p:cNvSpPr>
            <a:spLocks noGrp="1"/>
          </p:cNvSpPr>
          <p:nvPr>
            <p:ph type="title"/>
          </p:nvPr>
        </p:nvSpPr>
        <p:spPr>
          <a:xfrm>
            <a:off x="381000" y="304800"/>
            <a:ext cx="8382000" cy="762000"/>
          </a:xfrm>
        </p:spPr>
        <p:txBody>
          <a:bodyPr>
            <a:noAutofit/>
          </a:bodyPr>
          <a:lstStyle/>
          <a:p>
            <a:pPr algn="ctr"/>
            <a:r>
              <a:rPr lang="en-US" sz="4400" b="1" dirty="0">
                <a:effectLst/>
              </a:rPr>
              <a:t>Ignatius of Antioch</a:t>
            </a:r>
            <a:endParaRPr lang="en-US" sz="4400" dirty="0"/>
          </a:p>
        </p:txBody>
      </p:sp>
    </p:spTree>
    <p:extLst>
      <p:ext uri="{BB962C8B-B14F-4D97-AF65-F5344CB8AC3E}">
        <p14:creationId xmlns:p14="http://schemas.microsoft.com/office/powerpoint/2010/main" val="2870953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029200"/>
          </a:xfrm>
        </p:spPr>
        <p:txBody>
          <a:bodyPr>
            <a:normAutofit lnSpcReduction="10000"/>
          </a:bodyPr>
          <a:lstStyle/>
          <a:p>
            <a:r>
              <a:rPr lang="en-US" dirty="0"/>
              <a:t>Background Information</a:t>
            </a:r>
            <a:r>
              <a:rPr lang="en-US" dirty="0" smtClean="0"/>
              <a:t>:</a:t>
            </a:r>
          </a:p>
          <a:p>
            <a:endParaRPr lang="en-US" sz="2400" dirty="0"/>
          </a:p>
          <a:p>
            <a:pPr lvl="1">
              <a:buFont typeface="Wingdings" pitchFamily="2" charset="2"/>
              <a:buChar char="Ø"/>
            </a:pPr>
            <a:r>
              <a:rPr lang="en-US" dirty="0"/>
              <a:t>It is believed that Ignatius was the first known Christian writer to advocate replacing the </a:t>
            </a:r>
            <a:r>
              <a:rPr lang="en-US" b="1" dirty="0"/>
              <a:t>Sabbath</a:t>
            </a:r>
            <a:r>
              <a:rPr lang="en-US" dirty="0"/>
              <a:t> with the </a:t>
            </a:r>
            <a:r>
              <a:rPr lang="en-US" b="1" dirty="0"/>
              <a:t>Lord’s </a:t>
            </a:r>
            <a:r>
              <a:rPr lang="en-US" b="1" dirty="0" smtClean="0"/>
              <a:t>Day</a:t>
            </a:r>
          </a:p>
          <a:p>
            <a:pPr lvl="1">
              <a:buFont typeface="Wingdings" pitchFamily="2" charset="2"/>
              <a:buChar char="Ø"/>
            </a:pPr>
            <a:endParaRPr lang="en-US" dirty="0"/>
          </a:p>
          <a:p>
            <a:pPr lvl="1">
              <a:buFont typeface="Wingdings" pitchFamily="2" charset="2"/>
              <a:buChar char="Ø"/>
            </a:pPr>
            <a:r>
              <a:rPr lang="en-US" dirty="0"/>
              <a:t>Ignatius seems to have been one of the first to support the eventual Roman Catholic position of </a:t>
            </a:r>
            <a:r>
              <a:rPr lang="en-US" b="1" dirty="0"/>
              <a:t>transubstantiation</a:t>
            </a:r>
            <a:r>
              <a:rPr lang="en-US" dirty="0"/>
              <a:t> – which teaches that the Eucharist is the Real Presence of the Lord. This belief has evolved into the Eucharist somehow transforming into the literal body and blood of Christ which is a belief held by the Roman Catholic Church. (</a:t>
            </a:r>
            <a:r>
              <a:rPr lang="en-US" i="1" u="sng" dirty="0">
                <a:solidFill>
                  <a:srgbClr val="002060"/>
                </a:solidFill>
              </a:rPr>
              <a:t>Something I do not support</a:t>
            </a:r>
            <a:r>
              <a:rPr lang="en-US" dirty="0"/>
              <a:t>)</a:t>
            </a:r>
            <a:endParaRPr lang="en-US" sz="1200" dirty="0"/>
          </a:p>
          <a:p>
            <a:endParaRPr lang="en-US" sz="1500" dirty="0" smtClean="0"/>
          </a:p>
        </p:txBody>
      </p:sp>
      <p:sp>
        <p:nvSpPr>
          <p:cNvPr id="3" name="Title 2"/>
          <p:cNvSpPr>
            <a:spLocks noGrp="1"/>
          </p:cNvSpPr>
          <p:nvPr>
            <p:ph type="title"/>
          </p:nvPr>
        </p:nvSpPr>
        <p:spPr>
          <a:xfrm>
            <a:off x="381000" y="304800"/>
            <a:ext cx="8382000" cy="762000"/>
          </a:xfrm>
        </p:spPr>
        <p:txBody>
          <a:bodyPr>
            <a:noAutofit/>
          </a:bodyPr>
          <a:lstStyle/>
          <a:p>
            <a:pPr algn="ctr"/>
            <a:r>
              <a:rPr lang="en-US" sz="4400" b="1" dirty="0">
                <a:effectLst/>
              </a:rPr>
              <a:t>Ignatius of Antioch</a:t>
            </a:r>
            <a:endParaRPr lang="en-US" sz="4400" dirty="0"/>
          </a:p>
        </p:txBody>
      </p:sp>
    </p:spTree>
    <p:extLst>
      <p:ext uri="{BB962C8B-B14F-4D97-AF65-F5344CB8AC3E}">
        <p14:creationId xmlns:p14="http://schemas.microsoft.com/office/powerpoint/2010/main" val="1706940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p:cTn id="13"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14"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15"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029200"/>
          </a:xfrm>
        </p:spPr>
        <p:txBody>
          <a:bodyPr>
            <a:normAutofit lnSpcReduction="10000"/>
          </a:bodyPr>
          <a:lstStyle/>
          <a:p>
            <a:r>
              <a:rPr lang="en-US" dirty="0"/>
              <a:t>Somehow he caught the eye of the Roman authorities and was arrested on charges of atheism of all things! Apparently he denied or refused to worship the Roman deities and was subsequently ordered to appear in Rome to answer to the charges</a:t>
            </a:r>
            <a:r>
              <a:rPr lang="en-US" dirty="0" smtClean="0"/>
              <a:t>.</a:t>
            </a:r>
          </a:p>
          <a:p>
            <a:endParaRPr lang="en-US" sz="1400" dirty="0"/>
          </a:p>
          <a:p>
            <a:pPr lvl="1">
              <a:buFont typeface="Wingdings" pitchFamily="2" charset="2"/>
              <a:buChar char="Ø"/>
            </a:pPr>
            <a:r>
              <a:rPr lang="en-US" dirty="0"/>
              <a:t>While he was on this journey that he penned his seven recognized letters (6 to various churches and 1 to Polycarp) and he met with various church leaders</a:t>
            </a:r>
            <a:r>
              <a:rPr lang="en-US" dirty="0" smtClean="0"/>
              <a:t>.</a:t>
            </a:r>
          </a:p>
          <a:p>
            <a:pPr lvl="1">
              <a:buFont typeface="Wingdings" pitchFamily="2" charset="2"/>
              <a:buChar char="Ø"/>
            </a:pPr>
            <a:endParaRPr lang="en-US" sz="1400" dirty="0"/>
          </a:p>
          <a:p>
            <a:pPr lvl="1">
              <a:buFont typeface="Wingdings" pitchFamily="2" charset="2"/>
              <a:buChar char="Ø"/>
            </a:pPr>
            <a:r>
              <a:rPr lang="en-US" dirty="0"/>
              <a:t>His death apparently occurred in the </a:t>
            </a:r>
            <a:r>
              <a:rPr lang="en-US" b="1" u="sng" dirty="0"/>
              <a:t>Roman arena</a:t>
            </a:r>
            <a:r>
              <a:rPr lang="en-US" dirty="0"/>
              <a:t> where they intended to make an example out of him. The facts are sketchy at best as to how he eventually died but it is believed that he died a martyr’s death.</a:t>
            </a:r>
          </a:p>
          <a:p>
            <a:endParaRPr lang="en-US" sz="1500" dirty="0" smtClean="0"/>
          </a:p>
        </p:txBody>
      </p:sp>
      <p:sp>
        <p:nvSpPr>
          <p:cNvPr id="3" name="Title 2"/>
          <p:cNvSpPr>
            <a:spLocks noGrp="1"/>
          </p:cNvSpPr>
          <p:nvPr>
            <p:ph type="title"/>
          </p:nvPr>
        </p:nvSpPr>
        <p:spPr>
          <a:xfrm>
            <a:off x="381000" y="304800"/>
            <a:ext cx="8382000" cy="762000"/>
          </a:xfrm>
        </p:spPr>
        <p:txBody>
          <a:bodyPr>
            <a:noAutofit/>
          </a:bodyPr>
          <a:lstStyle/>
          <a:p>
            <a:pPr algn="ctr"/>
            <a:r>
              <a:rPr lang="en-US" sz="4400" b="1" dirty="0">
                <a:effectLst/>
              </a:rPr>
              <a:t>Ignatius of Antioch</a:t>
            </a:r>
            <a:endParaRPr lang="en-US" sz="4400" dirty="0"/>
          </a:p>
        </p:txBody>
      </p:sp>
    </p:spTree>
    <p:extLst>
      <p:ext uri="{BB962C8B-B14F-4D97-AF65-F5344CB8AC3E}">
        <p14:creationId xmlns:p14="http://schemas.microsoft.com/office/powerpoint/2010/main" val="1374831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1000"/>
                                        <p:tgtEl>
                                          <p:spTgt spid="2">
                                            <p:txEl>
                                              <p:pRg st="2" end="2"/>
                                            </p:txEl>
                                          </p:spTgt>
                                        </p:tgtEl>
                                      </p:cBhvr>
                                    </p:animEffect>
                                    <p:anim calcmode="lin" valueType="num">
                                      <p:cBhvr>
                                        <p:cTn id="13"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fade">
                                      <p:cBhvr>
                                        <p:cTn id="19" dur="1000"/>
                                        <p:tgtEl>
                                          <p:spTgt spid="2">
                                            <p:txEl>
                                              <p:pRg st="4" end="4"/>
                                            </p:txEl>
                                          </p:spTgt>
                                        </p:tgtEl>
                                      </p:cBhvr>
                                    </p:animEffect>
                                    <p:anim calcmode="lin" valueType="num">
                                      <p:cBhvr>
                                        <p:cTn id="20"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029200"/>
          </a:xfrm>
        </p:spPr>
        <p:txBody>
          <a:bodyPr>
            <a:normAutofit/>
          </a:bodyPr>
          <a:lstStyle/>
          <a:p>
            <a:r>
              <a:rPr lang="en-US" dirty="0"/>
              <a:t>His closing words to the Christians who flocked to his side in hope of assisting his release; “</a:t>
            </a:r>
            <a:r>
              <a:rPr lang="en-US" dirty="0">
                <a:solidFill>
                  <a:srgbClr val="002060"/>
                </a:solidFill>
              </a:rPr>
              <a:t>If Christians really wanted to do something, they should pray that I would remain faithful. If you remain silent about me, I shall become a word of God. But if you allow yourselves to be swayed by the love in which you hold my flesh, I shall again be no more than a human voice</a:t>
            </a:r>
            <a:r>
              <a:rPr lang="en-US" dirty="0"/>
              <a:t>”. He further went on to say; </a:t>
            </a:r>
            <a:r>
              <a:rPr lang="en-US" dirty="0" smtClean="0"/>
              <a:t>“</a:t>
            </a:r>
            <a:r>
              <a:rPr lang="en-US" dirty="0" smtClean="0">
                <a:solidFill>
                  <a:srgbClr val="002060"/>
                </a:solidFill>
              </a:rPr>
              <a:t>Now </a:t>
            </a:r>
            <a:r>
              <a:rPr lang="en-US" dirty="0">
                <a:solidFill>
                  <a:srgbClr val="002060"/>
                </a:solidFill>
              </a:rPr>
              <a:t>I begin to be a disciple……Let fire and cross, flocks and beasts, broken bones, dismemberment……come upon me, so long as I can attain </a:t>
            </a:r>
            <a:r>
              <a:rPr lang="en-US" dirty="0" smtClean="0">
                <a:solidFill>
                  <a:srgbClr val="002060"/>
                </a:solidFill>
              </a:rPr>
              <a:t>Christ</a:t>
            </a:r>
            <a:r>
              <a:rPr lang="en-US" dirty="0" smtClean="0"/>
              <a:t>”</a:t>
            </a:r>
            <a:endParaRPr lang="en-US" sz="1400" dirty="0"/>
          </a:p>
          <a:p>
            <a:endParaRPr lang="en-US" sz="1500" dirty="0" smtClean="0"/>
          </a:p>
        </p:txBody>
      </p:sp>
      <p:sp>
        <p:nvSpPr>
          <p:cNvPr id="3" name="Title 2"/>
          <p:cNvSpPr>
            <a:spLocks noGrp="1"/>
          </p:cNvSpPr>
          <p:nvPr>
            <p:ph type="title"/>
          </p:nvPr>
        </p:nvSpPr>
        <p:spPr>
          <a:xfrm>
            <a:off x="381000" y="304800"/>
            <a:ext cx="8382000" cy="762000"/>
          </a:xfrm>
        </p:spPr>
        <p:txBody>
          <a:bodyPr>
            <a:noAutofit/>
          </a:bodyPr>
          <a:lstStyle/>
          <a:p>
            <a:pPr algn="ctr"/>
            <a:r>
              <a:rPr lang="en-US" sz="4400" b="1" dirty="0">
                <a:effectLst/>
              </a:rPr>
              <a:t>Ignatius of Antioch</a:t>
            </a:r>
            <a:endParaRPr lang="en-US" sz="4400" dirty="0"/>
          </a:p>
        </p:txBody>
      </p:sp>
    </p:spTree>
    <p:extLst>
      <p:ext uri="{BB962C8B-B14F-4D97-AF65-F5344CB8AC3E}">
        <p14:creationId xmlns:p14="http://schemas.microsoft.com/office/powerpoint/2010/main" val="2151908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029200"/>
          </a:xfrm>
        </p:spPr>
        <p:txBody>
          <a:bodyPr>
            <a:normAutofit/>
          </a:bodyPr>
          <a:lstStyle/>
          <a:p>
            <a:pPr marL="0" indent="0" algn="ctr">
              <a:buNone/>
            </a:pPr>
            <a:r>
              <a:rPr lang="en-US" sz="6600" dirty="0"/>
              <a:t>He was considered to be the “earliest post New Testament martyr”</a:t>
            </a:r>
            <a:endParaRPr lang="en-US" sz="6600" dirty="0" smtClean="0"/>
          </a:p>
        </p:txBody>
      </p:sp>
      <p:sp>
        <p:nvSpPr>
          <p:cNvPr id="3" name="Title 2"/>
          <p:cNvSpPr>
            <a:spLocks noGrp="1"/>
          </p:cNvSpPr>
          <p:nvPr>
            <p:ph type="title"/>
          </p:nvPr>
        </p:nvSpPr>
        <p:spPr>
          <a:xfrm>
            <a:off x="381000" y="304800"/>
            <a:ext cx="8382000" cy="762000"/>
          </a:xfrm>
        </p:spPr>
        <p:txBody>
          <a:bodyPr>
            <a:noAutofit/>
          </a:bodyPr>
          <a:lstStyle/>
          <a:p>
            <a:pPr algn="ctr"/>
            <a:r>
              <a:rPr lang="en-US" sz="4400" b="1" dirty="0">
                <a:effectLst/>
              </a:rPr>
              <a:t>Ignatius of Antioch</a:t>
            </a:r>
            <a:endParaRPr lang="en-US" sz="4400" dirty="0"/>
          </a:p>
        </p:txBody>
      </p:sp>
    </p:spTree>
    <p:extLst>
      <p:ext uri="{BB962C8B-B14F-4D97-AF65-F5344CB8AC3E}">
        <p14:creationId xmlns:p14="http://schemas.microsoft.com/office/powerpoint/2010/main" val="2939767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029200"/>
          </a:xfrm>
        </p:spPr>
        <p:txBody>
          <a:bodyPr>
            <a:normAutofit/>
          </a:bodyPr>
          <a:lstStyle/>
          <a:p>
            <a:r>
              <a:rPr lang="en-US" dirty="0"/>
              <a:t>Background Information</a:t>
            </a:r>
            <a:r>
              <a:rPr lang="en-US" dirty="0" smtClean="0"/>
              <a:t>:</a:t>
            </a:r>
          </a:p>
          <a:p>
            <a:endParaRPr lang="en-US" sz="2400" dirty="0"/>
          </a:p>
          <a:p>
            <a:pPr lvl="1">
              <a:buFont typeface="Wingdings" pitchFamily="2" charset="2"/>
              <a:buChar char="Ø"/>
            </a:pPr>
            <a:r>
              <a:rPr lang="en-US" dirty="0"/>
              <a:t>He was raised by </a:t>
            </a:r>
            <a:r>
              <a:rPr lang="en-US" b="1" i="1" u="sng" dirty="0">
                <a:solidFill>
                  <a:schemeClr val="bg1"/>
                </a:solidFill>
              </a:rPr>
              <a:t>pagan</a:t>
            </a:r>
            <a:r>
              <a:rPr lang="en-US" dirty="0"/>
              <a:t> </a:t>
            </a:r>
            <a:r>
              <a:rPr lang="en-US" dirty="0" smtClean="0"/>
              <a:t>parents</a:t>
            </a:r>
          </a:p>
          <a:p>
            <a:pPr lvl="1">
              <a:buFont typeface="Wingdings" pitchFamily="2" charset="2"/>
              <a:buChar char="Ø"/>
            </a:pPr>
            <a:endParaRPr lang="en-US" dirty="0"/>
          </a:p>
          <a:p>
            <a:pPr lvl="1">
              <a:buFont typeface="Wingdings" pitchFamily="2" charset="2"/>
              <a:buChar char="Ø"/>
            </a:pPr>
            <a:r>
              <a:rPr lang="en-US" dirty="0"/>
              <a:t>He followed the teachings of the </a:t>
            </a:r>
            <a:r>
              <a:rPr lang="en-US" b="1" i="1" u="sng" dirty="0"/>
              <a:t>Stoics</a:t>
            </a:r>
            <a:r>
              <a:rPr lang="en-US" dirty="0"/>
              <a:t> (the teaching that one must master passion and emotion with the intention of finding some sort of inner peace and bliss that occurs from internal self-control) and initially pursued the study of philosophy that went along with that system of belief.</a:t>
            </a:r>
            <a:endParaRPr lang="en-US" dirty="0" smtClean="0"/>
          </a:p>
        </p:txBody>
      </p:sp>
      <p:sp>
        <p:nvSpPr>
          <p:cNvPr id="3" name="Title 2"/>
          <p:cNvSpPr>
            <a:spLocks noGrp="1"/>
          </p:cNvSpPr>
          <p:nvPr>
            <p:ph type="title"/>
          </p:nvPr>
        </p:nvSpPr>
        <p:spPr>
          <a:xfrm>
            <a:off x="381000" y="304800"/>
            <a:ext cx="8382000" cy="762000"/>
          </a:xfrm>
        </p:spPr>
        <p:txBody>
          <a:bodyPr>
            <a:noAutofit/>
          </a:bodyPr>
          <a:lstStyle/>
          <a:p>
            <a:pPr algn="ctr"/>
            <a:r>
              <a:rPr lang="en-US" sz="4400" b="1" dirty="0">
                <a:effectLst/>
              </a:rPr>
              <a:t>Justin Martyr</a:t>
            </a:r>
            <a:endParaRPr lang="en-US" sz="4400" dirty="0"/>
          </a:p>
        </p:txBody>
      </p:sp>
    </p:spTree>
    <p:extLst>
      <p:ext uri="{BB962C8B-B14F-4D97-AF65-F5344CB8AC3E}">
        <p14:creationId xmlns:p14="http://schemas.microsoft.com/office/powerpoint/2010/main" val="2867563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barn(inVertical)">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 calcmode="lin" valueType="num">
                                      <p:cBhvr additive="base">
                                        <p:cTn id="20"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 calcmode="lin" valueType="num">
                                      <p:cBhvr additive="base">
                                        <p:cTn id="26"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029200"/>
          </a:xfrm>
        </p:spPr>
        <p:txBody>
          <a:bodyPr>
            <a:normAutofit/>
          </a:bodyPr>
          <a:lstStyle/>
          <a:p>
            <a:r>
              <a:rPr lang="en-US" dirty="0"/>
              <a:t>Background Information</a:t>
            </a:r>
            <a:r>
              <a:rPr lang="en-US" dirty="0" smtClean="0"/>
              <a:t>:</a:t>
            </a:r>
          </a:p>
          <a:p>
            <a:endParaRPr lang="en-US" sz="2400" dirty="0"/>
          </a:p>
          <a:p>
            <a:pPr lvl="1">
              <a:buFont typeface="Wingdings" pitchFamily="2" charset="2"/>
              <a:buChar char="Ø"/>
            </a:pPr>
            <a:r>
              <a:rPr lang="en-US" dirty="0"/>
              <a:t>After his conversion (sometime around 130 AD) he claims; “</a:t>
            </a:r>
            <a:r>
              <a:rPr lang="en-US" sz="2800" dirty="0">
                <a:solidFill>
                  <a:srgbClr val="002060"/>
                </a:solidFill>
              </a:rPr>
              <a:t>A fire was suddenly kindled in my soul. I fell in love with the prophets and these men who loved Christ. I reflected on all their words and found that </a:t>
            </a:r>
            <a:r>
              <a:rPr lang="en-US" sz="2800" u="sng" dirty="0">
                <a:solidFill>
                  <a:srgbClr val="002060"/>
                </a:solidFill>
              </a:rPr>
              <a:t>this philosophy</a:t>
            </a:r>
            <a:r>
              <a:rPr lang="en-US" sz="2800" dirty="0">
                <a:solidFill>
                  <a:srgbClr val="002060"/>
                </a:solidFill>
              </a:rPr>
              <a:t> alone was true and profitable. That is how and why I became a philosopher. And I wish that everyone felt the same way as I do</a:t>
            </a:r>
            <a:r>
              <a:rPr lang="en-US" dirty="0"/>
              <a:t>.”</a:t>
            </a:r>
            <a:endParaRPr lang="en-US" dirty="0" smtClean="0"/>
          </a:p>
        </p:txBody>
      </p:sp>
      <p:sp>
        <p:nvSpPr>
          <p:cNvPr id="3" name="Title 2"/>
          <p:cNvSpPr>
            <a:spLocks noGrp="1"/>
          </p:cNvSpPr>
          <p:nvPr>
            <p:ph type="title"/>
          </p:nvPr>
        </p:nvSpPr>
        <p:spPr>
          <a:xfrm>
            <a:off x="381000" y="304800"/>
            <a:ext cx="8382000" cy="762000"/>
          </a:xfrm>
        </p:spPr>
        <p:txBody>
          <a:bodyPr>
            <a:noAutofit/>
          </a:bodyPr>
          <a:lstStyle/>
          <a:p>
            <a:pPr algn="ctr"/>
            <a:r>
              <a:rPr lang="en-US" sz="4400" b="1" dirty="0">
                <a:effectLst/>
              </a:rPr>
              <a:t>Justin Martyr</a:t>
            </a:r>
            <a:endParaRPr lang="en-US" sz="4400" dirty="0"/>
          </a:p>
        </p:txBody>
      </p:sp>
    </p:spTree>
    <p:extLst>
      <p:ext uri="{BB962C8B-B14F-4D97-AF65-F5344CB8AC3E}">
        <p14:creationId xmlns:p14="http://schemas.microsoft.com/office/powerpoint/2010/main" val="1291155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029200"/>
          </a:xfrm>
        </p:spPr>
        <p:txBody>
          <a:bodyPr>
            <a:normAutofit/>
          </a:bodyPr>
          <a:lstStyle/>
          <a:p>
            <a:r>
              <a:rPr lang="en-US" dirty="0"/>
              <a:t>He became quite the Apologist (defender of Christian doctrine) and his conversion was timely</a:t>
            </a:r>
            <a:r>
              <a:rPr lang="en-US" dirty="0" smtClean="0"/>
              <a:t>:</a:t>
            </a:r>
          </a:p>
          <a:p>
            <a:endParaRPr lang="en-US" sz="1400" dirty="0" smtClean="0"/>
          </a:p>
          <a:p>
            <a:pPr lvl="1">
              <a:buFont typeface="Wingdings" pitchFamily="2" charset="2"/>
              <a:buChar char="Ø"/>
            </a:pPr>
            <a:r>
              <a:rPr lang="en-US" dirty="0"/>
              <a:t>He wrote two “Apology’s” to the Roman Government in which he argues that Christians were actually the emperor’s “</a:t>
            </a:r>
            <a:r>
              <a:rPr lang="en-US" dirty="0">
                <a:solidFill>
                  <a:srgbClr val="002060"/>
                </a:solidFill>
              </a:rPr>
              <a:t>best helpers and allies in securing good order</a:t>
            </a:r>
            <a:r>
              <a:rPr lang="en-US" dirty="0"/>
              <a:t>”. He defended their (Christians) cause as righteous and just and therefore not a threat to the Roman Empire</a:t>
            </a:r>
            <a:r>
              <a:rPr lang="en-US" dirty="0" smtClean="0"/>
              <a:t>.</a:t>
            </a:r>
          </a:p>
          <a:p>
            <a:pPr lvl="1">
              <a:buFont typeface="Wingdings" pitchFamily="2" charset="2"/>
              <a:buChar char="Ø"/>
            </a:pPr>
            <a:endParaRPr lang="en-US" dirty="0"/>
          </a:p>
        </p:txBody>
      </p:sp>
      <p:sp>
        <p:nvSpPr>
          <p:cNvPr id="3" name="Title 2"/>
          <p:cNvSpPr>
            <a:spLocks noGrp="1"/>
          </p:cNvSpPr>
          <p:nvPr>
            <p:ph type="title"/>
          </p:nvPr>
        </p:nvSpPr>
        <p:spPr>
          <a:xfrm>
            <a:off x="381000" y="304800"/>
            <a:ext cx="8382000" cy="762000"/>
          </a:xfrm>
        </p:spPr>
        <p:txBody>
          <a:bodyPr>
            <a:noAutofit/>
          </a:bodyPr>
          <a:lstStyle/>
          <a:p>
            <a:pPr algn="ctr"/>
            <a:r>
              <a:rPr lang="en-US" sz="4400" b="1" dirty="0">
                <a:effectLst/>
              </a:rPr>
              <a:t>Justin Martyr</a:t>
            </a:r>
            <a:endParaRPr lang="en-US" sz="4400" dirty="0"/>
          </a:p>
        </p:txBody>
      </p:sp>
    </p:spTree>
    <p:extLst>
      <p:ext uri="{BB962C8B-B14F-4D97-AF65-F5344CB8AC3E}">
        <p14:creationId xmlns:p14="http://schemas.microsoft.com/office/powerpoint/2010/main" val="147421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029200"/>
          </a:xfrm>
        </p:spPr>
        <p:txBody>
          <a:bodyPr>
            <a:normAutofit/>
          </a:bodyPr>
          <a:lstStyle/>
          <a:p>
            <a:r>
              <a:rPr lang="en-US" dirty="0"/>
              <a:t>He became quite the Apologist (defender of Christian doctrine) and his conversion was timely</a:t>
            </a:r>
            <a:r>
              <a:rPr lang="en-US" dirty="0" smtClean="0"/>
              <a:t>:</a:t>
            </a:r>
          </a:p>
          <a:p>
            <a:endParaRPr lang="en-US" sz="1400" dirty="0" smtClean="0"/>
          </a:p>
          <a:p>
            <a:pPr lvl="1">
              <a:buFont typeface="Wingdings" pitchFamily="2" charset="2"/>
              <a:buChar char="Ø"/>
            </a:pPr>
            <a:r>
              <a:rPr lang="en-US" dirty="0"/>
              <a:t>In many ways these “Apologies” are the beginning stages of what will lead to the eventual declaration of Christianity as a legal religion by Emperor Constantine (Edict of Milan – 313 AD). Some conclude this to be a mistake but Justin was not responsible for the corruption of men’s hearts</a:t>
            </a:r>
            <a:r>
              <a:rPr lang="en-US" dirty="0" smtClean="0"/>
              <a:t>.</a:t>
            </a:r>
          </a:p>
          <a:p>
            <a:pPr lvl="1">
              <a:buFont typeface="Wingdings" pitchFamily="2" charset="2"/>
              <a:buChar char="Ø"/>
            </a:pPr>
            <a:endParaRPr lang="en-US" sz="1400" dirty="0"/>
          </a:p>
          <a:p>
            <a:pPr lvl="1">
              <a:buFont typeface="Wingdings" pitchFamily="2" charset="2"/>
              <a:buChar char="Ø"/>
            </a:pPr>
            <a:r>
              <a:rPr lang="en-US" dirty="0"/>
              <a:t>He also was an outspoken opponent of the raging Gnostic heresies of his day that sought to make Jesus less than divine or not a real being.</a:t>
            </a:r>
          </a:p>
        </p:txBody>
      </p:sp>
      <p:sp>
        <p:nvSpPr>
          <p:cNvPr id="3" name="Title 2"/>
          <p:cNvSpPr>
            <a:spLocks noGrp="1"/>
          </p:cNvSpPr>
          <p:nvPr>
            <p:ph type="title"/>
          </p:nvPr>
        </p:nvSpPr>
        <p:spPr>
          <a:xfrm>
            <a:off x="381000" y="304800"/>
            <a:ext cx="8382000" cy="762000"/>
          </a:xfrm>
        </p:spPr>
        <p:txBody>
          <a:bodyPr>
            <a:noAutofit/>
          </a:bodyPr>
          <a:lstStyle/>
          <a:p>
            <a:pPr algn="ctr"/>
            <a:r>
              <a:rPr lang="en-US" sz="4400" b="1" dirty="0">
                <a:effectLst/>
              </a:rPr>
              <a:t>Justin Martyr</a:t>
            </a:r>
            <a:endParaRPr lang="en-US" sz="4400" dirty="0"/>
          </a:p>
        </p:txBody>
      </p:sp>
    </p:spTree>
    <p:extLst>
      <p:ext uri="{BB962C8B-B14F-4D97-AF65-F5344CB8AC3E}">
        <p14:creationId xmlns:p14="http://schemas.microsoft.com/office/powerpoint/2010/main" val="1365042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barn(inVertical)">
                                      <p:cBhvr>
                                        <p:cTn id="1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029200"/>
          </a:xfrm>
        </p:spPr>
        <p:txBody>
          <a:bodyPr>
            <a:normAutofit/>
          </a:bodyPr>
          <a:lstStyle/>
          <a:p>
            <a:r>
              <a:rPr lang="en-US" dirty="0"/>
              <a:t>He is eventually arrested for his faith while in Rome. During his trial he was asked to denounce his faith by making a sacrifice to the gods. Justin replied; “</a:t>
            </a:r>
            <a:r>
              <a:rPr lang="en-US" u="sng" dirty="0">
                <a:solidFill>
                  <a:srgbClr val="002060"/>
                </a:solidFill>
              </a:rPr>
              <a:t>No one who is rightly minded turns from true belief to false</a:t>
            </a:r>
            <a:r>
              <a:rPr lang="en-US" dirty="0"/>
              <a:t>” </a:t>
            </a:r>
            <a:endParaRPr lang="en-US" dirty="0" smtClean="0"/>
          </a:p>
          <a:p>
            <a:endParaRPr lang="en-US" dirty="0"/>
          </a:p>
          <a:p>
            <a:r>
              <a:rPr lang="en-US" dirty="0" smtClean="0"/>
              <a:t>As </a:t>
            </a:r>
            <a:r>
              <a:rPr lang="en-US" dirty="0"/>
              <a:t>a result he and his disciples were taken out and beheaded. </a:t>
            </a:r>
            <a:endParaRPr lang="en-US" dirty="0" smtClean="0"/>
          </a:p>
          <a:p>
            <a:endParaRPr lang="en-US" dirty="0"/>
          </a:p>
          <a:p>
            <a:r>
              <a:rPr lang="en-US" dirty="0" smtClean="0"/>
              <a:t>Justin </a:t>
            </a:r>
            <a:r>
              <a:rPr lang="en-US" dirty="0"/>
              <a:t>was given the surname Martyr thus Justin Martyr is how history remembers him.</a:t>
            </a:r>
            <a:endParaRPr lang="en-US" sz="1400" dirty="0" smtClean="0"/>
          </a:p>
        </p:txBody>
      </p:sp>
      <p:sp>
        <p:nvSpPr>
          <p:cNvPr id="3" name="Title 2"/>
          <p:cNvSpPr>
            <a:spLocks noGrp="1"/>
          </p:cNvSpPr>
          <p:nvPr>
            <p:ph type="title"/>
          </p:nvPr>
        </p:nvSpPr>
        <p:spPr>
          <a:xfrm>
            <a:off x="381000" y="304800"/>
            <a:ext cx="8382000" cy="762000"/>
          </a:xfrm>
        </p:spPr>
        <p:txBody>
          <a:bodyPr>
            <a:noAutofit/>
          </a:bodyPr>
          <a:lstStyle/>
          <a:p>
            <a:pPr algn="ctr"/>
            <a:r>
              <a:rPr lang="en-US" sz="4400" b="1" dirty="0">
                <a:effectLst/>
              </a:rPr>
              <a:t>Justin Martyr</a:t>
            </a:r>
            <a:endParaRPr lang="en-US" sz="4400" dirty="0"/>
          </a:p>
        </p:txBody>
      </p:sp>
    </p:spTree>
    <p:extLst>
      <p:ext uri="{BB962C8B-B14F-4D97-AF65-F5344CB8AC3E}">
        <p14:creationId xmlns:p14="http://schemas.microsoft.com/office/powerpoint/2010/main" val="1064309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5334000"/>
          </a:xfrm>
        </p:spPr>
        <p:txBody>
          <a:bodyPr>
            <a:normAutofit lnSpcReduction="10000"/>
          </a:bodyPr>
          <a:lstStyle/>
          <a:p>
            <a:r>
              <a:rPr lang="en-US" b="1" u="sng" dirty="0"/>
              <a:t>Background </a:t>
            </a:r>
            <a:r>
              <a:rPr lang="en-US" b="1" u="sng" dirty="0" smtClean="0"/>
              <a:t>Information:</a:t>
            </a:r>
            <a:r>
              <a:rPr lang="en-US" dirty="0" smtClean="0"/>
              <a:t> </a:t>
            </a:r>
          </a:p>
          <a:p>
            <a:endParaRPr lang="en-US" sz="1100" dirty="0"/>
          </a:p>
          <a:p>
            <a:pPr lvl="1">
              <a:buFont typeface="Wingdings" pitchFamily="2" charset="2"/>
              <a:buChar char="Ø"/>
            </a:pPr>
            <a:r>
              <a:rPr lang="en-US" dirty="0"/>
              <a:t>He would have lived during the end of the age of the early apostles and would have seen the church go through some significant transition in which now the “</a:t>
            </a:r>
            <a:r>
              <a:rPr lang="en-US" b="1" u="sng" dirty="0"/>
              <a:t>second generation</a:t>
            </a:r>
            <a:r>
              <a:rPr lang="en-US" dirty="0"/>
              <a:t>” of believers was emerging</a:t>
            </a:r>
            <a:r>
              <a:rPr lang="en-US" dirty="0" smtClean="0"/>
              <a:t>.</a:t>
            </a:r>
          </a:p>
          <a:p>
            <a:pPr lvl="1">
              <a:buFont typeface="Wingdings" pitchFamily="2" charset="2"/>
              <a:buChar char="Ø"/>
            </a:pPr>
            <a:endParaRPr lang="en-US" sz="1100" dirty="0" smtClean="0"/>
          </a:p>
          <a:p>
            <a:pPr lvl="1">
              <a:buFont typeface="Wingdings" pitchFamily="2" charset="2"/>
              <a:buChar char="Ø"/>
            </a:pPr>
            <a:r>
              <a:rPr lang="en-US" dirty="0" smtClean="0"/>
              <a:t>Some </a:t>
            </a:r>
            <a:r>
              <a:rPr lang="en-US" dirty="0"/>
              <a:t>traditions have him being personally mentored by the Apostle </a:t>
            </a:r>
            <a:r>
              <a:rPr lang="en-US" b="1" i="1" u="sng" dirty="0">
                <a:solidFill>
                  <a:schemeClr val="bg1"/>
                </a:solidFill>
              </a:rPr>
              <a:t>John</a:t>
            </a:r>
            <a:r>
              <a:rPr lang="en-US" dirty="0"/>
              <a:t> and then later appointed by him or some of the other apostles as bishop of Smyrna</a:t>
            </a:r>
            <a:r>
              <a:rPr lang="en-US" dirty="0" smtClean="0"/>
              <a:t>.</a:t>
            </a:r>
          </a:p>
          <a:p>
            <a:pPr lvl="1">
              <a:buFont typeface="Wingdings" pitchFamily="2" charset="2"/>
              <a:buChar char="Ø"/>
            </a:pPr>
            <a:endParaRPr lang="en-US" sz="1100" dirty="0" smtClean="0"/>
          </a:p>
          <a:p>
            <a:pPr lvl="1">
              <a:buFont typeface="Wingdings" pitchFamily="2" charset="2"/>
              <a:buChar char="Ø"/>
            </a:pPr>
            <a:r>
              <a:rPr lang="en-US" dirty="0" smtClean="0"/>
              <a:t>As </a:t>
            </a:r>
            <a:r>
              <a:rPr lang="en-US" dirty="0"/>
              <a:t>the bishop (overseer/elder) of </a:t>
            </a:r>
            <a:r>
              <a:rPr lang="en-US" b="1" dirty="0"/>
              <a:t>Smyrna</a:t>
            </a:r>
            <a:r>
              <a:rPr lang="en-US" dirty="0"/>
              <a:t> he held an important </a:t>
            </a:r>
            <a:r>
              <a:rPr lang="en-US" dirty="0" smtClean="0"/>
              <a:t>position </a:t>
            </a:r>
            <a:r>
              <a:rPr lang="en-US" dirty="0"/>
              <a:t>of influence in the region. This region would have been where the apostles ministered and subsequently a region of strong Christian influence where the “</a:t>
            </a:r>
            <a:r>
              <a:rPr lang="en-US" b="1" u="sng" dirty="0"/>
              <a:t>Seven Churches of Asia</a:t>
            </a:r>
            <a:r>
              <a:rPr lang="en-US" dirty="0"/>
              <a:t>” were located.</a:t>
            </a:r>
            <a:r>
              <a:rPr lang="en-US" dirty="0" smtClean="0"/>
              <a:t> </a:t>
            </a:r>
          </a:p>
          <a:p>
            <a:endParaRPr lang="en-US" dirty="0"/>
          </a:p>
        </p:txBody>
      </p:sp>
      <p:sp>
        <p:nvSpPr>
          <p:cNvPr id="3" name="Title 2"/>
          <p:cNvSpPr>
            <a:spLocks noGrp="1"/>
          </p:cNvSpPr>
          <p:nvPr>
            <p:ph type="title"/>
          </p:nvPr>
        </p:nvSpPr>
        <p:spPr>
          <a:xfrm>
            <a:off x="381000" y="381000"/>
            <a:ext cx="8382000" cy="685800"/>
          </a:xfrm>
        </p:spPr>
        <p:txBody>
          <a:bodyPr>
            <a:noAutofit/>
          </a:bodyPr>
          <a:lstStyle/>
          <a:p>
            <a:pPr algn="ctr"/>
            <a:r>
              <a:rPr lang="en-US" sz="4400" b="1" dirty="0">
                <a:effectLst/>
              </a:rPr>
              <a:t>Polycarp</a:t>
            </a:r>
            <a:endParaRPr lang="en-US" sz="4400" dirty="0"/>
          </a:p>
        </p:txBody>
      </p:sp>
    </p:spTree>
    <p:extLst>
      <p:ext uri="{BB962C8B-B14F-4D97-AF65-F5344CB8AC3E}">
        <p14:creationId xmlns:p14="http://schemas.microsoft.com/office/powerpoint/2010/main" val="392179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barn(inVertical)">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 calcmode="lin" valueType="num">
                                      <p:cBhvr additive="base">
                                        <p:cTn id="20"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 calcmode="lin" valueType="num">
                                      <p:cBhvr additive="base">
                                        <p:cTn id="26"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 calcmode="lin" valueType="num">
                                      <p:cBhvr additive="base">
                                        <p:cTn id="32"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5334000"/>
          </a:xfrm>
        </p:spPr>
        <p:txBody>
          <a:bodyPr>
            <a:normAutofit/>
          </a:bodyPr>
          <a:lstStyle/>
          <a:p>
            <a:r>
              <a:rPr lang="en-US" u="sng" dirty="0"/>
              <a:t>Some of Polycarp’s accomplishments:</a:t>
            </a:r>
            <a:r>
              <a:rPr lang="en-US" dirty="0" smtClean="0"/>
              <a:t> </a:t>
            </a:r>
          </a:p>
          <a:p>
            <a:endParaRPr lang="en-US" sz="1100" dirty="0"/>
          </a:p>
          <a:p>
            <a:pPr lvl="1">
              <a:buFont typeface="Wingdings" pitchFamily="2" charset="2"/>
              <a:buChar char="Ø"/>
            </a:pPr>
            <a:r>
              <a:rPr lang="en-US" dirty="0"/>
              <a:t>He was more of a gifted </a:t>
            </a:r>
            <a:r>
              <a:rPr lang="en-US" b="1" i="1" u="sng" dirty="0">
                <a:solidFill>
                  <a:schemeClr val="bg1"/>
                </a:solidFill>
              </a:rPr>
              <a:t>teacher</a:t>
            </a:r>
            <a:r>
              <a:rPr lang="en-US" dirty="0"/>
              <a:t> and practical </a:t>
            </a:r>
            <a:r>
              <a:rPr lang="en-US" dirty="0" smtClean="0"/>
              <a:t>leader</a:t>
            </a:r>
          </a:p>
          <a:p>
            <a:pPr lvl="1">
              <a:buFont typeface="Wingdings" pitchFamily="2" charset="2"/>
              <a:buChar char="Ø"/>
            </a:pPr>
            <a:endParaRPr lang="en-US" sz="1400" dirty="0" smtClean="0"/>
          </a:p>
          <a:p>
            <a:pPr lvl="1">
              <a:buFont typeface="Wingdings" pitchFamily="2" charset="2"/>
              <a:buChar char="Ø"/>
            </a:pPr>
            <a:r>
              <a:rPr lang="en-US" dirty="0"/>
              <a:t>He continued to validate the claims of the early apostles by declaring and defending the same truths that they taught against the </a:t>
            </a:r>
            <a:r>
              <a:rPr lang="en-US" b="1" dirty="0"/>
              <a:t>impending Gnostic</a:t>
            </a:r>
            <a:r>
              <a:rPr lang="en-US" dirty="0"/>
              <a:t> (</a:t>
            </a:r>
            <a:r>
              <a:rPr lang="en-US" i="1" dirty="0"/>
              <a:t>gnosis – understanding/consciousness gained through personal experience…..sort of a transcendental experience</a:t>
            </a:r>
            <a:r>
              <a:rPr lang="en-US" dirty="0"/>
              <a:t>) </a:t>
            </a:r>
            <a:r>
              <a:rPr lang="en-US" b="1" dirty="0"/>
              <a:t>heresies</a:t>
            </a:r>
            <a:r>
              <a:rPr lang="en-US" dirty="0"/>
              <a:t> of his day</a:t>
            </a:r>
            <a:r>
              <a:rPr lang="en-US" dirty="0" smtClean="0"/>
              <a:t>.</a:t>
            </a:r>
          </a:p>
          <a:p>
            <a:pPr lvl="1">
              <a:buFont typeface="Wingdings" pitchFamily="2" charset="2"/>
              <a:buChar char="Ø"/>
            </a:pPr>
            <a:endParaRPr lang="en-US" sz="1400" dirty="0"/>
          </a:p>
          <a:p>
            <a:pPr lvl="1">
              <a:buFont typeface="Wingdings" pitchFamily="2" charset="2"/>
              <a:buChar char="Ø"/>
            </a:pPr>
            <a:r>
              <a:rPr lang="en-US" dirty="0" smtClean="0"/>
              <a:t>He </a:t>
            </a:r>
            <a:r>
              <a:rPr lang="en-US" dirty="0"/>
              <a:t>became quite the evangelist especially and tradition claims that he was responsible for converting many Gnostics to the faith.</a:t>
            </a:r>
            <a:endParaRPr lang="en-US" dirty="0" smtClean="0"/>
          </a:p>
          <a:p>
            <a:endParaRPr lang="en-US" dirty="0"/>
          </a:p>
        </p:txBody>
      </p:sp>
      <p:sp>
        <p:nvSpPr>
          <p:cNvPr id="3" name="Title 2"/>
          <p:cNvSpPr>
            <a:spLocks noGrp="1"/>
          </p:cNvSpPr>
          <p:nvPr>
            <p:ph type="title"/>
          </p:nvPr>
        </p:nvSpPr>
        <p:spPr>
          <a:xfrm>
            <a:off x="381000" y="304800"/>
            <a:ext cx="8382000" cy="685800"/>
          </a:xfrm>
        </p:spPr>
        <p:txBody>
          <a:bodyPr>
            <a:noAutofit/>
          </a:bodyPr>
          <a:lstStyle/>
          <a:p>
            <a:pPr algn="ctr"/>
            <a:r>
              <a:rPr lang="en-US" sz="4400" b="1" dirty="0">
                <a:effectLst/>
              </a:rPr>
              <a:t>Polycarp</a:t>
            </a:r>
            <a:endParaRPr lang="en-US" sz="4400" dirty="0"/>
          </a:p>
        </p:txBody>
      </p:sp>
    </p:spTree>
    <p:extLst>
      <p:ext uri="{BB962C8B-B14F-4D97-AF65-F5344CB8AC3E}">
        <p14:creationId xmlns:p14="http://schemas.microsoft.com/office/powerpoint/2010/main" val="19506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arn(inVertical)">
                                      <p:cBhvr>
                                        <p:cTn id="18" dur="500"/>
                                        <p:tgtEl>
                                          <p:spTgt spid="2">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animEffect transition="in" filter="barn(inVertical)">
                                      <p:cBhvr>
                                        <p:cTn id="23"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5334000"/>
          </a:xfrm>
        </p:spPr>
        <p:txBody>
          <a:bodyPr>
            <a:normAutofit lnSpcReduction="10000"/>
          </a:bodyPr>
          <a:lstStyle/>
          <a:p>
            <a:r>
              <a:rPr lang="en-US" u="sng" dirty="0"/>
              <a:t>Some of Polycarp’s accomplishments:</a:t>
            </a:r>
            <a:r>
              <a:rPr lang="en-US" dirty="0" smtClean="0"/>
              <a:t> </a:t>
            </a:r>
          </a:p>
          <a:p>
            <a:endParaRPr lang="en-US" sz="1100" dirty="0"/>
          </a:p>
          <a:p>
            <a:pPr lvl="1">
              <a:buFont typeface="Wingdings" pitchFamily="2" charset="2"/>
              <a:buChar char="Ø"/>
            </a:pPr>
            <a:r>
              <a:rPr lang="en-US" dirty="0"/>
              <a:t>There is only one letter attributed to him in which he wrote to the church at </a:t>
            </a:r>
            <a:r>
              <a:rPr lang="en-US" b="1" i="1" u="sng" dirty="0"/>
              <a:t>Philippi</a:t>
            </a:r>
            <a:r>
              <a:rPr lang="en-US" dirty="0" smtClean="0"/>
              <a:t>.</a:t>
            </a:r>
          </a:p>
          <a:p>
            <a:pPr lvl="1">
              <a:buFont typeface="Wingdings" pitchFamily="2" charset="2"/>
              <a:buChar char="Ø"/>
            </a:pPr>
            <a:endParaRPr lang="en-US" sz="1500" dirty="0"/>
          </a:p>
          <a:p>
            <a:pPr lvl="1">
              <a:buFont typeface="Wingdings" pitchFamily="2" charset="2"/>
              <a:buChar char="Ø"/>
            </a:pPr>
            <a:r>
              <a:rPr lang="en-US" dirty="0"/>
              <a:t>We also have him to thank for he slowed the process of hierarchy within the Church by challenging various practices that he felt the “</a:t>
            </a:r>
            <a:r>
              <a:rPr lang="en-US" dirty="0">
                <a:solidFill>
                  <a:srgbClr val="002060"/>
                </a:solidFill>
              </a:rPr>
              <a:t>bishops</a:t>
            </a:r>
            <a:r>
              <a:rPr lang="en-US" dirty="0"/>
              <a:t>” did not have the authority to do. The eventual move toward a merge between the Church and government didn’t come for another 200 years…..but Polycarp apparently saw the dangers of too much power from within the ranks of the churches leadership. Although he was outspoken about these dangers and he did much good……the fact remains that he only slowed down the inevitable corruption that was already in its inception.</a:t>
            </a:r>
          </a:p>
        </p:txBody>
      </p:sp>
      <p:sp>
        <p:nvSpPr>
          <p:cNvPr id="3" name="Title 2"/>
          <p:cNvSpPr>
            <a:spLocks noGrp="1"/>
          </p:cNvSpPr>
          <p:nvPr>
            <p:ph type="title"/>
          </p:nvPr>
        </p:nvSpPr>
        <p:spPr>
          <a:xfrm>
            <a:off x="381000" y="304800"/>
            <a:ext cx="8382000" cy="685800"/>
          </a:xfrm>
        </p:spPr>
        <p:txBody>
          <a:bodyPr>
            <a:noAutofit/>
          </a:bodyPr>
          <a:lstStyle/>
          <a:p>
            <a:pPr algn="ctr"/>
            <a:r>
              <a:rPr lang="en-US" sz="4400" b="1" dirty="0">
                <a:effectLst/>
              </a:rPr>
              <a:t>Polycarp</a:t>
            </a:r>
            <a:endParaRPr lang="en-US" sz="4400" dirty="0"/>
          </a:p>
        </p:txBody>
      </p:sp>
    </p:spTree>
    <p:extLst>
      <p:ext uri="{BB962C8B-B14F-4D97-AF65-F5344CB8AC3E}">
        <p14:creationId xmlns:p14="http://schemas.microsoft.com/office/powerpoint/2010/main" val="2551481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p:cTn id="13"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14"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15"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5334000"/>
          </a:xfrm>
        </p:spPr>
        <p:txBody>
          <a:bodyPr>
            <a:normAutofit lnSpcReduction="10000"/>
          </a:bodyPr>
          <a:lstStyle/>
          <a:p>
            <a:r>
              <a:rPr lang="en-US" dirty="0"/>
              <a:t>Polycarp joined the ranks of the </a:t>
            </a:r>
            <a:r>
              <a:rPr lang="en-US" b="1" i="1" u="sng" dirty="0" smtClean="0">
                <a:solidFill>
                  <a:schemeClr val="bg1"/>
                </a:solidFill>
              </a:rPr>
              <a:t>Martyrs</a:t>
            </a:r>
          </a:p>
          <a:p>
            <a:endParaRPr lang="en-US" sz="1100" dirty="0"/>
          </a:p>
          <a:p>
            <a:pPr lvl="1">
              <a:buFont typeface="Wingdings" pitchFamily="2" charset="2"/>
              <a:buChar char="Ø"/>
            </a:pPr>
            <a:r>
              <a:rPr lang="en-US" dirty="0"/>
              <a:t>He was arrested by the Roman Government at the age of 86. We can only assume that it could have been for any number of reasons due to the time period of his death (155-167 AD); </a:t>
            </a:r>
            <a:r>
              <a:rPr lang="en-US" b="1" dirty="0"/>
              <a:t>Christians were being killed for sport as well as to silence their voice</a:t>
            </a:r>
            <a:r>
              <a:rPr lang="en-US" dirty="0" smtClean="0"/>
              <a:t>!</a:t>
            </a:r>
          </a:p>
          <a:p>
            <a:pPr lvl="1">
              <a:buFont typeface="Wingdings" pitchFamily="2" charset="2"/>
              <a:buChar char="Ø"/>
            </a:pPr>
            <a:endParaRPr lang="en-US" sz="1500" dirty="0"/>
          </a:p>
          <a:p>
            <a:pPr lvl="1">
              <a:buFont typeface="Wingdings" pitchFamily="2" charset="2"/>
              <a:buChar char="Ø"/>
            </a:pPr>
            <a:r>
              <a:rPr lang="en-US" dirty="0"/>
              <a:t>The account of his interrogation by the local proconsul Statius Quadratus is quite interesting for Polycarp says this; “</a:t>
            </a:r>
            <a:r>
              <a:rPr lang="en-US" dirty="0">
                <a:solidFill>
                  <a:srgbClr val="002060"/>
                </a:solidFill>
              </a:rPr>
              <a:t>While the proconsul’s fire lasts but a little while, the fires of judgment (reserved for the ungodly) cannot be quenched…….But why do you delay? Come do what you will</a:t>
            </a:r>
            <a:r>
              <a:rPr lang="en-US" dirty="0"/>
              <a:t>”. </a:t>
            </a:r>
            <a:r>
              <a:rPr lang="en-US" u="sng" dirty="0"/>
              <a:t>He was subsequently burned at the stake</a:t>
            </a:r>
            <a:r>
              <a:rPr lang="en-US" dirty="0"/>
              <a:t> and it is said that “</a:t>
            </a:r>
            <a:r>
              <a:rPr lang="en-US" dirty="0">
                <a:solidFill>
                  <a:srgbClr val="002060"/>
                </a:solidFill>
              </a:rPr>
              <a:t>he is spoken of by the heathen in every place</a:t>
            </a:r>
            <a:r>
              <a:rPr lang="en-US" dirty="0"/>
              <a:t>!”</a:t>
            </a:r>
          </a:p>
        </p:txBody>
      </p:sp>
      <p:sp>
        <p:nvSpPr>
          <p:cNvPr id="3" name="Title 2"/>
          <p:cNvSpPr>
            <a:spLocks noGrp="1"/>
          </p:cNvSpPr>
          <p:nvPr>
            <p:ph type="title"/>
          </p:nvPr>
        </p:nvSpPr>
        <p:spPr>
          <a:xfrm>
            <a:off x="381000" y="304800"/>
            <a:ext cx="8382000" cy="685800"/>
          </a:xfrm>
        </p:spPr>
        <p:txBody>
          <a:bodyPr>
            <a:noAutofit/>
          </a:bodyPr>
          <a:lstStyle/>
          <a:p>
            <a:pPr algn="ctr"/>
            <a:r>
              <a:rPr lang="en-US" sz="4400" b="1" dirty="0">
                <a:effectLst/>
              </a:rPr>
              <a:t>Polycarp</a:t>
            </a:r>
            <a:endParaRPr lang="en-US" sz="4400" dirty="0"/>
          </a:p>
        </p:txBody>
      </p:sp>
    </p:spTree>
    <p:extLst>
      <p:ext uri="{BB962C8B-B14F-4D97-AF65-F5344CB8AC3E}">
        <p14:creationId xmlns:p14="http://schemas.microsoft.com/office/powerpoint/2010/main" val="4102399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arn(inVertical)">
                                      <p:cBhvr>
                                        <p:cTn id="18"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457200" y="3699804"/>
            <a:ext cx="8305800" cy="2091396"/>
          </a:xfrm>
        </p:spPr>
        <p:txBody>
          <a:bodyPr/>
          <a:lstStyle/>
          <a:p>
            <a:endParaRPr lang="en-US" b="1" dirty="0" smtClean="0"/>
          </a:p>
          <a:p>
            <a:r>
              <a:rPr lang="en-US" b="1" dirty="0" smtClean="0"/>
              <a:t>In the</a:t>
            </a:r>
          </a:p>
          <a:p>
            <a:r>
              <a:rPr lang="en-US" b="1" dirty="0" smtClean="0"/>
              <a:t> </a:t>
            </a:r>
          </a:p>
          <a:p>
            <a:r>
              <a:rPr lang="en-US" sz="3400" b="1" dirty="0" smtClean="0"/>
              <a:t>Second </a:t>
            </a:r>
            <a:r>
              <a:rPr lang="en-US" sz="3400" b="1" dirty="0"/>
              <a:t>&amp; Third Century (100-299 AD)</a:t>
            </a:r>
            <a:endParaRPr lang="en-US" sz="3400" dirty="0"/>
          </a:p>
        </p:txBody>
      </p:sp>
      <p:sp>
        <p:nvSpPr>
          <p:cNvPr id="4" name="Title 3"/>
          <p:cNvSpPr>
            <a:spLocks noGrp="1"/>
          </p:cNvSpPr>
          <p:nvPr>
            <p:ph type="ctrTitle"/>
          </p:nvPr>
        </p:nvSpPr>
        <p:spPr/>
        <p:txBody>
          <a:bodyPr/>
          <a:lstStyle/>
          <a:p>
            <a:r>
              <a:rPr lang="en-US" b="1" dirty="0">
                <a:effectLst/>
              </a:rPr>
              <a:t>Changes taking place for Christians</a:t>
            </a:r>
            <a:endParaRPr lang="en-US" dirty="0"/>
          </a:p>
        </p:txBody>
      </p:sp>
    </p:spTree>
    <p:extLst>
      <p:ext uri="{BB962C8B-B14F-4D97-AF65-F5344CB8AC3E}">
        <p14:creationId xmlns:p14="http://schemas.microsoft.com/office/powerpoint/2010/main" val="1861772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 calcmode="lin" valueType="num">
                                      <p:cBhvr additive="base">
                                        <p:cTn id="15"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anim calcmode="lin" valueType="num">
                                      <p:cBhvr additive="base">
                                        <p:cTn id="23"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105400"/>
          </a:xfrm>
        </p:spPr>
        <p:txBody>
          <a:bodyPr>
            <a:normAutofit/>
          </a:bodyPr>
          <a:lstStyle/>
          <a:p>
            <a:r>
              <a:rPr lang="en-US" b="1" dirty="0"/>
              <a:t>Emperor Decius</a:t>
            </a:r>
            <a:r>
              <a:rPr lang="en-US" dirty="0"/>
              <a:t> (249-251 AD) – issues an Empire wide edict for the purposes of suppressing Christianity</a:t>
            </a:r>
            <a:r>
              <a:rPr lang="en-US" dirty="0" smtClean="0"/>
              <a:t>.</a:t>
            </a:r>
          </a:p>
          <a:p>
            <a:endParaRPr lang="en-US" sz="1400" b="1" i="1" u="sng" dirty="0">
              <a:solidFill>
                <a:schemeClr val="bg1"/>
              </a:solidFill>
            </a:endParaRPr>
          </a:p>
          <a:p>
            <a:pPr lvl="1">
              <a:buFont typeface="Wingdings" pitchFamily="2" charset="2"/>
              <a:buChar char="Ø"/>
            </a:pPr>
            <a:r>
              <a:rPr lang="en-US" dirty="0"/>
              <a:t>Bishops and officers of the church were to swear allegiance to the Emperor and if not they would be killed</a:t>
            </a:r>
            <a:r>
              <a:rPr lang="en-US" dirty="0" smtClean="0"/>
              <a:t>.</a:t>
            </a:r>
          </a:p>
          <a:p>
            <a:pPr lvl="1">
              <a:buFont typeface="Wingdings" pitchFamily="2" charset="2"/>
              <a:buChar char="Ø"/>
            </a:pPr>
            <a:endParaRPr lang="en-US" sz="1400" dirty="0" smtClean="0"/>
          </a:p>
          <a:p>
            <a:pPr lvl="1">
              <a:buFont typeface="Wingdings" pitchFamily="2" charset="2"/>
              <a:buChar char="Ø"/>
            </a:pPr>
            <a:r>
              <a:rPr lang="en-US" dirty="0" smtClean="0"/>
              <a:t>Those </a:t>
            </a:r>
            <a:r>
              <a:rPr lang="en-US" dirty="0"/>
              <a:t>who were unwilling to follow or embrace Roman deities were to be rounded up and killed</a:t>
            </a:r>
            <a:r>
              <a:rPr lang="en-US" dirty="0" smtClean="0"/>
              <a:t>.</a:t>
            </a:r>
          </a:p>
          <a:p>
            <a:pPr lvl="1">
              <a:buFont typeface="Wingdings" pitchFamily="2" charset="2"/>
              <a:buChar char="Ø"/>
            </a:pPr>
            <a:endParaRPr lang="en-US" sz="1400" dirty="0" smtClean="0"/>
          </a:p>
          <a:p>
            <a:pPr lvl="1">
              <a:buFont typeface="Wingdings" pitchFamily="2" charset="2"/>
              <a:buChar char="Ø"/>
            </a:pPr>
            <a:r>
              <a:rPr lang="en-US" dirty="0" smtClean="0"/>
              <a:t>The </a:t>
            </a:r>
            <a:r>
              <a:rPr lang="en-US" dirty="0"/>
              <a:t>Christians were blamed (became scapegoats) for the second outbreak of the “Antonine Plague (aka the Cyprian Plague) and this resulted in their being rounded up and killed for bringing on this disaster.</a:t>
            </a:r>
            <a:endParaRPr lang="en-US" b="1" i="1" u="sng" dirty="0" smtClean="0">
              <a:solidFill>
                <a:schemeClr val="bg1"/>
              </a:solidFill>
            </a:endParaRPr>
          </a:p>
        </p:txBody>
      </p:sp>
      <p:sp>
        <p:nvSpPr>
          <p:cNvPr id="3" name="Title 2"/>
          <p:cNvSpPr>
            <a:spLocks noGrp="1"/>
          </p:cNvSpPr>
          <p:nvPr>
            <p:ph type="title"/>
          </p:nvPr>
        </p:nvSpPr>
        <p:spPr>
          <a:xfrm>
            <a:off x="381000" y="304800"/>
            <a:ext cx="8382000" cy="685800"/>
          </a:xfrm>
        </p:spPr>
        <p:txBody>
          <a:bodyPr>
            <a:noAutofit/>
          </a:bodyPr>
          <a:lstStyle/>
          <a:p>
            <a:pPr algn="ctr"/>
            <a:r>
              <a:rPr lang="en-US" sz="3600" b="1" dirty="0" smtClean="0">
                <a:effectLst/>
              </a:rPr>
              <a:t>Persecution by the Roman Authorities</a:t>
            </a:r>
            <a:endParaRPr lang="en-US" sz="3600" dirty="0"/>
          </a:p>
        </p:txBody>
      </p:sp>
    </p:spTree>
    <p:extLst>
      <p:ext uri="{BB962C8B-B14F-4D97-AF65-F5344CB8AC3E}">
        <p14:creationId xmlns:p14="http://schemas.microsoft.com/office/powerpoint/2010/main" val="511586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additive="base">
                                        <p:cTn id="15"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barn(inVertical)">
                                      <p:cBhvr>
                                        <p:cTn id="21" dur="500"/>
                                        <p:tgtEl>
                                          <p:spTgt spid="2">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Effect transition="in" filter="barn(inVertical)">
                                      <p:cBhvr>
                                        <p:cTn id="26" dur="500"/>
                                        <p:tgtEl>
                                          <p:spTgt spid="2">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Effect transition="in" filter="barn(inVertical)">
                                      <p:cBhvr>
                                        <p:cTn id="31"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105400"/>
          </a:xfrm>
        </p:spPr>
        <p:txBody>
          <a:bodyPr>
            <a:normAutofit/>
          </a:bodyPr>
          <a:lstStyle/>
          <a:p>
            <a:r>
              <a:rPr lang="en-US" b="1" dirty="0"/>
              <a:t>Emperor Diocletian</a:t>
            </a:r>
            <a:r>
              <a:rPr lang="en-US" dirty="0"/>
              <a:t> (284-312 AD) – also issued an edict and directed it against Christians with the intent of destroying their influence throughout the empire</a:t>
            </a:r>
            <a:r>
              <a:rPr lang="en-US" dirty="0" smtClean="0"/>
              <a:t>:</a:t>
            </a:r>
          </a:p>
          <a:p>
            <a:endParaRPr lang="en-US" sz="1400" b="1" i="1" u="sng" dirty="0">
              <a:solidFill>
                <a:schemeClr val="bg1"/>
              </a:solidFill>
            </a:endParaRPr>
          </a:p>
          <a:p>
            <a:pPr lvl="1">
              <a:buFont typeface="Wingdings" pitchFamily="2" charset="2"/>
              <a:buChar char="Ø"/>
            </a:pPr>
            <a:r>
              <a:rPr lang="en-US" dirty="0"/>
              <a:t>All Christian soldiers were to leave the </a:t>
            </a:r>
            <a:r>
              <a:rPr lang="en-US" dirty="0" smtClean="0"/>
              <a:t>army</a:t>
            </a:r>
          </a:p>
          <a:p>
            <a:pPr lvl="1">
              <a:buFont typeface="Wingdings" pitchFamily="2" charset="2"/>
              <a:buChar char="Ø"/>
            </a:pPr>
            <a:endParaRPr lang="en-US" sz="1400" dirty="0" smtClean="0"/>
          </a:p>
          <a:p>
            <a:pPr lvl="1">
              <a:buFont typeface="Wingdings" pitchFamily="2" charset="2"/>
              <a:buChar char="Ø"/>
            </a:pPr>
            <a:r>
              <a:rPr lang="en-US" dirty="0"/>
              <a:t>All Christian books were to be confiscated and subsequently </a:t>
            </a:r>
            <a:r>
              <a:rPr lang="en-US" dirty="0" smtClean="0"/>
              <a:t>destroyed</a:t>
            </a:r>
          </a:p>
          <a:p>
            <a:pPr lvl="1">
              <a:buFont typeface="Wingdings" pitchFamily="2" charset="2"/>
              <a:buChar char="Ø"/>
            </a:pPr>
            <a:endParaRPr lang="en-US" sz="1400" dirty="0" smtClean="0"/>
          </a:p>
          <a:p>
            <a:pPr lvl="1">
              <a:buFont typeface="Wingdings" pitchFamily="2" charset="2"/>
              <a:buChar char="Ø"/>
            </a:pPr>
            <a:r>
              <a:rPr lang="en-US" dirty="0"/>
              <a:t>Anyone unwilling to apostatize (deny Christ or recant their Christian faith) was to be killed. This resulted in many deaths of Christians and caused them to go “underground” and worship in secret.</a:t>
            </a:r>
            <a:endParaRPr lang="en-US" b="1" i="1" u="sng" dirty="0" smtClean="0">
              <a:solidFill>
                <a:schemeClr val="bg1"/>
              </a:solidFill>
            </a:endParaRPr>
          </a:p>
        </p:txBody>
      </p:sp>
      <p:sp>
        <p:nvSpPr>
          <p:cNvPr id="3" name="Title 2"/>
          <p:cNvSpPr>
            <a:spLocks noGrp="1"/>
          </p:cNvSpPr>
          <p:nvPr>
            <p:ph type="title"/>
          </p:nvPr>
        </p:nvSpPr>
        <p:spPr>
          <a:xfrm>
            <a:off x="381000" y="304800"/>
            <a:ext cx="8382000" cy="685800"/>
          </a:xfrm>
        </p:spPr>
        <p:txBody>
          <a:bodyPr>
            <a:noAutofit/>
          </a:bodyPr>
          <a:lstStyle/>
          <a:p>
            <a:pPr algn="ctr"/>
            <a:r>
              <a:rPr lang="en-US" sz="3600" b="1" dirty="0" smtClean="0">
                <a:effectLst/>
              </a:rPr>
              <a:t>Persecution by the Roman Authorities</a:t>
            </a:r>
            <a:endParaRPr lang="en-US" sz="3600" dirty="0"/>
          </a:p>
        </p:txBody>
      </p:sp>
    </p:spTree>
    <p:extLst>
      <p:ext uri="{BB962C8B-B14F-4D97-AF65-F5344CB8AC3E}">
        <p14:creationId xmlns:p14="http://schemas.microsoft.com/office/powerpoint/2010/main" val="249109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 calcmode="lin" valueType="num">
                                      <p:cBhvr additive="base">
                                        <p:cTn id="24"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105400"/>
          </a:xfrm>
        </p:spPr>
        <p:txBody>
          <a:bodyPr>
            <a:normAutofit/>
          </a:bodyPr>
          <a:lstStyle/>
          <a:p>
            <a:pPr marL="514350" indent="-514350">
              <a:buFont typeface="+mj-lt"/>
              <a:buAutoNum type="arabicPeriod" startAt="2"/>
            </a:pPr>
            <a:r>
              <a:rPr lang="en-US" dirty="0"/>
              <a:t>As the persecutions intensified, the Christ follower as well as the church leaders faced serious challenges</a:t>
            </a:r>
            <a:r>
              <a:rPr lang="en-US" dirty="0" smtClean="0"/>
              <a:t>:</a:t>
            </a:r>
          </a:p>
          <a:p>
            <a:endParaRPr lang="en-US" sz="1400" b="1" i="1" u="sng" dirty="0">
              <a:solidFill>
                <a:schemeClr val="bg1"/>
              </a:solidFill>
            </a:endParaRPr>
          </a:p>
          <a:p>
            <a:pPr lvl="1"/>
            <a:r>
              <a:rPr lang="en-US" dirty="0"/>
              <a:t>To declare allegiance to Christ meant </a:t>
            </a:r>
            <a:r>
              <a:rPr lang="en-US" b="1" i="1" u="sng" dirty="0">
                <a:solidFill>
                  <a:schemeClr val="bg1"/>
                </a:solidFill>
              </a:rPr>
              <a:t>torture</a:t>
            </a:r>
            <a:r>
              <a:rPr lang="en-US" dirty="0"/>
              <a:t> or </a:t>
            </a:r>
            <a:r>
              <a:rPr lang="en-US" b="1" i="1" u="sng" dirty="0" smtClean="0">
                <a:solidFill>
                  <a:schemeClr val="bg1"/>
                </a:solidFill>
              </a:rPr>
              <a:t>death</a:t>
            </a:r>
          </a:p>
          <a:p>
            <a:pPr lvl="1">
              <a:buFont typeface="Wingdings" pitchFamily="2" charset="2"/>
              <a:buChar char="Ø"/>
            </a:pPr>
            <a:endParaRPr lang="en-US" sz="1400" dirty="0" smtClean="0"/>
          </a:p>
          <a:p>
            <a:pPr lvl="1"/>
            <a:r>
              <a:rPr lang="en-US" dirty="0"/>
              <a:t>Some boldly remained faithful to Christ and died as </a:t>
            </a:r>
            <a:r>
              <a:rPr lang="en-US" b="1" i="1" u="sng" dirty="0" smtClean="0">
                <a:solidFill>
                  <a:schemeClr val="bg1"/>
                </a:solidFill>
              </a:rPr>
              <a:t>martyrs</a:t>
            </a:r>
          </a:p>
          <a:p>
            <a:pPr lvl="1">
              <a:buFont typeface="Wingdings" pitchFamily="2" charset="2"/>
              <a:buChar char="Ø"/>
            </a:pPr>
            <a:endParaRPr lang="en-US" sz="1400" dirty="0" smtClean="0"/>
          </a:p>
          <a:p>
            <a:pPr lvl="1"/>
            <a:r>
              <a:rPr lang="en-US" dirty="0"/>
              <a:t>Some initially denied their faith and eventually repented and returned (like </a:t>
            </a:r>
            <a:r>
              <a:rPr lang="en-US" b="1" dirty="0"/>
              <a:t>Peter</a:t>
            </a:r>
            <a:r>
              <a:rPr lang="en-US" dirty="0"/>
              <a:t>) while others denied their faith and never returned (like </a:t>
            </a:r>
            <a:r>
              <a:rPr lang="en-US" b="1" dirty="0"/>
              <a:t>Demas</a:t>
            </a:r>
            <a:r>
              <a:rPr lang="en-US" dirty="0"/>
              <a:t>).</a:t>
            </a:r>
            <a:endParaRPr lang="en-US" b="1" i="1" u="sng" dirty="0" smtClean="0">
              <a:solidFill>
                <a:schemeClr val="bg1"/>
              </a:solidFill>
            </a:endParaRPr>
          </a:p>
        </p:txBody>
      </p:sp>
      <p:sp>
        <p:nvSpPr>
          <p:cNvPr id="3" name="Title 2"/>
          <p:cNvSpPr>
            <a:spLocks noGrp="1"/>
          </p:cNvSpPr>
          <p:nvPr>
            <p:ph type="title"/>
          </p:nvPr>
        </p:nvSpPr>
        <p:spPr>
          <a:xfrm>
            <a:off x="381000" y="304800"/>
            <a:ext cx="8382000" cy="685800"/>
          </a:xfrm>
        </p:spPr>
        <p:txBody>
          <a:bodyPr>
            <a:noAutofit/>
          </a:bodyPr>
          <a:lstStyle/>
          <a:p>
            <a:pPr algn="ctr"/>
            <a:r>
              <a:rPr lang="en-US" sz="3600" b="1" dirty="0" smtClean="0">
                <a:effectLst/>
              </a:rPr>
              <a:t>Persecution by the Roman Authorities</a:t>
            </a:r>
            <a:endParaRPr lang="en-US" sz="3600" dirty="0"/>
          </a:p>
        </p:txBody>
      </p:sp>
    </p:spTree>
    <p:extLst>
      <p:ext uri="{BB962C8B-B14F-4D97-AF65-F5344CB8AC3E}">
        <p14:creationId xmlns:p14="http://schemas.microsoft.com/office/powerpoint/2010/main" val="3195841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 calcmode="lin" valueType="num">
                                      <p:cBhvr additive="base">
                                        <p:cTn id="24"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105400"/>
          </a:xfrm>
        </p:spPr>
        <p:txBody>
          <a:bodyPr>
            <a:normAutofit/>
          </a:bodyPr>
          <a:lstStyle/>
          <a:p>
            <a:pPr marL="514350" indent="-514350">
              <a:buFont typeface="+mj-lt"/>
              <a:buAutoNum type="arabicPeriod" startAt="3"/>
            </a:pPr>
            <a:r>
              <a:rPr lang="en-US" dirty="0" smtClean="0"/>
              <a:t>The </a:t>
            </a:r>
            <a:r>
              <a:rPr lang="en-US" dirty="0"/>
              <a:t>Roman government seized property, and personal belongings that once belonged to Christians and they began to control most forms of religious expression and took over public church building that began to spring up around A.D </a:t>
            </a:r>
            <a:r>
              <a:rPr lang="en-US" dirty="0" smtClean="0"/>
              <a:t>230</a:t>
            </a:r>
          </a:p>
          <a:p>
            <a:pPr marL="514350" indent="-514350">
              <a:buFont typeface="+mj-lt"/>
              <a:buAutoNum type="arabicPeriod" startAt="3"/>
            </a:pPr>
            <a:endParaRPr lang="en-US" sz="1400" b="1" i="1" u="sng" dirty="0" smtClean="0">
              <a:solidFill>
                <a:schemeClr val="bg1"/>
              </a:solidFill>
            </a:endParaRPr>
          </a:p>
          <a:p>
            <a:pPr marL="514350" indent="-514350">
              <a:buFont typeface="+mj-lt"/>
              <a:buAutoNum type="arabicPeriod" startAt="3"/>
            </a:pPr>
            <a:endParaRPr lang="en-US" sz="1400" b="1" i="1" u="sng" dirty="0">
              <a:solidFill>
                <a:schemeClr val="bg1"/>
              </a:solidFill>
            </a:endParaRPr>
          </a:p>
          <a:p>
            <a:pPr lvl="1"/>
            <a:r>
              <a:rPr lang="en-US" dirty="0"/>
              <a:t>Many (including some bishops and church leaders) succumbed to the wishes of the Roman government and not only recanted but embraced the authority of the state which gave way to the eventual merging of religion and government.</a:t>
            </a:r>
          </a:p>
          <a:p>
            <a:pPr marL="514350" indent="-514350">
              <a:buFont typeface="+mj-lt"/>
              <a:buAutoNum type="arabicPeriod" startAt="3"/>
            </a:pPr>
            <a:endParaRPr lang="en-US" b="1" i="1" u="sng" dirty="0">
              <a:solidFill>
                <a:schemeClr val="bg1"/>
              </a:solidFill>
            </a:endParaRPr>
          </a:p>
        </p:txBody>
      </p:sp>
      <p:sp>
        <p:nvSpPr>
          <p:cNvPr id="3" name="Title 2"/>
          <p:cNvSpPr>
            <a:spLocks noGrp="1"/>
          </p:cNvSpPr>
          <p:nvPr>
            <p:ph type="title"/>
          </p:nvPr>
        </p:nvSpPr>
        <p:spPr>
          <a:xfrm>
            <a:off x="381000" y="304800"/>
            <a:ext cx="8382000" cy="685800"/>
          </a:xfrm>
        </p:spPr>
        <p:txBody>
          <a:bodyPr>
            <a:noAutofit/>
          </a:bodyPr>
          <a:lstStyle/>
          <a:p>
            <a:pPr algn="ctr"/>
            <a:r>
              <a:rPr lang="en-US" sz="3600" b="1" dirty="0" smtClean="0">
                <a:effectLst/>
              </a:rPr>
              <a:t>Persecution by the Roman Authorities</a:t>
            </a:r>
            <a:endParaRPr lang="en-US" sz="3600" dirty="0"/>
          </a:p>
        </p:txBody>
      </p:sp>
    </p:spTree>
    <p:extLst>
      <p:ext uri="{BB962C8B-B14F-4D97-AF65-F5344CB8AC3E}">
        <p14:creationId xmlns:p14="http://schemas.microsoft.com/office/powerpoint/2010/main" val="1563430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wipe(down)">
                                      <p:cBhvr>
                                        <p:cTn id="1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105400"/>
          </a:xfrm>
        </p:spPr>
        <p:txBody>
          <a:bodyPr>
            <a:normAutofit lnSpcReduction="10000"/>
          </a:bodyPr>
          <a:lstStyle/>
          <a:p>
            <a:pPr lvl="0"/>
            <a:r>
              <a:rPr lang="en-US" dirty="0"/>
              <a:t>This recanting of faith didn’t sit well with many in the Christian community and as a consequence several key Christian leaders refused to follow bishops who recanted or denied Christ. In their minds this was tantamount to apostasy and therefore how could these same bishops continue to proclaim the very Truth that they denied.</a:t>
            </a:r>
            <a:endParaRPr lang="en-US" dirty="0" smtClean="0"/>
          </a:p>
          <a:p>
            <a:pPr lvl="0"/>
            <a:endParaRPr lang="en-US" sz="1400" dirty="0"/>
          </a:p>
          <a:p>
            <a:pPr lvl="0"/>
            <a:r>
              <a:rPr lang="en-US" dirty="0" smtClean="0"/>
              <a:t>It </a:t>
            </a:r>
            <a:r>
              <a:rPr lang="en-US" dirty="0"/>
              <a:t>is not our purpose (in this setting) to judge their actions but it did result in a number of movements that evolved into many of our modern day denominations or religious groups and will eventually lead to </a:t>
            </a:r>
            <a:r>
              <a:rPr lang="en-US" b="1" dirty="0"/>
              <a:t>The Reformation</a:t>
            </a:r>
            <a:r>
              <a:rPr lang="en-US" dirty="0" smtClean="0"/>
              <a:t>.</a:t>
            </a:r>
          </a:p>
          <a:p>
            <a:endParaRPr lang="en-US" dirty="0"/>
          </a:p>
          <a:p>
            <a:endParaRPr lang="en-US" dirty="0" smtClean="0"/>
          </a:p>
        </p:txBody>
      </p:sp>
      <p:sp>
        <p:nvSpPr>
          <p:cNvPr id="3" name="Title 2"/>
          <p:cNvSpPr>
            <a:spLocks noGrp="1"/>
          </p:cNvSpPr>
          <p:nvPr>
            <p:ph type="title"/>
          </p:nvPr>
        </p:nvSpPr>
        <p:spPr>
          <a:xfrm>
            <a:off x="381000" y="304800"/>
            <a:ext cx="8382000" cy="685800"/>
          </a:xfrm>
        </p:spPr>
        <p:txBody>
          <a:bodyPr>
            <a:noAutofit/>
          </a:bodyPr>
          <a:lstStyle/>
          <a:p>
            <a:pPr algn="ctr"/>
            <a:r>
              <a:rPr lang="en-US" sz="3600" b="1" dirty="0" smtClean="0">
                <a:effectLst/>
              </a:rPr>
              <a:t>Persecution by the Roman Authorities</a:t>
            </a:r>
            <a:endParaRPr lang="en-US" sz="3600" dirty="0"/>
          </a:p>
        </p:txBody>
      </p:sp>
    </p:spTree>
    <p:extLst>
      <p:ext uri="{BB962C8B-B14F-4D97-AF65-F5344CB8AC3E}">
        <p14:creationId xmlns:p14="http://schemas.microsoft.com/office/powerpoint/2010/main" val="3094694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4191000"/>
          </a:xfrm>
        </p:spPr>
        <p:txBody>
          <a:bodyPr>
            <a:normAutofit/>
          </a:bodyPr>
          <a:lstStyle/>
          <a:p>
            <a:pPr marL="514350" lvl="0" indent="-514350">
              <a:buFont typeface="+mj-lt"/>
              <a:buAutoNum type="arabicParenR"/>
            </a:pPr>
            <a:r>
              <a:rPr lang="en-US" dirty="0"/>
              <a:t>One such movement (founded by Montanus) was called “</a:t>
            </a:r>
            <a:r>
              <a:rPr lang="en-US" b="1" dirty="0"/>
              <a:t>Montanism</a:t>
            </a:r>
            <a:r>
              <a:rPr lang="en-US" dirty="0"/>
              <a:t>” and it probably originated in the mid-2</a:t>
            </a:r>
            <a:r>
              <a:rPr lang="en-US" baseline="30000" dirty="0"/>
              <a:t>nd</a:t>
            </a:r>
            <a:r>
              <a:rPr lang="en-US" dirty="0"/>
              <a:t> century (150-180 AD). The movement was squashed by the Roman “Church” because its primary focus was on the work of the Holy Spirit as seen through various “ecstatic” gifts such as prophesy and speaking in tongues. This movement will evolve over the years and is sort of a precursor to the modern day American Pentecostal Church (i.e. Assemblies of God etc.)</a:t>
            </a:r>
            <a:endParaRPr lang="en-US" sz="1400" dirty="0"/>
          </a:p>
          <a:p>
            <a:endParaRPr lang="en-US" dirty="0"/>
          </a:p>
          <a:p>
            <a:endParaRPr lang="en-US" dirty="0" smtClean="0"/>
          </a:p>
        </p:txBody>
      </p:sp>
      <p:sp>
        <p:nvSpPr>
          <p:cNvPr id="3" name="Title 2"/>
          <p:cNvSpPr>
            <a:spLocks noGrp="1"/>
          </p:cNvSpPr>
          <p:nvPr>
            <p:ph type="title"/>
          </p:nvPr>
        </p:nvSpPr>
        <p:spPr>
          <a:xfrm>
            <a:off x="381000" y="457200"/>
            <a:ext cx="8382000" cy="1295400"/>
          </a:xfrm>
        </p:spPr>
        <p:txBody>
          <a:bodyPr>
            <a:noAutofit/>
          </a:bodyPr>
          <a:lstStyle/>
          <a:p>
            <a:pPr algn="ctr"/>
            <a:r>
              <a:rPr lang="en-US" sz="3600" b="1" dirty="0">
                <a:effectLst/>
              </a:rPr>
              <a:t>Early Reform/Protest Movements in Response to Church Corruption</a:t>
            </a:r>
            <a:endParaRPr lang="en-US" sz="3600" dirty="0"/>
          </a:p>
        </p:txBody>
      </p:sp>
    </p:spTree>
    <p:extLst>
      <p:ext uri="{BB962C8B-B14F-4D97-AF65-F5344CB8AC3E}">
        <p14:creationId xmlns:p14="http://schemas.microsoft.com/office/powerpoint/2010/main" val="3587603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p:cTn id="13"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4114800"/>
          </a:xfrm>
        </p:spPr>
        <p:txBody>
          <a:bodyPr>
            <a:normAutofit lnSpcReduction="10000"/>
          </a:bodyPr>
          <a:lstStyle/>
          <a:p>
            <a:pPr marL="514350" lvl="0" indent="-514350">
              <a:buFont typeface="+mj-lt"/>
              <a:buAutoNum type="arabicParenR" startAt="2"/>
            </a:pPr>
            <a:r>
              <a:rPr lang="en-US" dirty="0"/>
              <a:t>Another movement is the </a:t>
            </a:r>
            <a:r>
              <a:rPr lang="en-US" b="1" u="sng" dirty="0"/>
              <a:t>Donatists</a:t>
            </a:r>
            <a:r>
              <a:rPr lang="en-US" dirty="0"/>
              <a:t> movement founded by Donatus Magnus in the early 4</a:t>
            </a:r>
            <a:r>
              <a:rPr lang="en-US" baseline="30000" dirty="0"/>
              <a:t>th</a:t>
            </a:r>
            <a:r>
              <a:rPr lang="en-US" dirty="0"/>
              <a:t> century (early 300’s). The Donatists primarily lived in the Roman North African provinces. They considered the “Roman Church” corrupt and refused to follow any leader who denied Christ (they called them “</a:t>
            </a:r>
            <a:r>
              <a:rPr lang="en-US" b="1" dirty="0"/>
              <a:t>traditors</a:t>
            </a:r>
            <a:r>
              <a:rPr lang="en-US" dirty="0"/>
              <a:t>” – people who had handed over). The Donatists evolved over the years and became known as “Separatists” and later spawned denominations such as Baptists, Brethren, Methodists, Adventists, and others)</a:t>
            </a:r>
          </a:p>
          <a:p>
            <a:endParaRPr lang="en-US" dirty="0" smtClean="0"/>
          </a:p>
        </p:txBody>
      </p:sp>
      <p:sp>
        <p:nvSpPr>
          <p:cNvPr id="3" name="Title 2"/>
          <p:cNvSpPr>
            <a:spLocks noGrp="1"/>
          </p:cNvSpPr>
          <p:nvPr>
            <p:ph type="title"/>
          </p:nvPr>
        </p:nvSpPr>
        <p:spPr>
          <a:xfrm>
            <a:off x="381000" y="381000"/>
            <a:ext cx="8382000" cy="1295400"/>
          </a:xfrm>
        </p:spPr>
        <p:txBody>
          <a:bodyPr>
            <a:noAutofit/>
          </a:bodyPr>
          <a:lstStyle/>
          <a:p>
            <a:pPr algn="ctr"/>
            <a:r>
              <a:rPr lang="en-US" sz="3600" b="1" dirty="0" smtClean="0">
                <a:effectLst/>
              </a:rPr>
              <a:t>Early Reform/Protest Movements in Response to Church Corruption</a:t>
            </a:r>
            <a:endParaRPr lang="en-US" sz="3600" dirty="0"/>
          </a:p>
        </p:txBody>
      </p:sp>
    </p:spTree>
    <p:extLst>
      <p:ext uri="{BB962C8B-B14F-4D97-AF65-F5344CB8AC3E}">
        <p14:creationId xmlns:p14="http://schemas.microsoft.com/office/powerpoint/2010/main" val="2825548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0"/>
            <a:ext cx="8229600" cy="4114800"/>
          </a:xfrm>
        </p:spPr>
        <p:txBody>
          <a:bodyPr>
            <a:normAutofit/>
          </a:bodyPr>
          <a:lstStyle/>
          <a:p>
            <a:pPr marL="514350" lvl="0" indent="-514350">
              <a:buFont typeface="+mj-lt"/>
              <a:buAutoNum type="arabicPeriod" startAt="4"/>
            </a:pPr>
            <a:r>
              <a:rPr lang="en-US" sz="3600" dirty="0"/>
              <a:t>These movements that sprang up as a result of this corruption have both positive and negative consequences – and for those who took a stand for Christ they would still find themselves in harm’s way. We will examine a few of them…..</a:t>
            </a:r>
            <a:endParaRPr lang="en-US" sz="3600" dirty="0" smtClean="0"/>
          </a:p>
        </p:txBody>
      </p:sp>
      <p:sp>
        <p:nvSpPr>
          <p:cNvPr id="3" name="Title 2"/>
          <p:cNvSpPr>
            <a:spLocks noGrp="1"/>
          </p:cNvSpPr>
          <p:nvPr>
            <p:ph type="title"/>
          </p:nvPr>
        </p:nvSpPr>
        <p:spPr>
          <a:xfrm>
            <a:off x="381000" y="381000"/>
            <a:ext cx="8382000" cy="1295400"/>
          </a:xfrm>
        </p:spPr>
        <p:txBody>
          <a:bodyPr>
            <a:noAutofit/>
          </a:bodyPr>
          <a:lstStyle/>
          <a:p>
            <a:pPr algn="ctr"/>
            <a:r>
              <a:rPr lang="en-US" sz="3600" b="1" dirty="0" smtClean="0">
                <a:effectLst/>
              </a:rPr>
              <a:t>Early Reform/Protest Movements in Response to Church Corruption</a:t>
            </a:r>
            <a:endParaRPr lang="en-US" sz="3600" dirty="0"/>
          </a:p>
        </p:txBody>
      </p:sp>
    </p:spTree>
    <p:extLst>
      <p:ext uri="{BB962C8B-B14F-4D97-AF65-F5344CB8AC3E}">
        <p14:creationId xmlns:p14="http://schemas.microsoft.com/office/powerpoint/2010/main" val="1505921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57200" y="1371600"/>
            <a:ext cx="8305800" cy="1357532"/>
          </a:xfrm>
        </p:spPr>
        <p:txBody>
          <a:bodyPr/>
          <a:lstStyle/>
          <a:p>
            <a:r>
              <a:rPr lang="en-US" sz="8000" b="1" dirty="0" smtClean="0">
                <a:effectLst/>
              </a:rPr>
              <a:t>Persecution</a:t>
            </a:r>
            <a:endParaRPr lang="en-US" sz="8000" dirty="0"/>
          </a:p>
        </p:txBody>
      </p:sp>
      <p:sp>
        <p:nvSpPr>
          <p:cNvPr id="6" name="Subtitle 5"/>
          <p:cNvSpPr>
            <a:spLocks noGrp="1"/>
          </p:cNvSpPr>
          <p:nvPr>
            <p:ph type="subTitle" idx="1"/>
          </p:nvPr>
        </p:nvSpPr>
        <p:spPr>
          <a:xfrm>
            <a:off x="457200" y="3699804"/>
            <a:ext cx="8305800" cy="2624796"/>
          </a:xfrm>
        </p:spPr>
        <p:txBody>
          <a:bodyPr/>
          <a:lstStyle/>
          <a:p>
            <a:r>
              <a:rPr lang="en-US" sz="3600" b="1" dirty="0" smtClean="0"/>
              <a:t>Against</a:t>
            </a:r>
          </a:p>
          <a:p>
            <a:endParaRPr lang="en-US" sz="1400" b="1" dirty="0" smtClean="0"/>
          </a:p>
          <a:p>
            <a:r>
              <a:rPr lang="en-US" sz="4000" b="1" dirty="0"/>
              <a:t>Second and Third Century Christian Leaders</a:t>
            </a:r>
            <a:endParaRPr lang="en-US" sz="4000" dirty="0"/>
          </a:p>
        </p:txBody>
      </p:sp>
    </p:spTree>
    <p:extLst>
      <p:ext uri="{BB962C8B-B14F-4D97-AF65-F5344CB8AC3E}">
        <p14:creationId xmlns:p14="http://schemas.microsoft.com/office/powerpoint/2010/main" val="1381598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 calcmode="lin" valueType="num">
                                      <p:cBhvr additive="base">
                                        <p:cTn id="15"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0" end="0"/>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rmAutofit/>
          </a:bodyPr>
          <a:lstStyle/>
          <a:p>
            <a:r>
              <a:rPr lang="en-US" sz="3200" dirty="0"/>
              <a:t>Background information</a:t>
            </a:r>
            <a:r>
              <a:rPr lang="en-US" sz="3200" dirty="0" smtClean="0"/>
              <a:t>:</a:t>
            </a:r>
          </a:p>
          <a:p>
            <a:endParaRPr lang="en-US" dirty="0"/>
          </a:p>
          <a:p>
            <a:pPr lvl="1">
              <a:buFont typeface="Wingdings" pitchFamily="2" charset="2"/>
              <a:buChar char="Ø"/>
            </a:pPr>
            <a:r>
              <a:rPr lang="en-US" sz="2800" dirty="0"/>
              <a:t>He was the bishop of Lyon, (Leon) France and a disciple of </a:t>
            </a:r>
            <a:r>
              <a:rPr lang="en-US" sz="2800" dirty="0" smtClean="0"/>
              <a:t>Polycarp</a:t>
            </a:r>
          </a:p>
          <a:p>
            <a:pPr lvl="1">
              <a:buFont typeface="Wingdings" pitchFamily="2" charset="2"/>
              <a:buChar char="Ø"/>
            </a:pPr>
            <a:endParaRPr lang="en-US" sz="2800" dirty="0"/>
          </a:p>
          <a:p>
            <a:pPr lvl="1">
              <a:buFont typeface="Wingdings" pitchFamily="2" charset="2"/>
              <a:buChar char="Ø"/>
            </a:pPr>
            <a:r>
              <a:rPr lang="en-US" sz="2800" dirty="0"/>
              <a:t>It is believed that he was raised in a Christian family and adopted a rather “rigid” adherence to orthodoxy.</a:t>
            </a:r>
            <a:endParaRPr lang="en-US" sz="2800" dirty="0" smtClean="0"/>
          </a:p>
        </p:txBody>
      </p:sp>
      <p:sp>
        <p:nvSpPr>
          <p:cNvPr id="3" name="Title 2"/>
          <p:cNvSpPr>
            <a:spLocks noGrp="1"/>
          </p:cNvSpPr>
          <p:nvPr>
            <p:ph type="title"/>
          </p:nvPr>
        </p:nvSpPr>
        <p:spPr>
          <a:xfrm>
            <a:off x="381000" y="228600"/>
            <a:ext cx="8382000" cy="762000"/>
          </a:xfrm>
        </p:spPr>
        <p:txBody>
          <a:bodyPr>
            <a:noAutofit/>
          </a:bodyPr>
          <a:lstStyle/>
          <a:p>
            <a:pPr algn="ctr"/>
            <a:r>
              <a:rPr lang="en-US" sz="3600" b="1" dirty="0">
                <a:effectLst/>
              </a:rPr>
              <a:t>Irenaeus</a:t>
            </a:r>
            <a:r>
              <a:rPr lang="en-US" sz="3600" dirty="0">
                <a:effectLst/>
              </a:rPr>
              <a:t>: (probably 130-202 AD)</a:t>
            </a:r>
            <a:endParaRPr lang="en-US" sz="3600" dirty="0"/>
          </a:p>
        </p:txBody>
      </p:sp>
    </p:spTree>
    <p:extLst>
      <p:ext uri="{BB962C8B-B14F-4D97-AF65-F5344CB8AC3E}">
        <p14:creationId xmlns:p14="http://schemas.microsoft.com/office/powerpoint/2010/main" val="2996785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barn(inVertical)">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 calcmode="lin" valueType="num">
                                      <p:cBhvr additive="base">
                                        <p:cTn id="20"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 calcmode="lin" valueType="num">
                                      <p:cBhvr additive="base">
                                        <p:cTn id="26"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rmAutofit/>
          </a:bodyPr>
          <a:lstStyle/>
          <a:p>
            <a:r>
              <a:rPr lang="en-US" dirty="0"/>
              <a:t>His contributions and accomplishments in the advancement of Christianity</a:t>
            </a:r>
            <a:r>
              <a:rPr lang="en-US" dirty="0" smtClean="0"/>
              <a:t>:</a:t>
            </a:r>
          </a:p>
          <a:p>
            <a:endParaRPr lang="en-US" sz="1400" dirty="0"/>
          </a:p>
          <a:p>
            <a:pPr lvl="1">
              <a:buFont typeface="Wingdings" pitchFamily="2" charset="2"/>
              <a:buChar char="Ø"/>
            </a:pPr>
            <a:r>
              <a:rPr lang="en-US" b="1" i="1" dirty="0"/>
              <a:t>He was the first Christian writer to list all four canonical gospels as divinely inspired</a:t>
            </a:r>
            <a:r>
              <a:rPr lang="en-US" dirty="0"/>
              <a:t> and opposed the Gnostic heresies that promoted “other” divinely inspired accounts of the Life of Christ. He is quoted as saying; “</a:t>
            </a:r>
            <a:r>
              <a:rPr lang="en-US" dirty="0">
                <a:solidFill>
                  <a:srgbClr val="002060"/>
                </a:solidFill>
              </a:rPr>
              <a:t>The heretics boast that they have many more gospels than there really are. But really they don’t have any gospels that aren’t full of blasphemy</a:t>
            </a:r>
            <a:r>
              <a:rPr lang="en-US" dirty="0"/>
              <a:t>.”</a:t>
            </a:r>
            <a:endParaRPr lang="en-US" sz="2800" dirty="0"/>
          </a:p>
        </p:txBody>
      </p:sp>
      <p:sp>
        <p:nvSpPr>
          <p:cNvPr id="3" name="Title 2"/>
          <p:cNvSpPr>
            <a:spLocks noGrp="1"/>
          </p:cNvSpPr>
          <p:nvPr>
            <p:ph type="title"/>
          </p:nvPr>
        </p:nvSpPr>
        <p:spPr>
          <a:xfrm>
            <a:off x="381000" y="228600"/>
            <a:ext cx="8382000" cy="762000"/>
          </a:xfrm>
        </p:spPr>
        <p:txBody>
          <a:bodyPr>
            <a:noAutofit/>
          </a:bodyPr>
          <a:lstStyle/>
          <a:p>
            <a:pPr algn="ctr"/>
            <a:r>
              <a:rPr lang="en-US" sz="3600" b="1" dirty="0">
                <a:effectLst/>
              </a:rPr>
              <a:t>Irenaeus</a:t>
            </a:r>
            <a:r>
              <a:rPr lang="en-US" sz="3600" dirty="0">
                <a:effectLst/>
              </a:rPr>
              <a:t>: (probably 130-202 AD)</a:t>
            </a:r>
            <a:endParaRPr lang="en-US" sz="3600" dirty="0"/>
          </a:p>
        </p:txBody>
      </p:sp>
    </p:spTree>
    <p:extLst>
      <p:ext uri="{BB962C8B-B14F-4D97-AF65-F5344CB8AC3E}">
        <p14:creationId xmlns:p14="http://schemas.microsoft.com/office/powerpoint/2010/main" val="1070511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p:cTn id="13"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5"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rmAutofit/>
          </a:bodyPr>
          <a:lstStyle/>
          <a:p>
            <a:r>
              <a:rPr lang="en-US" dirty="0"/>
              <a:t>His contributions and accomplishments in the advancement of Christianity</a:t>
            </a:r>
            <a:r>
              <a:rPr lang="en-US" dirty="0" smtClean="0"/>
              <a:t>:</a:t>
            </a:r>
          </a:p>
          <a:p>
            <a:endParaRPr lang="en-US" sz="1400" dirty="0"/>
          </a:p>
          <a:p>
            <a:pPr lvl="1">
              <a:buFont typeface="Wingdings" pitchFamily="2" charset="2"/>
              <a:buChar char="Ø"/>
            </a:pPr>
            <a:r>
              <a:rPr lang="en-US" dirty="0"/>
              <a:t>He continued in the teaching of “</a:t>
            </a:r>
            <a:r>
              <a:rPr lang="en-US" b="1" dirty="0"/>
              <a:t>Logos theology</a:t>
            </a:r>
            <a:r>
              <a:rPr lang="en-US" dirty="0"/>
              <a:t>” which was taught by the Apostle John in his Gospel account and his Epistles. It was John who passed this on to Polycarp who in turn passed these same truths to Irenaeus. This same Logos theology (the teaching that </a:t>
            </a:r>
            <a:r>
              <a:rPr lang="en-US" b="1" dirty="0"/>
              <a:t>Christ is the Word becoming flesh that dwelt among us</a:t>
            </a:r>
            <a:r>
              <a:rPr lang="en-US" dirty="0"/>
              <a:t>) was also embraced by Justin Martyr.</a:t>
            </a:r>
            <a:endParaRPr lang="en-US" sz="2800" dirty="0"/>
          </a:p>
        </p:txBody>
      </p:sp>
      <p:sp>
        <p:nvSpPr>
          <p:cNvPr id="3" name="Title 2"/>
          <p:cNvSpPr>
            <a:spLocks noGrp="1"/>
          </p:cNvSpPr>
          <p:nvPr>
            <p:ph type="title"/>
          </p:nvPr>
        </p:nvSpPr>
        <p:spPr>
          <a:xfrm>
            <a:off x="381000" y="228600"/>
            <a:ext cx="8382000" cy="762000"/>
          </a:xfrm>
        </p:spPr>
        <p:txBody>
          <a:bodyPr>
            <a:noAutofit/>
          </a:bodyPr>
          <a:lstStyle/>
          <a:p>
            <a:pPr algn="ctr"/>
            <a:r>
              <a:rPr lang="en-US" sz="3600" b="1" dirty="0">
                <a:effectLst/>
              </a:rPr>
              <a:t>Irenaeus</a:t>
            </a:r>
            <a:r>
              <a:rPr lang="en-US" sz="3600" dirty="0">
                <a:effectLst/>
              </a:rPr>
              <a:t>: (probably 130-202 AD)</a:t>
            </a:r>
            <a:endParaRPr lang="en-US" sz="3600" dirty="0"/>
          </a:p>
        </p:txBody>
      </p:sp>
    </p:spTree>
    <p:extLst>
      <p:ext uri="{BB962C8B-B14F-4D97-AF65-F5344CB8AC3E}">
        <p14:creationId xmlns:p14="http://schemas.microsoft.com/office/powerpoint/2010/main" val="82885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rmAutofit/>
          </a:bodyPr>
          <a:lstStyle/>
          <a:p>
            <a:r>
              <a:rPr lang="en-US" dirty="0"/>
              <a:t>His contributions and accomplishments in the advancement of Christianity</a:t>
            </a:r>
            <a:r>
              <a:rPr lang="en-US" dirty="0" smtClean="0"/>
              <a:t>:</a:t>
            </a:r>
          </a:p>
          <a:p>
            <a:endParaRPr lang="en-US" sz="1400" dirty="0"/>
          </a:p>
          <a:p>
            <a:pPr lvl="1">
              <a:buFont typeface="Wingdings" pitchFamily="2" charset="2"/>
              <a:buChar char="Ø"/>
            </a:pPr>
            <a:r>
              <a:rPr lang="en-US" dirty="0"/>
              <a:t>This “Logos Theology” was the foundational truth held by the apostles and those whom they mentored. It along with other essential doctrines held by these men such as Irenaeus fueled the continual debate against the “Gnostic” heresies that taught Jesus was less than human, less than Divine or some sort of a ghost or spirit</a:t>
            </a:r>
            <a:r>
              <a:rPr lang="en-US" dirty="0" smtClean="0"/>
              <a:t>.</a:t>
            </a:r>
          </a:p>
          <a:p>
            <a:pPr lvl="1">
              <a:buFont typeface="Wingdings" pitchFamily="2" charset="2"/>
              <a:buChar char="Ø"/>
            </a:pPr>
            <a:endParaRPr lang="en-US" sz="1400" dirty="0"/>
          </a:p>
          <a:p>
            <a:r>
              <a:rPr lang="en-US" dirty="0"/>
              <a:t>Nothing is known of his death and most conclude he was not martyred.</a:t>
            </a:r>
          </a:p>
        </p:txBody>
      </p:sp>
      <p:sp>
        <p:nvSpPr>
          <p:cNvPr id="3" name="Title 2"/>
          <p:cNvSpPr>
            <a:spLocks noGrp="1"/>
          </p:cNvSpPr>
          <p:nvPr>
            <p:ph type="title"/>
          </p:nvPr>
        </p:nvSpPr>
        <p:spPr>
          <a:xfrm>
            <a:off x="381000" y="228600"/>
            <a:ext cx="8382000" cy="762000"/>
          </a:xfrm>
        </p:spPr>
        <p:txBody>
          <a:bodyPr>
            <a:noAutofit/>
          </a:bodyPr>
          <a:lstStyle/>
          <a:p>
            <a:pPr algn="ctr"/>
            <a:r>
              <a:rPr lang="en-US" sz="3600" b="1" dirty="0">
                <a:effectLst/>
              </a:rPr>
              <a:t>Irenaeus</a:t>
            </a:r>
            <a:r>
              <a:rPr lang="en-US" sz="3600" dirty="0">
                <a:effectLst/>
              </a:rPr>
              <a:t>: (probably 130-202 AD)</a:t>
            </a:r>
            <a:endParaRPr lang="en-US" sz="3600" dirty="0"/>
          </a:p>
        </p:txBody>
      </p:sp>
    </p:spTree>
    <p:extLst>
      <p:ext uri="{BB962C8B-B14F-4D97-AF65-F5344CB8AC3E}">
        <p14:creationId xmlns:p14="http://schemas.microsoft.com/office/powerpoint/2010/main" val="2211760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 calcmode="lin" valueType="num">
                                      <p:cBhvr additive="base">
                                        <p:cTn id="14"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rmAutofit/>
          </a:bodyPr>
          <a:lstStyle/>
          <a:p>
            <a:r>
              <a:rPr lang="en-US" dirty="0"/>
              <a:t>Background Information</a:t>
            </a:r>
            <a:r>
              <a:rPr lang="en-US" dirty="0" smtClean="0"/>
              <a:t>:</a:t>
            </a:r>
          </a:p>
          <a:p>
            <a:endParaRPr lang="en-US" sz="1400" dirty="0"/>
          </a:p>
          <a:p>
            <a:pPr lvl="1">
              <a:buFont typeface="Wingdings" pitchFamily="2" charset="2"/>
              <a:buChar char="Ø"/>
            </a:pPr>
            <a:r>
              <a:rPr lang="en-US" dirty="0"/>
              <a:t>His birth name is Quintas Septimius Florens Tertullianus – so we’ll go with his Anglicized name </a:t>
            </a:r>
            <a:r>
              <a:rPr lang="en-US" dirty="0" smtClean="0"/>
              <a:t>Tertullian.</a:t>
            </a:r>
          </a:p>
          <a:p>
            <a:pPr lvl="1">
              <a:buFont typeface="Wingdings" pitchFamily="2" charset="2"/>
              <a:buChar char="Ø"/>
            </a:pPr>
            <a:endParaRPr lang="en-US" sz="1400" dirty="0"/>
          </a:p>
          <a:p>
            <a:pPr lvl="1">
              <a:buFont typeface="Wingdings" pitchFamily="2" charset="2"/>
              <a:buChar char="Ø"/>
            </a:pPr>
            <a:r>
              <a:rPr lang="en-US" dirty="0"/>
              <a:t>He was born in </a:t>
            </a:r>
            <a:r>
              <a:rPr lang="en-US" b="1" i="1" u="sng" dirty="0">
                <a:solidFill>
                  <a:schemeClr val="bg1"/>
                </a:solidFill>
              </a:rPr>
              <a:t>Carthage</a:t>
            </a:r>
            <a:r>
              <a:rPr lang="en-US" dirty="0"/>
              <a:t> (modern day Tunisia</a:t>
            </a:r>
            <a:r>
              <a:rPr lang="en-US" dirty="0" smtClean="0"/>
              <a:t>)</a:t>
            </a:r>
          </a:p>
          <a:p>
            <a:pPr lvl="1">
              <a:buFont typeface="Wingdings" pitchFamily="2" charset="2"/>
              <a:buChar char="Ø"/>
            </a:pPr>
            <a:endParaRPr lang="en-US" sz="1400" dirty="0"/>
          </a:p>
          <a:p>
            <a:pPr lvl="1">
              <a:buFont typeface="Wingdings" pitchFamily="2" charset="2"/>
              <a:buChar char="Ø"/>
            </a:pPr>
            <a:r>
              <a:rPr lang="en-US" dirty="0"/>
              <a:t>He was a later convert to Christianity (about age 42) and took his conversion very serious for he said; “</a:t>
            </a:r>
            <a:r>
              <a:rPr lang="en-US" dirty="0">
                <a:solidFill>
                  <a:srgbClr val="002060"/>
                </a:solidFill>
              </a:rPr>
              <a:t>I cannot imagine a truly Christian life without such a conscious breach, a radical act of conversion, Christians are made not born!</a:t>
            </a:r>
            <a:r>
              <a:rPr lang="en-US" dirty="0"/>
              <a:t>”</a:t>
            </a:r>
            <a:endParaRPr lang="en-US" dirty="0" smtClean="0"/>
          </a:p>
        </p:txBody>
      </p:sp>
      <p:sp>
        <p:nvSpPr>
          <p:cNvPr id="3" name="Title 2"/>
          <p:cNvSpPr>
            <a:spLocks noGrp="1"/>
          </p:cNvSpPr>
          <p:nvPr>
            <p:ph type="title"/>
          </p:nvPr>
        </p:nvSpPr>
        <p:spPr>
          <a:xfrm>
            <a:off x="381000" y="228600"/>
            <a:ext cx="8382000" cy="762000"/>
          </a:xfrm>
        </p:spPr>
        <p:txBody>
          <a:bodyPr>
            <a:noAutofit/>
          </a:bodyPr>
          <a:lstStyle/>
          <a:p>
            <a:pPr algn="ctr"/>
            <a:r>
              <a:rPr lang="en-US" sz="3600" b="1" dirty="0">
                <a:effectLst/>
              </a:rPr>
              <a:t>Tertullian</a:t>
            </a:r>
            <a:r>
              <a:rPr lang="en-US" sz="3600" dirty="0">
                <a:effectLst/>
              </a:rPr>
              <a:t> (155-220 AD)</a:t>
            </a:r>
            <a:endParaRPr lang="en-US" sz="3600" dirty="0"/>
          </a:p>
        </p:txBody>
      </p:sp>
    </p:spTree>
    <p:extLst>
      <p:ext uri="{BB962C8B-B14F-4D97-AF65-F5344CB8AC3E}">
        <p14:creationId xmlns:p14="http://schemas.microsoft.com/office/powerpoint/2010/main" val="1261910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barn(inVertical)">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 calcmode="lin" valueType="num">
                                      <p:cBhvr additive="base">
                                        <p:cTn id="20"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 calcmode="lin" valueType="num">
                                      <p:cBhvr additive="base">
                                        <p:cTn id="26"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 calcmode="lin" valueType="num">
                                      <p:cBhvr additive="base">
                                        <p:cTn id="32"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rmAutofit/>
          </a:bodyPr>
          <a:lstStyle/>
          <a:p>
            <a:r>
              <a:rPr lang="en-US" dirty="0"/>
              <a:t>He held to very strict moral standards</a:t>
            </a:r>
            <a:r>
              <a:rPr lang="en-US" dirty="0" smtClean="0"/>
              <a:t>:</a:t>
            </a:r>
          </a:p>
          <a:p>
            <a:endParaRPr lang="en-US" sz="1400" dirty="0"/>
          </a:p>
          <a:p>
            <a:pPr lvl="1">
              <a:buFont typeface="Wingdings" pitchFamily="2" charset="2"/>
              <a:buChar char="Ø"/>
            </a:pPr>
            <a:r>
              <a:rPr lang="en-US" dirty="0"/>
              <a:t>He became a church leader (ordained presbyter/priest – although married) in Carthage, as well as a scholar and author in which </a:t>
            </a:r>
            <a:r>
              <a:rPr lang="en-US" b="1" dirty="0"/>
              <a:t>he denounced the prevailing heresies promoted by the disciples of </a:t>
            </a:r>
            <a:r>
              <a:rPr lang="en-US" b="1" dirty="0" smtClean="0"/>
              <a:t>Gnosticism</a:t>
            </a:r>
            <a:r>
              <a:rPr lang="en-US" dirty="0" smtClean="0"/>
              <a:t>.</a:t>
            </a:r>
          </a:p>
          <a:p>
            <a:pPr lvl="1">
              <a:buFont typeface="Wingdings" pitchFamily="2" charset="2"/>
              <a:buChar char="Ø"/>
            </a:pPr>
            <a:endParaRPr lang="en-US" sz="1400" dirty="0"/>
          </a:p>
          <a:p>
            <a:pPr lvl="1">
              <a:buFont typeface="Wingdings" pitchFamily="2" charset="2"/>
              <a:buChar char="Ø"/>
            </a:pPr>
            <a:r>
              <a:rPr lang="en-US" dirty="0"/>
              <a:t>He will break from the Roman Catholic Church and follow the Montanist movement and ironically will be responsible for much of the strict adherence to moral standards and practices that will later be promoted by the Roman Catholic Church.</a:t>
            </a:r>
            <a:endParaRPr lang="en-US" dirty="0" smtClean="0"/>
          </a:p>
        </p:txBody>
      </p:sp>
      <p:sp>
        <p:nvSpPr>
          <p:cNvPr id="3" name="Title 2"/>
          <p:cNvSpPr>
            <a:spLocks noGrp="1"/>
          </p:cNvSpPr>
          <p:nvPr>
            <p:ph type="title"/>
          </p:nvPr>
        </p:nvSpPr>
        <p:spPr>
          <a:xfrm>
            <a:off x="381000" y="228600"/>
            <a:ext cx="8382000" cy="762000"/>
          </a:xfrm>
        </p:spPr>
        <p:txBody>
          <a:bodyPr>
            <a:noAutofit/>
          </a:bodyPr>
          <a:lstStyle/>
          <a:p>
            <a:pPr algn="ctr"/>
            <a:r>
              <a:rPr lang="en-US" sz="3600" b="1" dirty="0">
                <a:effectLst/>
              </a:rPr>
              <a:t>Tertullian</a:t>
            </a:r>
            <a:r>
              <a:rPr lang="en-US" sz="3600" dirty="0">
                <a:effectLst/>
              </a:rPr>
              <a:t> (155-220 AD)</a:t>
            </a:r>
            <a:endParaRPr lang="en-US" sz="3600" dirty="0"/>
          </a:p>
        </p:txBody>
      </p:sp>
    </p:spTree>
    <p:extLst>
      <p:ext uri="{BB962C8B-B14F-4D97-AF65-F5344CB8AC3E}">
        <p14:creationId xmlns:p14="http://schemas.microsoft.com/office/powerpoint/2010/main" val="2072088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arn(inVertical)">
                                      <p:cBhvr>
                                        <p:cTn id="18"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rmAutofit lnSpcReduction="10000"/>
          </a:bodyPr>
          <a:lstStyle/>
          <a:p>
            <a:r>
              <a:rPr lang="en-US" dirty="0"/>
              <a:t>He held to very strict moral standards</a:t>
            </a:r>
            <a:r>
              <a:rPr lang="en-US" dirty="0" smtClean="0"/>
              <a:t>:</a:t>
            </a:r>
          </a:p>
          <a:p>
            <a:endParaRPr lang="en-US" sz="1400" dirty="0"/>
          </a:p>
          <a:p>
            <a:pPr lvl="1">
              <a:buFont typeface="Wingdings" pitchFamily="2" charset="2"/>
              <a:buChar char="Ø"/>
            </a:pPr>
            <a:r>
              <a:rPr lang="en-US" dirty="0"/>
              <a:t>Some of what he considered morally wrong and something a Christian should avoid were; abstaining from the theater and amphitheater, women shouldn’t wear gold or precious stones as ornaments, virgins should remain veiled, second marriages were considered adulterous.</a:t>
            </a:r>
            <a:endParaRPr lang="en-US" sz="1400" dirty="0"/>
          </a:p>
          <a:p>
            <a:pPr lvl="1">
              <a:buFont typeface="Wingdings" pitchFamily="2" charset="2"/>
              <a:buChar char="Ø"/>
            </a:pPr>
            <a:endParaRPr lang="en-US" sz="1400" dirty="0" smtClean="0"/>
          </a:p>
          <a:p>
            <a:pPr lvl="1">
              <a:buFont typeface="Wingdings" pitchFamily="2" charset="2"/>
              <a:buChar char="Ø"/>
            </a:pPr>
            <a:r>
              <a:rPr lang="en-US" dirty="0" smtClean="0"/>
              <a:t>He </a:t>
            </a:r>
            <a:r>
              <a:rPr lang="en-US" dirty="0"/>
              <a:t>was a borderline </a:t>
            </a:r>
            <a:r>
              <a:rPr lang="en-US" b="1" i="1" u="sng" dirty="0">
                <a:solidFill>
                  <a:schemeClr val="bg1"/>
                </a:solidFill>
              </a:rPr>
              <a:t>ascetic</a:t>
            </a:r>
            <a:r>
              <a:rPr lang="en-US" dirty="0"/>
              <a:t> (advocate of extreme self-denial), which cause many to consider him too extreme and lacking in grace and charity. All in all his influence was more positive than it was negative during a time marked by moral compromise and corruption.</a:t>
            </a:r>
            <a:endParaRPr lang="en-US" dirty="0" smtClean="0"/>
          </a:p>
        </p:txBody>
      </p:sp>
      <p:sp>
        <p:nvSpPr>
          <p:cNvPr id="3" name="Title 2"/>
          <p:cNvSpPr>
            <a:spLocks noGrp="1"/>
          </p:cNvSpPr>
          <p:nvPr>
            <p:ph type="title"/>
          </p:nvPr>
        </p:nvSpPr>
        <p:spPr>
          <a:xfrm>
            <a:off x="381000" y="228600"/>
            <a:ext cx="8382000" cy="762000"/>
          </a:xfrm>
        </p:spPr>
        <p:txBody>
          <a:bodyPr>
            <a:noAutofit/>
          </a:bodyPr>
          <a:lstStyle/>
          <a:p>
            <a:pPr algn="ctr"/>
            <a:r>
              <a:rPr lang="en-US" sz="3600" b="1" dirty="0">
                <a:effectLst/>
              </a:rPr>
              <a:t>Tertullian</a:t>
            </a:r>
            <a:r>
              <a:rPr lang="en-US" sz="3600" dirty="0">
                <a:effectLst/>
              </a:rPr>
              <a:t> (155-220 AD)</a:t>
            </a:r>
            <a:endParaRPr lang="en-US" sz="3600" dirty="0"/>
          </a:p>
        </p:txBody>
      </p:sp>
    </p:spTree>
    <p:extLst>
      <p:ext uri="{BB962C8B-B14F-4D97-AF65-F5344CB8AC3E}">
        <p14:creationId xmlns:p14="http://schemas.microsoft.com/office/powerpoint/2010/main" val="520252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barn(inVertical)">
                                      <p:cBhvr>
                                        <p:cTn id="1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5334000"/>
          </a:xfrm>
        </p:spPr>
        <p:txBody>
          <a:bodyPr>
            <a:normAutofit lnSpcReduction="10000"/>
          </a:bodyPr>
          <a:lstStyle/>
          <a:p>
            <a:r>
              <a:rPr lang="en-US" dirty="0"/>
              <a:t>His contributions and accomplishments in the advancement of Christianity</a:t>
            </a:r>
            <a:r>
              <a:rPr lang="en-US" dirty="0" smtClean="0"/>
              <a:t>:</a:t>
            </a:r>
          </a:p>
          <a:p>
            <a:endParaRPr lang="en-US" sz="1400" dirty="0"/>
          </a:p>
          <a:p>
            <a:pPr lvl="1">
              <a:buFont typeface="Wingdings" pitchFamily="2" charset="2"/>
              <a:buChar char="Ø"/>
            </a:pPr>
            <a:r>
              <a:rPr lang="en-US" dirty="0"/>
              <a:t>He was considered the “father of the </a:t>
            </a:r>
            <a:r>
              <a:rPr lang="en-US" b="1" i="1" u="sng" dirty="0">
                <a:solidFill>
                  <a:schemeClr val="bg1"/>
                </a:solidFill>
              </a:rPr>
              <a:t>Latin</a:t>
            </a:r>
            <a:r>
              <a:rPr lang="en-US" dirty="0"/>
              <a:t> Christianity” and the founder of </a:t>
            </a:r>
            <a:r>
              <a:rPr lang="en-US" b="1" i="1" u="sng" dirty="0">
                <a:solidFill>
                  <a:schemeClr val="bg1"/>
                </a:solidFill>
              </a:rPr>
              <a:t>western</a:t>
            </a:r>
            <a:r>
              <a:rPr lang="en-US" dirty="0"/>
              <a:t> </a:t>
            </a:r>
            <a:r>
              <a:rPr lang="en-US" dirty="0" smtClean="0"/>
              <a:t>theology.</a:t>
            </a:r>
          </a:p>
          <a:p>
            <a:pPr lvl="1">
              <a:buFont typeface="Wingdings" pitchFamily="2" charset="2"/>
              <a:buChar char="Ø"/>
            </a:pPr>
            <a:endParaRPr lang="en-US" sz="1400" dirty="0"/>
          </a:p>
          <a:p>
            <a:pPr lvl="1">
              <a:buFont typeface="Wingdings" pitchFamily="2" charset="2"/>
              <a:buChar char="Ø"/>
            </a:pPr>
            <a:r>
              <a:rPr lang="en-US" dirty="0"/>
              <a:t>His greatest contributions were his writings which covered the whole theological field and we are deeply indebted to him for his apologetics against paganism, Judaism and support of discipline and morals</a:t>
            </a:r>
            <a:r>
              <a:rPr lang="en-US" dirty="0" smtClean="0"/>
              <a:t>.</a:t>
            </a:r>
          </a:p>
          <a:p>
            <a:pPr lvl="1">
              <a:buFont typeface="Wingdings" pitchFamily="2" charset="2"/>
              <a:buChar char="Ø"/>
            </a:pPr>
            <a:endParaRPr lang="en-US" sz="1500" dirty="0" smtClean="0"/>
          </a:p>
          <a:p>
            <a:pPr lvl="1">
              <a:buFont typeface="Wingdings" pitchFamily="2" charset="2"/>
              <a:buChar char="Ø"/>
            </a:pPr>
            <a:r>
              <a:rPr lang="en-US" dirty="0" smtClean="0"/>
              <a:t>He </a:t>
            </a:r>
            <a:r>
              <a:rPr lang="en-US" dirty="0"/>
              <a:t>also wrote a defense of Christianity (</a:t>
            </a:r>
            <a:r>
              <a:rPr lang="en-US" i="1" u="sng" dirty="0"/>
              <a:t>Apologeticus</a:t>
            </a:r>
            <a:r>
              <a:rPr lang="en-US" dirty="0"/>
              <a:t>) in which he proclaims </a:t>
            </a:r>
            <a:r>
              <a:rPr lang="en-US" b="1" i="1" dirty="0"/>
              <a:t>the principle of religious liberty as an inalienable right of man</a:t>
            </a:r>
            <a:r>
              <a:rPr lang="en-US" dirty="0"/>
              <a:t> and he further demands a fair trial for even the Christian before a sentence of death is imposed. </a:t>
            </a:r>
            <a:endParaRPr lang="en-US" dirty="0" smtClean="0"/>
          </a:p>
        </p:txBody>
      </p:sp>
      <p:sp>
        <p:nvSpPr>
          <p:cNvPr id="3" name="Title 2"/>
          <p:cNvSpPr>
            <a:spLocks noGrp="1"/>
          </p:cNvSpPr>
          <p:nvPr>
            <p:ph type="title"/>
          </p:nvPr>
        </p:nvSpPr>
        <p:spPr>
          <a:xfrm>
            <a:off x="381000" y="228600"/>
            <a:ext cx="8382000" cy="762000"/>
          </a:xfrm>
        </p:spPr>
        <p:txBody>
          <a:bodyPr>
            <a:noAutofit/>
          </a:bodyPr>
          <a:lstStyle/>
          <a:p>
            <a:pPr algn="ctr"/>
            <a:r>
              <a:rPr lang="en-US" sz="3600" b="1" dirty="0">
                <a:effectLst/>
              </a:rPr>
              <a:t>Tertullian</a:t>
            </a:r>
            <a:r>
              <a:rPr lang="en-US" sz="3600" dirty="0">
                <a:effectLst/>
              </a:rPr>
              <a:t> (155-220 AD)</a:t>
            </a:r>
            <a:endParaRPr lang="en-US" sz="3600" dirty="0"/>
          </a:p>
        </p:txBody>
      </p:sp>
    </p:spTree>
    <p:extLst>
      <p:ext uri="{BB962C8B-B14F-4D97-AF65-F5344CB8AC3E}">
        <p14:creationId xmlns:p14="http://schemas.microsoft.com/office/powerpoint/2010/main" val="62772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 calcmode="lin" valueType="num">
                                      <p:cBhvr additive="base">
                                        <p:cTn id="24"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105400"/>
          </a:xfrm>
        </p:spPr>
        <p:txBody>
          <a:bodyPr>
            <a:normAutofit/>
          </a:bodyPr>
          <a:lstStyle/>
          <a:p>
            <a:r>
              <a:rPr lang="en-US" dirty="0"/>
              <a:t>His contributions and accomplishments in the advancement of Christianity</a:t>
            </a:r>
            <a:r>
              <a:rPr lang="en-US" dirty="0" smtClean="0"/>
              <a:t>:</a:t>
            </a:r>
          </a:p>
          <a:p>
            <a:endParaRPr lang="en-US" sz="1400" dirty="0"/>
          </a:p>
          <a:p>
            <a:pPr lvl="1">
              <a:buFont typeface="Wingdings" pitchFamily="2" charset="2"/>
              <a:buChar char="Ø"/>
            </a:pPr>
            <a:r>
              <a:rPr lang="en-US" dirty="0"/>
              <a:t>His influence was seen throughout the coming days of the Church, and the works of the later reformers (Luther, Calvin etc.) are forever in his debt! Many of our early American fathers trace their beliefs of religious liberty back to men like </a:t>
            </a:r>
            <a:r>
              <a:rPr lang="en-US" dirty="0" smtClean="0"/>
              <a:t>Tertullian.</a:t>
            </a:r>
          </a:p>
          <a:p>
            <a:pPr lvl="1">
              <a:buFont typeface="Wingdings" pitchFamily="2" charset="2"/>
              <a:buChar char="Ø"/>
            </a:pPr>
            <a:endParaRPr lang="en-US" sz="1400" dirty="0" smtClean="0"/>
          </a:p>
          <a:p>
            <a:pPr lvl="1">
              <a:buFont typeface="Wingdings" pitchFamily="2" charset="2"/>
              <a:buChar char="Ø"/>
            </a:pPr>
            <a:r>
              <a:rPr lang="en-US" dirty="0" smtClean="0"/>
              <a:t>The </a:t>
            </a:r>
            <a:r>
              <a:rPr lang="en-US" dirty="0"/>
              <a:t>phrase; “</a:t>
            </a:r>
            <a:r>
              <a:rPr lang="en-US" dirty="0">
                <a:solidFill>
                  <a:srgbClr val="002060"/>
                </a:solidFill>
              </a:rPr>
              <a:t>In the blood of the martyrs lies the seed of the church</a:t>
            </a:r>
            <a:r>
              <a:rPr lang="en-US" dirty="0"/>
              <a:t>” is attributed to Tertullian.</a:t>
            </a:r>
            <a:endParaRPr lang="en-US" dirty="0" smtClean="0"/>
          </a:p>
        </p:txBody>
      </p:sp>
      <p:sp>
        <p:nvSpPr>
          <p:cNvPr id="3" name="Title 2"/>
          <p:cNvSpPr>
            <a:spLocks noGrp="1"/>
          </p:cNvSpPr>
          <p:nvPr>
            <p:ph type="title"/>
          </p:nvPr>
        </p:nvSpPr>
        <p:spPr>
          <a:xfrm>
            <a:off x="381000" y="228600"/>
            <a:ext cx="8382000" cy="762000"/>
          </a:xfrm>
        </p:spPr>
        <p:txBody>
          <a:bodyPr>
            <a:noAutofit/>
          </a:bodyPr>
          <a:lstStyle/>
          <a:p>
            <a:pPr algn="ctr"/>
            <a:r>
              <a:rPr lang="en-US" sz="3600" b="1" dirty="0">
                <a:effectLst/>
              </a:rPr>
              <a:t>Tertullian</a:t>
            </a:r>
            <a:r>
              <a:rPr lang="en-US" sz="3600" dirty="0">
                <a:effectLst/>
              </a:rPr>
              <a:t> (155-220 AD)</a:t>
            </a:r>
            <a:endParaRPr lang="en-US" sz="3600" dirty="0"/>
          </a:p>
        </p:txBody>
      </p:sp>
    </p:spTree>
    <p:extLst>
      <p:ext uri="{BB962C8B-B14F-4D97-AF65-F5344CB8AC3E}">
        <p14:creationId xmlns:p14="http://schemas.microsoft.com/office/powerpoint/2010/main" val="2416758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 calcmode="lin" valueType="num">
                                      <p:cBhvr>
                                        <p:cTn id="12"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13"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14"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5334000"/>
          </a:xfrm>
        </p:spPr>
        <p:txBody>
          <a:bodyPr>
            <a:normAutofit fontScale="92500" lnSpcReduction="10000"/>
          </a:bodyPr>
          <a:lstStyle/>
          <a:p>
            <a:r>
              <a:rPr lang="en-US" dirty="0"/>
              <a:t>His contributions and accomplishments in the advancement of Christianity</a:t>
            </a:r>
            <a:r>
              <a:rPr lang="en-US" dirty="0" smtClean="0"/>
              <a:t>:</a:t>
            </a:r>
          </a:p>
          <a:p>
            <a:endParaRPr lang="en-US" sz="1400" dirty="0"/>
          </a:p>
          <a:p>
            <a:pPr lvl="1">
              <a:buFont typeface="Wingdings" pitchFamily="2" charset="2"/>
              <a:buChar char="Ø"/>
            </a:pPr>
            <a:r>
              <a:rPr lang="en-US" dirty="0"/>
              <a:t>There are a number of doctrinal teachings (specifically </a:t>
            </a:r>
            <a:r>
              <a:rPr lang="en-US" b="1" dirty="0"/>
              <a:t>The Trinity</a:t>
            </a:r>
            <a:r>
              <a:rPr lang="en-US" dirty="0"/>
              <a:t>) that we continue to embrace today that were concisely documented by Tertullian. Without these “Apologies” and doctrinal positions the Church may well have splintered beyond </a:t>
            </a:r>
            <a:r>
              <a:rPr lang="en-US" dirty="0" smtClean="0"/>
              <a:t>recognition.</a:t>
            </a:r>
          </a:p>
          <a:p>
            <a:pPr lvl="1">
              <a:buFont typeface="Wingdings" pitchFamily="2" charset="2"/>
              <a:buChar char="Ø"/>
            </a:pPr>
            <a:endParaRPr lang="en-US" sz="1400" dirty="0" smtClean="0"/>
          </a:p>
          <a:p>
            <a:pPr lvl="1">
              <a:buFont typeface="Wingdings" pitchFamily="2" charset="2"/>
              <a:buChar char="Ø"/>
            </a:pPr>
            <a:r>
              <a:rPr lang="en-US" dirty="0" smtClean="0"/>
              <a:t>Ironically </a:t>
            </a:r>
            <a:r>
              <a:rPr lang="en-US" dirty="0"/>
              <a:t>late in life he does break from the Roman Catholic Church and many conclude that he remained true to the principles that he </a:t>
            </a:r>
            <a:r>
              <a:rPr lang="en-US" dirty="0" smtClean="0"/>
              <a:t>taught - </a:t>
            </a:r>
            <a:r>
              <a:rPr lang="en-US" dirty="0"/>
              <a:t>for the Church by that time was apostatizing by the minute! He was never canonized by the Roman Catholic Church</a:t>
            </a:r>
            <a:r>
              <a:rPr lang="en-US" dirty="0" smtClean="0"/>
              <a:t>.</a:t>
            </a:r>
          </a:p>
          <a:p>
            <a:endParaRPr lang="en-US" sz="1600" dirty="0" smtClean="0"/>
          </a:p>
          <a:p>
            <a:r>
              <a:rPr lang="en-US" dirty="0" smtClean="0"/>
              <a:t>There </a:t>
            </a:r>
            <a:r>
              <a:rPr lang="en-US" dirty="0"/>
              <a:t>is no “official” record of his death but it is believed he died sometime prior to A.D. </a:t>
            </a:r>
            <a:r>
              <a:rPr lang="en-US" dirty="0" smtClean="0"/>
              <a:t>220.</a:t>
            </a:r>
          </a:p>
        </p:txBody>
      </p:sp>
      <p:sp>
        <p:nvSpPr>
          <p:cNvPr id="3" name="Title 2"/>
          <p:cNvSpPr>
            <a:spLocks noGrp="1"/>
          </p:cNvSpPr>
          <p:nvPr>
            <p:ph type="title"/>
          </p:nvPr>
        </p:nvSpPr>
        <p:spPr>
          <a:xfrm>
            <a:off x="381000" y="228600"/>
            <a:ext cx="8382000" cy="762000"/>
          </a:xfrm>
        </p:spPr>
        <p:txBody>
          <a:bodyPr>
            <a:noAutofit/>
          </a:bodyPr>
          <a:lstStyle/>
          <a:p>
            <a:pPr algn="ctr"/>
            <a:r>
              <a:rPr lang="en-US" sz="3600" b="1" dirty="0">
                <a:effectLst/>
              </a:rPr>
              <a:t>Tertullian</a:t>
            </a:r>
            <a:r>
              <a:rPr lang="en-US" sz="3600" dirty="0">
                <a:effectLst/>
              </a:rPr>
              <a:t> (155-220 AD)</a:t>
            </a:r>
            <a:endParaRPr lang="en-US" sz="3600" dirty="0"/>
          </a:p>
        </p:txBody>
      </p:sp>
    </p:spTree>
    <p:extLst>
      <p:ext uri="{BB962C8B-B14F-4D97-AF65-F5344CB8AC3E}">
        <p14:creationId xmlns:p14="http://schemas.microsoft.com/office/powerpoint/2010/main" val="2322208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 calcmode="lin" valueType="num">
                                      <p:cBhvr>
                                        <p:cTn id="14"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16" dur="500"/>
                                        <p:tgtEl>
                                          <p:spTgt spid="2">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anim calcmode="lin" valueType="num">
                                      <p:cBhvr additive="base">
                                        <p:cTn id="2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105400"/>
          </a:xfrm>
        </p:spPr>
        <p:txBody>
          <a:bodyPr>
            <a:normAutofit/>
          </a:bodyPr>
          <a:lstStyle/>
          <a:p>
            <a:r>
              <a:rPr lang="en-US" dirty="0"/>
              <a:t>Background information</a:t>
            </a:r>
            <a:r>
              <a:rPr lang="en-US" dirty="0" smtClean="0"/>
              <a:t>:</a:t>
            </a:r>
          </a:p>
          <a:p>
            <a:endParaRPr lang="en-US" sz="1400" dirty="0"/>
          </a:p>
          <a:p>
            <a:pPr lvl="1">
              <a:buFont typeface="Wingdings" pitchFamily="2" charset="2"/>
              <a:buChar char="Ø"/>
            </a:pPr>
            <a:r>
              <a:rPr lang="en-US" dirty="0"/>
              <a:t>He was a “</a:t>
            </a:r>
            <a:r>
              <a:rPr lang="en-US" dirty="0">
                <a:solidFill>
                  <a:srgbClr val="002060"/>
                </a:solidFill>
              </a:rPr>
              <a:t>religious fanatic who gave up his job, slept on the floor, ate no meat, drank no wine, fasted twice a week, and owned no shoes</a:t>
            </a:r>
            <a:r>
              <a:rPr lang="en-US" dirty="0"/>
              <a:t>”. (131 Christians Everyone Should Know – page </a:t>
            </a:r>
            <a:r>
              <a:rPr lang="en-US" dirty="0" smtClean="0"/>
              <a:t>332)</a:t>
            </a:r>
          </a:p>
          <a:p>
            <a:pPr lvl="1">
              <a:buFont typeface="Wingdings" pitchFamily="2" charset="2"/>
              <a:buChar char="Ø"/>
            </a:pPr>
            <a:endParaRPr lang="en-US" sz="1400" dirty="0"/>
          </a:p>
          <a:p>
            <a:pPr lvl="1">
              <a:buFont typeface="Wingdings" pitchFamily="2" charset="2"/>
              <a:buChar char="Ø"/>
            </a:pPr>
            <a:r>
              <a:rPr lang="en-US" dirty="0"/>
              <a:t>He was born in Alexandria, Egypt in about 185 AD his father was beheaded for his Christian beliefs</a:t>
            </a:r>
            <a:r>
              <a:rPr lang="en-US" dirty="0" smtClean="0"/>
              <a:t>.</a:t>
            </a:r>
          </a:p>
          <a:p>
            <a:pPr lvl="1">
              <a:buFont typeface="Wingdings" pitchFamily="2" charset="2"/>
              <a:buChar char="Ø"/>
            </a:pPr>
            <a:endParaRPr lang="en-US" sz="1400" dirty="0"/>
          </a:p>
          <a:p>
            <a:pPr lvl="1">
              <a:buFont typeface="Wingdings" pitchFamily="2" charset="2"/>
              <a:buChar char="Ø"/>
            </a:pPr>
            <a:r>
              <a:rPr lang="en-US" dirty="0"/>
              <a:t>He was an early Christian scholar, a theologian and a profound student of the Bible</a:t>
            </a:r>
            <a:r>
              <a:rPr lang="en-US" dirty="0" smtClean="0"/>
              <a:t>.</a:t>
            </a:r>
          </a:p>
          <a:p>
            <a:pPr lvl="1">
              <a:buFont typeface="Wingdings" pitchFamily="2" charset="2"/>
              <a:buChar char="Ø"/>
            </a:pPr>
            <a:endParaRPr lang="en-US" sz="1400" dirty="0" smtClean="0"/>
          </a:p>
          <a:p>
            <a:pPr lvl="1">
              <a:buFont typeface="Wingdings" pitchFamily="2" charset="2"/>
              <a:buChar char="Ø"/>
            </a:pPr>
            <a:r>
              <a:rPr lang="en-US" dirty="0" smtClean="0"/>
              <a:t>He </a:t>
            </a:r>
            <a:r>
              <a:rPr lang="en-US" dirty="0"/>
              <a:t>lived a life of rigid </a:t>
            </a:r>
            <a:r>
              <a:rPr lang="en-US" b="1" dirty="0"/>
              <a:t>asceticism</a:t>
            </a:r>
            <a:r>
              <a:rPr lang="en-US" dirty="0"/>
              <a:t> (extreme self-denial)</a:t>
            </a:r>
            <a:endParaRPr lang="en-US" dirty="0" smtClean="0"/>
          </a:p>
        </p:txBody>
      </p:sp>
      <p:sp>
        <p:nvSpPr>
          <p:cNvPr id="3" name="Title 2"/>
          <p:cNvSpPr>
            <a:spLocks noGrp="1"/>
          </p:cNvSpPr>
          <p:nvPr>
            <p:ph type="title"/>
          </p:nvPr>
        </p:nvSpPr>
        <p:spPr>
          <a:xfrm>
            <a:off x="381000" y="228600"/>
            <a:ext cx="8382000" cy="762000"/>
          </a:xfrm>
        </p:spPr>
        <p:txBody>
          <a:bodyPr>
            <a:noAutofit/>
          </a:bodyPr>
          <a:lstStyle/>
          <a:p>
            <a:pPr algn="ctr"/>
            <a:r>
              <a:rPr lang="en-US" sz="3600" b="1" dirty="0">
                <a:effectLst/>
              </a:rPr>
              <a:t>Origen</a:t>
            </a:r>
            <a:r>
              <a:rPr lang="en-US" sz="3600" dirty="0">
                <a:effectLst/>
              </a:rPr>
              <a:t> – “</a:t>
            </a:r>
            <a:r>
              <a:rPr lang="en-US" sz="3600" b="1" i="1" dirty="0">
                <a:effectLst/>
              </a:rPr>
              <a:t>Man of steel</a:t>
            </a:r>
            <a:r>
              <a:rPr lang="en-US" sz="3600" dirty="0">
                <a:effectLst/>
              </a:rPr>
              <a:t>” (185-251)</a:t>
            </a:r>
            <a:endParaRPr lang="en-US" sz="3600" dirty="0"/>
          </a:p>
        </p:txBody>
      </p:sp>
    </p:spTree>
    <p:extLst>
      <p:ext uri="{BB962C8B-B14F-4D97-AF65-F5344CB8AC3E}">
        <p14:creationId xmlns:p14="http://schemas.microsoft.com/office/powerpoint/2010/main" val="32485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barn(inVertical)">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 calcmode="lin" valueType="num">
                                      <p:cBhvr additive="base">
                                        <p:cTn id="20"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 calcmode="lin" valueType="num">
                                      <p:cBhvr additive="base">
                                        <p:cTn id="26"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 calcmode="lin" valueType="num">
                                      <p:cBhvr additive="base">
                                        <p:cTn id="32"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2">
                                            <p:txEl>
                                              <p:pRg st="8" end="8"/>
                                            </p:txEl>
                                          </p:spTgt>
                                        </p:tgtEl>
                                        <p:attrNameLst>
                                          <p:attrName>style.visibility</p:attrName>
                                        </p:attrNameLst>
                                      </p:cBhvr>
                                      <p:to>
                                        <p:strVal val="visible"/>
                                      </p:to>
                                    </p:set>
                                    <p:anim calcmode="lin" valueType="num">
                                      <p:cBhvr additive="base">
                                        <p:cTn id="38"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105400"/>
          </a:xfrm>
        </p:spPr>
        <p:txBody>
          <a:bodyPr>
            <a:normAutofit/>
          </a:bodyPr>
          <a:lstStyle/>
          <a:p>
            <a:r>
              <a:rPr lang="en-US" dirty="0"/>
              <a:t>His contributions and accomplishments in the advancement of Christianity</a:t>
            </a:r>
            <a:r>
              <a:rPr lang="en-US" dirty="0" smtClean="0"/>
              <a:t>:</a:t>
            </a:r>
          </a:p>
          <a:p>
            <a:endParaRPr lang="en-US" sz="1400" dirty="0"/>
          </a:p>
          <a:p>
            <a:pPr lvl="1">
              <a:buFont typeface="Wingdings" pitchFamily="2" charset="2"/>
              <a:buChar char="Ø"/>
            </a:pPr>
            <a:r>
              <a:rPr lang="en-US" dirty="0"/>
              <a:t>He sought to set forth and promote the </a:t>
            </a:r>
            <a:r>
              <a:rPr lang="en-US" b="1" i="1" u="sng" dirty="0">
                <a:solidFill>
                  <a:schemeClr val="bg1"/>
                </a:solidFill>
              </a:rPr>
              <a:t>sciences</a:t>
            </a:r>
            <a:r>
              <a:rPr lang="en-US" dirty="0"/>
              <a:t> of his time and describe them from the </a:t>
            </a:r>
            <a:r>
              <a:rPr lang="en-US" b="1" dirty="0"/>
              <a:t>Christian point of view</a:t>
            </a:r>
            <a:r>
              <a:rPr lang="en-US" dirty="0"/>
              <a:t>. He desired to elevate Christianity to the same plane as Hellenism with the hope of persuading the philosopher toward the credible claims of Christianity. It came at extreme cost for he was often misunderstood and sometimes labeled by the Church as borderline heretical.</a:t>
            </a:r>
            <a:endParaRPr lang="en-US" sz="1400" dirty="0"/>
          </a:p>
        </p:txBody>
      </p:sp>
      <p:sp>
        <p:nvSpPr>
          <p:cNvPr id="3" name="Title 2"/>
          <p:cNvSpPr>
            <a:spLocks noGrp="1"/>
          </p:cNvSpPr>
          <p:nvPr>
            <p:ph type="title"/>
          </p:nvPr>
        </p:nvSpPr>
        <p:spPr>
          <a:xfrm>
            <a:off x="381000" y="228600"/>
            <a:ext cx="8382000" cy="762000"/>
          </a:xfrm>
        </p:spPr>
        <p:txBody>
          <a:bodyPr>
            <a:noAutofit/>
          </a:bodyPr>
          <a:lstStyle/>
          <a:p>
            <a:pPr algn="ctr"/>
            <a:r>
              <a:rPr lang="en-US" sz="3600" b="1" dirty="0">
                <a:effectLst/>
              </a:rPr>
              <a:t>Origen</a:t>
            </a:r>
            <a:r>
              <a:rPr lang="en-US" sz="3600" dirty="0">
                <a:effectLst/>
              </a:rPr>
              <a:t> – “</a:t>
            </a:r>
            <a:r>
              <a:rPr lang="en-US" sz="3600" b="1" i="1" dirty="0">
                <a:effectLst/>
              </a:rPr>
              <a:t>Man of steel</a:t>
            </a:r>
            <a:r>
              <a:rPr lang="en-US" sz="3600" dirty="0">
                <a:effectLst/>
              </a:rPr>
              <a:t>” (185-251)</a:t>
            </a:r>
            <a:endParaRPr lang="en-US" sz="3600" dirty="0"/>
          </a:p>
        </p:txBody>
      </p:sp>
    </p:spTree>
    <p:extLst>
      <p:ext uri="{BB962C8B-B14F-4D97-AF65-F5344CB8AC3E}">
        <p14:creationId xmlns:p14="http://schemas.microsoft.com/office/powerpoint/2010/main" val="4112878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486400"/>
          </a:xfrm>
        </p:spPr>
        <p:txBody>
          <a:bodyPr>
            <a:normAutofit lnSpcReduction="10000"/>
          </a:bodyPr>
          <a:lstStyle/>
          <a:p>
            <a:r>
              <a:rPr lang="en-US" dirty="0"/>
              <a:t>His contributions and accomplishments in the advancement of Christianity</a:t>
            </a:r>
            <a:r>
              <a:rPr lang="en-US" dirty="0" smtClean="0"/>
              <a:t>:</a:t>
            </a:r>
          </a:p>
          <a:p>
            <a:endParaRPr lang="en-US" sz="1400" dirty="0"/>
          </a:p>
          <a:p>
            <a:pPr lvl="1">
              <a:buFont typeface="Wingdings" pitchFamily="2" charset="2"/>
              <a:buChar char="Ø"/>
            </a:pPr>
            <a:r>
              <a:rPr lang="en-US" dirty="0"/>
              <a:t>He believed the Bible to be </a:t>
            </a:r>
            <a:r>
              <a:rPr lang="en-US" b="1" i="1" u="sng" dirty="0">
                <a:solidFill>
                  <a:schemeClr val="bg1"/>
                </a:solidFill>
              </a:rPr>
              <a:t>inspired</a:t>
            </a:r>
            <a:r>
              <a:rPr lang="en-US" dirty="0"/>
              <a:t> by God and continued to promote that truth. He rarely made a statement that didn’t have a Scriptural basis associated with </a:t>
            </a:r>
            <a:r>
              <a:rPr lang="en-US" dirty="0" smtClean="0"/>
              <a:t>it.</a:t>
            </a:r>
          </a:p>
          <a:p>
            <a:pPr lvl="1">
              <a:buFont typeface="Wingdings" pitchFamily="2" charset="2"/>
              <a:buChar char="Ø"/>
            </a:pPr>
            <a:endParaRPr lang="en-US" sz="1400" dirty="0"/>
          </a:p>
          <a:p>
            <a:pPr lvl="1">
              <a:buFont typeface="Wingdings" pitchFamily="2" charset="2"/>
              <a:buChar char="Ø"/>
            </a:pPr>
            <a:r>
              <a:rPr lang="en-US" dirty="0"/>
              <a:t>Origen was responsible for numerous writings that organized sound doctrine for future generations to come. Much of our current systematic theology can be traced to Origen and his writings</a:t>
            </a:r>
            <a:r>
              <a:rPr lang="en-US" dirty="0" smtClean="0"/>
              <a:t>.</a:t>
            </a:r>
          </a:p>
          <a:p>
            <a:endParaRPr lang="en-US" sz="1500" dirty="0" smtClean="0"/>
          </a:p>
          <a:p>
            <a:r>
              <a:rPr lang="en-US" dirty="0" smtClean="0"/>
              <a:t>In </a:t>
            </a:r>
            <a:r>
              <a:rPr lang="en-US" dirty="0"/>
              <a:t>addition to his conflicts with the Roman Church, the persecutions instituted by the Roman Emperor Decius led to the torture and eventual death of Origen.</a:t>
            </a:r>
            <a:endParaRPr lang="en-US" dirty="0" smtClean="0"/>
          </a:p>
        </p:txBody>
      </p:sp>
      <p:sp>
        <p:nvSpPr>
          <p:cNvPr id="3" name="Title 2"/>
          <p:cNvSpPr>
            <a:spLocks noGrp="1"/>
          </p:cNvSpPr>
          <p:nvPr>
            <p:ph type="title"/>
          </p:nvPr>
        </p:nvSpPr>
        <p:spPr>
          <a:xfrm>
            <a:off x="381000" y="228600"/>
            <a:ext cx="8382000" cy="609600"/>
          </a:xfrm>
        </p:spPr>
        <p:txBody>
          <a:bodyPr>
            <a:noAutofit/>
          </a:bodyPr>
          <a:lstStyle/>
          <a:p>
            <a:pPr algn="ctr"/>
            <a:r>
              <a:rPr lang="en-US" sz="3600" b="1" dirty="0">
                <a:effectLst/>
              </a:rPr>
              <a:t>Origen</a:t>
            </a:r>
            <a:r>
              <a:rPr lang="en-US" sz="3600" dirty="0">
                <a:effectLst/>
              </a:rPr>
              <a:t> – “</a:t>
            </a:r>
            <a:r>
              <a:rPr lang="en-US" sz="3600" b="1" i="1" dirty="0">
                <a:effectLst/>
              </a:rPr>
              <a:t>Man of steel</a:t>
            </a:r>
            <a:r>
              <a:rPr lang="en-US" sz="3600" dirty="0">
                <a:effectLst/>
              </a:rPr>
              <a:t>” (185-251)</a:t>
            </a:r>
            <a:endParaRPr lang="en-US" sz="3600" dirty="0"/>
          </a:p>
        </p:txBody>
      </p:sp>
    </p:spTree>
    <p:extLst>
      <p:ext uri="{BB962C8B-B14F-4D97-AF65-F5344CB8AC3E}">
        <p14:creationId xmlns:p14="http://schemas.microsoft.com/office/powerpoint/2010/main" val="2197603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animEffect transition="in" filter="barn(inVertical)">
                                      <p:cBhvr>
                                        <p:cTn id="19"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257800"/>
          </a:xfrm>
        </p:spPr>
        <p:txBody>
          <a:bodyPr>
            <a:normAutofit/>
          </a:bodyPr>
          <a:lstStyle/>
          <a:p>
            <a:endParaRPr lang="en-US" dirty="0" smtClean="0"/>
          </a:p>
          <a:p>
            <a:pPr marL="514350" indent="-514350">
              <a:buFont typeface="+mj-lt"/>
              <a:buAutoNum type="arabicPeriod"/>
            </a:pPr>
            <a:r>
              <a:rPr lang="en-US" dirty="0" smtClean="0"/>
              <a:t>“</a:t>
            </a:r>
            <a:r>
              <a:rPr lang="en-US" dirty="0">
                <a:solidFill>
                  <a:srgbClr val="002060"/>
                </a:solidFill>
              </a:rPr>
              <a:t>The blood of the martyrs is the seed of the Church</a:t>
            </a:r>
            <a:r>
              <a:rPr lang="en-US" dirty="0"/>
              <a:t>”. This statement is forever etched in my mind, for where would we be if these followers of Christ would have chosen to run and hide instead of </a:t>
            </a:r>
            <a:r>
              <a:rPr lang="en-US" b="1" dirty="0"/>
              <a:t>stand and </a:t>
            </a:r>
            <a:r>
              <a:rPr lang="en-US" b="1" dirty="0" smtClean="0"/>
              <a:t>deliver!</a:t>
            </a:r>
          </a:p>
          <a:p>
            <a:endParaRPr lang="en-US" sz="1400" b="1" dirty="0"/>
          </a:p>
          <a:p>
            <a:pPr marL="514350" indent="-514350">
              <a:buFont typeface="+mj-lt"/>
              <a:buAutoNum type="arabicPeriod" startAt="2"/>
            </a:pPr>
            <a:r>
              <a:rPr lang="en-US" dirty="0"/>
              <a:t>There is always room for debate as to their personal beliefs and complete theological positions and how they match up to ours….but in the end what seems to matter most is their willingness to remain faithful to what is True – The Gospel.</a:t>
            </a:r>
          </a:p>
          <a:p>
            <a:pPr lvl="1">
              <a:buFont typeface="Wingdings" pitchFamily="2" charset="2"/>
              <a:buChar char="Ø"/>
            </a:pPr>
            <a:endParaRPr lang="en-US" dirty="0" smtClean="0"/>
          </a:p>
        </p:txBody>
      </p:sp>
      <p:sp>
        <p:nvSpPr>
          <p:cNvPr id="3" name="Title 2"/>
          <p:cNvSpPr>
            <a:spLocks noGrp="1"/>
          </p:cNvSpPr>
          <p:nvPr>
            <p:ph type="title"/>
          </p:nvPr>
        </p:nvSpPr>
        <p:spPr>
          <a:xfrm>
            <a:off x="381000" y="381000"/>
            <a:ext cx="8382000" cy="609600"/>
          </a:xfrm>
        </p:spPr>
        <p:txBody>
          <a:bodyPr>
            <a:noAutofit/>
          </a:bodyPr>
          <a:lstStyle/>
          <a:p>
            <a:pPr algn="ctr"/>
            <a:r>
              <a:rPr lang="en-US" sz="3600" b="1" dirty="0">
                <a:effectLst/>
              </a:rPr>
              <a:t>Concluding Remarks:</a:t>
            </a:r>
            <a:endParaRPr lang="en-US" sz="3600" dirty="0"/>
          </a:p>
        </p:txBody>
      </p:sp>
    </p:spTree>
    <p:extLst>
      <p:ext uri="{BB962C8B-B14F-4D97-AF65-F5344CB8AC3E}">
        <p14:creationId xmlns:p14="http://schemas.microsoft.com/office/powerpoint/2010/main" val="3791366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p:cTn id="15"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 calcmode="lin" valueType="num">
                                      <p:cBhvr>
                                        <p:cTn id="22"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257800"/>
          </a:xfrm>
        </p:spPr>
        <p:txBody>
          <a:bodyPr>
            <a:normAutofit/>
          </a:bodyPr>
          <a:lstStyle/>
          <a:p>
            <a:pPr marL="514350" indent="-514350">
              <a:buFont typeface="+mj-lt"/>
              <a:buAutoNum type="arabicPeriod" startAt="3"/>
            </a:pPr>
            <a:endParaRPr lang="en-US" dirty="0" smtClean="0"/>
          </a:p>
          <a:p>
            <a:pPr marL="514350" indent="-514350">
              <a:buFont typeface="+mj-lt"/>
              <a:buAutoNum type="arabicPeriod" startAt="3"/>
            </a:pPr>
            <a:r>
              <a:rPr lang="en-US" sz="2800" dirty="0" smtClean="0"/>
              <a:t>The </a:t>
            </a:r>
            <a:r>
              <a:rPr lang="en-US" sz="2800" dirty="0"/>
              <a:t>influence of heresy (false teaching) even within the “Church”, along with continued corruption and compromise of prominent “church officials”, led to some various serious schisms/divisions among the Church at large. These and other factors will lead to the need for </a:t>
            </a:r>
            <a:r>
              <a:rPr lang="en-US" sz="2800" b="1" i="1" u="sng" dirty="0">
                <a:solidFill>
                  <a:schemeClr val="bg1"/>
                </a:solidFill>
              </a:rPr>
              <a:t>unification</a:t>
            </a:r>
            <a:r>
              <a:rPr lang="en-US" sz="2800" dirty="0"/>
              <a:t> which many “Church leaders” will seek to accomplish in spite of the existing corruption in their </a:t>
            </a:r>
            <a:r>
              <a:rPr lang="en-US" sz="2800" dirty="0" smtClean="0"/>
              <a:t>midst:</a:t>
            </a:r>
          </a:p>
          <a:p>
            <a:pPr marL="514350" indent="-514350">
              <a:buFont typeface="+mj-lt"/>
              <a:buAutoNum type="arabicPeriod" startAt="3"/>
            </a:pPr>
            <a:endParaRPr lang="en-US" sz="1400" b="1" dirty="0"/>
          </a:p>
          <a:p>
            <a:pPr marL="365760" lvl="1" indent="0">
              <a:buNone/>
            </a:pPr>
            <a:endParaRPr lang="en-US" b="1" dirty="0"/>
          </a:p>
          <a:p>
            <a:pPr lvl="1">
              <a:buFont typeface="Wingdings" pitchFamily="2" charset="2"/>
              <a:buChar char="Ø"/>
            </a:pPr>
            <a:endParaRPr lang="en-US" dirty="0" smtClean="0"/>
          </a:p>
        </p:txBody>
      </p:sp>
      <p:sp>
        <p:nvSpPr>
          <p:cNvPr id="3" name="Title 2"/>
          <p:cNvSpPr>
            <a:spLocks noGrp="1"/>
          </p:cNvSpPr>
          <p:nvPr>
            <p:ph type="title"/>
          </p:nvPr>
        </p:nvSpPr>
        <p:spPr>
          <a:xfrm>
            <a:off x="381000" y="381000"/>
            <a:ext cx="8382000" cy="609600"/>
          </a:xfrm>
        </p:spPr>
        <p:txBody>
          <a:bodyPr>
            <a:noAutofit/>
          </a:bodyPr>
          <a:lstStyle/>
          <a:p>
            <a:pPr algn="ctr"/>
            <a:r>
              <a:rPr lang="en-US" sz="3600" b="1" dirty="0">
                <a:effectLst/>
              </a:rPr>
              <a:t>Concluding Remarks:</a:t>
            </a:r>
            <a:endParaRPr lang="en-US" sz="3600" dirty="0"/>
          </a:p>
        </p:txBody>
      </p:sp>
    </p:spTree>
    <p:extLst>
      <p:ext uri="{BB962C8B-B14F-4D97-AF65-F5344CB8AC3E}">
        <p14:creationId xmlns:p14="http://schemas.microsoft.com/office/powerpoint/2010/main" val="1047469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257800"/>
          </a:xfrm>
        </p:spPr>
        <p:txBody>
          <a:bodyPr>
            <a:normAutofit/>
          </a:bodyPr>
          <a:lstStyle/>
          <a:p>
            <a:pPr marL="514350" indent="-514350">
              <a:buFont typeface="+mj-lt"/>
              <a:buAutoNum type="arabicPeriod" startAt="3"/>
            </a:pPr>
            <a:r>
              <a:rPr lang="en-US" dirty="0" smtClean="0"/>
              <a:t>Some of the benefits of this unification:</a:t>
            </a:r>
          </a:p>
          <a:p>
            <a:endParaRPr lang="en-US" sz="1400" dirty="0" smtClean="0"/>
          </a:p>
          <a:p>
            <a:pPr lvl="1"/>
            <a:r>
              <a:rPr lang="en-US" dirty="0"/>
              <a:t>One result was the </a:t>
            </a:r>
            <a:r>
              <a:rPr lang="en-US" b="1" i="1" u="sng" dirty="0">
                <a:solidFill>
                  <a:schemeClr val="bg1"/>
                </a:solidFill>
              </a:rPr>
              <a:t>canonization</a:t>
            </a:r>
            <a:r>
              <a:rPr lang="en-US" dirty="0"/>
              <a:t> of the New Testament (367 </a:t>
            </a:r>
            <a:r>
              <a:rPr lang="en-US" dirty="0" smtClean="0"/>
              <a:t>AD)</a:t>
            </a:r>
          </a:p>
          <a:p>
            <a:endParaRPr lang="en-US" sz="1400" dirty="0" smtClean="0"/>
          </a:p>
          <a:p>
            <a:pPr lvl="1"/>
            <a:r>
              <a:rPr lang="en-US" dirty="0" smtClean="0"/>
              <a:t>Several </a:t>
            </a:r>
            <a:r>
              <a:rPr lang="en-US" b="1" i="1" u="sng" dirty="0">
                <a:solidFill>
                  <a:schemeClr val="bg1"/>
                </a:solidFill>
              </a:rPr>
              <a:t>councils</a:t>
            </a:r>
            <a:r>
              <a:rPr lang="en-US" dirty="0"/>
              <a:t> over the centuries will convene and help to define what will become known as “Orthodox” doctrine</a:t>
            </a:r>
            <a:r>
              <a:rPr lang="en-US" dirty="0" smtClean="0"/>
              <a:t>.</a:t>
            </a:r>
          </a:p>
          <a:p>
            <a:pPr lvl="1"/>
            <a:endParaRPr lang="en-US" sz="1400" b="1" dirty="0"/>
          </a:p>
          <a:p>
            <a:pPr lvl="1"/>
            <a:r>
              <a:rPr lang="en-US" dirty="0"/>
              <a:t>These leaders will establish a set of “</a:t>
            </a:r>
            <a:r>
              <a:rPr lang="en-US" b="1" i="1" u="sng" dirty="0">
                <a:solidFill>
                  <a:schemeClr val="bg1"/>
                </a:solidFill>
              </a:rPr>
              <a:t>Creeds</a:t>
            </a:r>
            <a:r>
              <a:rPr lang="en-US" dirty="0"/>
              <a:t>” (statements of faith) that define the core beliefs that Christians embrace and will separate them from heresy.</a:t>
            </a:r>
            <a:endParaRPr lang="en-US" b="1" dirty="0"/>
          </a:p>
          <a:p>
            <a:endParaRPr lang="en-US" sz="1400" b="1" dirty="0"/>
          </a:p>
          <a:p>
            <a:pPr marL="365760" lvl="1" indent="0">
              <a:buNone/>
            </a:pPr>
            <a:endParaRPr lang="en-US" b="1" dirty="0"/>
          </a:p>
          <a:p>
            <a:pPr lvl="1">
              <a:buFont typeface="Wingdings" pitchFamily="2" charset="2"/>
              <a:buChar char="Ø"/>
            </a:pPr>
            <a:endParaRPr lang="en-US" dirty="0" smtClean="0"/>
          </a:p>
        </p:txBody>
      </p:sp>
      <p:sp>
        <p:nvSpPr>
          <p:cNvPr id="3" name="Title 2"/>
          <p:cNvSpPr>
            <a:spLocks noGrp="1"/>
          </p:cNvSpPr>
          <p:nvPr>
            <p:ph type="title"/>
          </p:nvPr>
        </p:nvSpPr>
        <p:spPr>
          <a:xfrm>
            <a:off x="381000" y="381000"/>
            <a:ext cx="8382000" cy="609600"/>
          </a:xfrm>
        </p:spPr>
        <p:txBody>
          <a:bodyPr>
            <a:noAutofit/>
          </a:bodyPr>
          <a:lstStyle/>
          <a:p>
            <a:pPr algn="ctr"/>
            <a:r>
              <a:rPr lang="en-US" sz="3600" b="1" dirty="0">
                <a:effectLst/>
              </a:rPr>
              <a:t>Concluding Remarks:</a:t>
            </a:r>
            <a:endParaRPr lang="en-US" sz="3600" dirty="0"/>
          </a:p>
        </p:txBody>
      </p:sp>
    </p:spTree>
    <p:extLst>
      <p:ext uri="{BB962C8B-B14F-4D97-AF65-F5344CB8AC3E}">
        <p14:creationId xmlns:p14="http://schemas.microsoft.com/office/powerpoint/2010/main" val="3247252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 calcmode="lin" valueType="num">
                                      <p:cBhvr additive="base">
                                        <p:cTn id="2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257800"/>
          </a:xfrm>
        </p:spPr>
        <p:txBody>
          <a:bodyPr>
            <a:normAutofit/>
          </a:bodyPr>
          <a:lstStyle/>
          <a:p>
            <a:pPr marL="514350" indent="-514350">
              <a:buFont typeface="+mj-lt"/>
              <a:buAutoNum type="arabicPeriod" startAt="4"/>
            </a:pPr>
            <a:endParaRPr lang="en-US" dirty="0" smtClean="0"/>
          </a:p>
          <a:p>
            <a:pPr marL="514350" indent="-514350">
              <a:buFont typeface="+mj-lt"/>
              <a:buAutoNum type="arabicPeriod" startAt="4"/>
            </a:pPr>
            <a:r>
              <a:rPr lang="en-US" sz="3200" dirty="0" smtClean="0"/>
              <a:t>The </a:t>
            </a:r>
            <a:r>
              <a:rPr lang="en-US" sz="3200" dirty="0"/>
              <a:t>persecutions will continue but we’ll begin to see those persecutions coming from </a:t>
            </a:r>
            <a:r>
              <a:rPr lang="en-US" sz="3200" b="1" i="1" u="sng" dirty="0">
                <a:solidFill>
                  <a:schemeClr val="bg1"/>
                </a:solidFill>
              </a:rPr>
              <a:t>within</a:t>
            </a:r>
            <a:r>
              <a:rPr lang="en-US" sz="3200" dirty="0"/>
              <a:t> and this will eventually lead to the need for </a:t>
            </a:r>
            <a:r>
              <a:rPr lang="en-US" sz="3200" b="1" i="1" u="sng" dirty="0">
                <a:solidFill>
                  <a:schemeClr val="bg1"/>
                </a:solidFill>
              </a:rPr>
              <a:t>reform</a:t>
            </a:r>
            <a:r>
              <a:rPr lang="en-US" sz="3200" dirty="0" smtClean="0"/>
              <a:t>.</a:t>
            </a:r>
          </a:p>
          <a:p>
            <a:pPr marL="514350" indent="-514350">
              <a:buFont typeface="+mj-lt"/>
              <a:buAutoNum type="arabicPeriod" startAt="4"/>
            </a:pPr>
            <a:endParaRPr lang="en-US" sz="1600" dirty="0"/>
          </a:p>
          <a:p>
            <a:pPr marL="514350" indent="-514350">
              <a:buFont typeface="+mj-lt"/>
              <a:buAutoNum type="arabicPeriod" startAt="4"/>
            </a:pPr>
            <a:r>
              <a:rPr lang="en-US" sz="3200" dirty="0"/>
              <a:t>Next week’s lesson will look at the centuries (Middle Ages/Dark Ages) where Christian will begin to persecute Christian! Stay tuned……</a:t>
            </a:r>
            <a:endParaRPr lang="en-US" sz="3200" dirty="0" smtClean="0"/>
          </a:p>
          <a:p>
            <a:endParaRPr lang="en-US" sz="1400" b="1" dirty="0"/>
          </a:p>
          <a:p>
            <a:pPr marL="365760" lvl="1" indent="0">
              <a:buNone/>
            </a:pPr>
            <a:endParaRPr lang="en-US" b="1" dirty="0"/>
          </a:p>
          <a:p>
            <a:pPr lvl="1">
              <a:buFont typeface="Wingdings" pitchFamily="2" charset="2"/>
              <a:buChar char="Ø"/>
            </a:pPr>
            <a:endParaRPr lang="en-US" dirty="0" smtClean="0"/>
          </a:p>
        </p:txBody>
      </p:sp>
      <p:sp>
        <p:nvSpPr>
          <p:cNvPr id="3" name="Title 2"/>
          <p:cNvSpPr>
            <a:spLocks noGrp="1"/>
          </p:cNvSpPr>
          <p:nvPr>
            <p:ph type="title"/>
          </p:nvPr>
        </p:nvSpPr>
        <p:spPr>
          <a:xfrm>
            <a:off x="381000" y="381000"/>
            <a:ext cx="8382000" cy="609600"/>
          </a:xfrm>
        </p:spPr>
        <p:txBody>
          <a:bodyPr>
            <a:noAutofit/>
          </a:bodyPr>
          <a:lstStyle/>
          <a:p>
            <a:pPr algn="ctr"/>
            <a:r>
              <a:rPr lang="en-US" sz="3600" b="1" dirty="0">
                <a:effectLst/>
              </a:rPr>
              <a:t>Concluding Remarks:</a:t>
            </a:r>
            <a:endParaRPr lang="en-US" sz="3600" dirty="0"/>
          </a:p>
        </p:txBody>
      </p:sp>
    </p:spTree>
    <p:extLst>
      <p:ext uri="{BB962C8B-B14F-4D97-AF65-F5344CB8AC3E}">
        <p14:creationId xmlns:p14="http://schemas.microsoft.com/office/powerpoint/2010/main" val="2939241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arn(inVertical)">
                                      <p:cBhvr>
                                        <p:cTn id="1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Custom 1">
      <a:dk1>
        <a:sysClr val="windowText" lastClr="000000"/>
      </a:dk1>
      <a:lt1>
        <a:sysClr val="window" lastClr="FFFFFF"/>
      </a:lt1>
      <a:dk2>
        <a:srgbClr val="444D26"/>
      </a:dk2>
      <a:lt2>
        <a:srgbClr val="FEFAC9"/>
      </a:lt2>
      <a:accent1>
        <a:srgbClr val="A5B592"/>
      </a:accent1>
      <a:accent2>
        <a:srgbClr val="000000"/>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275</TotalTime>
  <Words>4696</Words>
  <Application>Microsoft Office PowerPoint</Application>
  <PresentationFormat>On-screen Show (4:3)</PresentationFormat>
  <Paragraphs>311</Paragraphs>
  <Slides>55</Slides>
  <Notes>0</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Paper</vt:lpstr>
      <vt:lpstr>Heroes of Faith  The Church Age</vt:lpstr>
      <vt:lpstr>Introduction:</vt:lpstr>
      <vt:lpstr>Introduction:</vt:lpstr>
      <vt:lpstr>Introduction:</vt:lpstr>
      <vt:lpstr>Introduction:</vt:lpstr>
      <vt:lpstr>Introduction:</vt:lpstr>
      <vt:lpstr>Introduction:</vt:lpstr>
      <vt:lpstr>Introduction:</vt:lpstr>
      <vt:lpstr>Persecution</vt:lpstr>
      <vt:lpstr>Stephen</vt:lpstr>
      <vt:lpstr>Stephen</vt:lpstr>
      <vt:lpstr>Stephen</vt:lpstr>
      <vt:lpstr>James (Son of Zebedee)</vt:lpstr>
      <vt:lpstr>Ignatius of Antioch</vt:lpstr>
      <vt:lpstr>Ignatius of Antioch</vt:lpstr>
      <vt:lpstr>Ignatius of Antioch</vt:lpstr>
      <vt:lpstr>Ignatius of Antioch</vt:lpstr>
      <vt:lpstr>Ignatius of Antioch</vt:lpstr>
      <vt:lpstr>Ignatius of Antioch</vt:lpstr>
      <vt:lpstr>Justin Martyr</vt:lpstr>
      <vt:lpstr>Justin Martyr</vt:lpstr>
      <vt:lpstr>Justin Martyr</vt:lpstr>
      <vt:lpstr>Justin Martyr</vt:lpstr>
      <vt:lpstr>Justin Martyr</vt:lpstr>
      <vt:lpstr>Polycarp</vt:lpstr>
      <vt:lpstr>Polycarp</vt:lpstr>
      <vt:lpstr>Polycarp</vt:lpstr>
      <vt:lpstr>Polycarp</vt:lpstr>
      <vt:lpstr>Changes taking place for Christians</vt:lpstr>
      <vt:lpstr>Persecution by the Roman Authorities</vt:lpstr>
      <vt:lpstr>Persecution by the Roman Authorities</vt:lpstr>
      <vt:lpstr>Persecution by the Roman Authorities</vt:lpstr>
      <vt:lpstr>Persecution by the Roman Authorities</vt:lpstr>
      <vt:lpstr>Persecution by the Roman Authorities</vt:lpstr>
      <vt:lpstr>Early Reform/Protest Movements in Response to Church Corruption</vt:lpstr>
      <vt:lpstr>Early Reform/Protest Movements in Response to Church Corruption</vt:lpstr>
      <vt:lpstr>Early Reform/Protest Movements in Response to Church Corruption</vt:lpstr>
      <vt:lpstr>Persecution</vt:lpstr>
      <vt:lpstr>Irenaeus: (probably 130-202 AD)</vt:lpstr>
      <vt:lpstr>Irenaeus: (probably 130-202 AD)</vt:lpstr>
      <vt:lpstr>Irenaeus: (probably 130-202 AD)</vt:lpstr>
      <vt:lpstr>Irenaeus: (probably 130-202 AD)</vt:lpstr>
      <vt:lpstr>Tertullian (155-220 AD)</vt:lpstr>
      <vt:lpstr>Tertullian (155-220 AD)</vt:lpstr>
      <vt:lpstr>Tertullian (155-220 AD)</vt:lpstr>
      <vt:lpstr>Tertullian (155-220 AD)</vt:lpstr>
      <vt:lpstr>Tertullian (155-220 AD)</vt:lpstr>
      <vt:lpstr>Tertullian (155-220 AD)</vt:lpstr>
      <vt:lpstr>Origen – “Man of steel” (185-251)</vt:lpstr>
      <vt:lpstr>Origen – “Man of steel” (185-251)</vt:lpstr>
      <vt:lpstr>Origen – “Man of steel” (185-251)</vt:lpstr>
      <vt:lpstr>Concluding Remarks:</vt:lpstr>
      <vt:lpstr>Concluding Remarks:</vt:lpstr>
      <vt:lpstr>Concluding Remarks:</vt:lpstr>
      <vt:lpstr>Concluding Remarks: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Heroes of Faith  The Church Age</dc:title>
  <dc:creator>Mike Southwick</dc:creator>
  <cp:lastModifiedBy>Mike Southwick</cp:lastModifiedBy>
  <cp:revision>30</cp:revision>
  <dcterms:created xsi:type="dcterms:W3CDTF">2011-09-03T13:17:29Z</dcterms:created>
  <dcterms:modified xsi:type="dcterms:W3CDTF">2011-09-07T13:12:27Z</dcterms:modified>
</cp:coreProperties>
</file>