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6"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2B6DF3AC-659E-491E-BE12-7A6C3878D710}" type="datetimeFigureOut">
              <a:rPr lang="en-US" smtClean="0"/>
              <a:t>9/13/2011</a:t>
            </a:fld>
            <a:endParaRPr lang="en-US"/>
          </a:p>
        </p:txBody>
      </p:sp>
      <p:sp>
        <p:nvSpPr>
          <p:cNvPr id="16" name="Slide Number Placeholder 15"/>
          <p:cNvSpPr>
            <a:spLocks noGrp="1"/>
          </p:cNvSpPr>
          <p:nvPr>
            <p:ph type="sldNum" sz="quarter" idx="11"/>
          </p:nvPr>
        </p:nvSpPr>
        <p:spPr/>
        <p:txBody>
          <a:bodyPr/>
          <a:lstStyle/>
          <a:p>
            <a:fld id="{E1AED616-B5F3-4690-B001-6EF7A990D75D}"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2B6DF3AC-659E-491E-BE12-7A6C3878D710}" type="datetimeFigureOut">
              <a:rPr lang="en-US" smtClean="0"/>
              <a:t>9/13/2011</a:t>
            </a:fld>
            <a:endParaRPr lang="en-US"/>
          </a:p>
        </p:txBody>
      </p:sp>
      <p:sp>
        <p:nvSpPr>
          <p:cNvPr id="15" name="Slide Number Placeholder 14"/>
          <p:cNvSpPr>
            <a:spLocks noGrp="1"/>
          </p:cNvSpPr>
          <p:nvPr>
            <p:ph type="sldNum" sz="quarter" idx="15"/>
          </p:nvPr>
        </p:nvSpPr>
        <p:spPr/>
        <p:txBody>
          <a:bodyPr/>
          <a:lstStyle>
            <a:lvl1pPr algn="ctr">
              <a:defRPr/>
            </a:lvl1pPr>
          </a:lstStyle>
          <a:p>
            <a:fld id="{E1AED616-B5F3-4690-B001-6EF7A990D75D}"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B6DF3AC-659E-491E-BE12-7A6C3878D710}" type="datetimeFigureOut">
              <a:rPr lang="en-US" smtClean="0"/>
              <a:t>9/13/2011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AED616-B5F3-4690-B001-6EF7A990D75D}"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B6DF3AC-659E-491E-BE12-7A6C3878D710}" type="datetimeFigureOut">
              <a:rPr lang="en-US" smtClean="0"/>
              <a:t>9/13/2011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AED616-B5F3-4690-B001-6EF7A990D75D}"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1AED616-B5F3-4690-B001-6EF7A990D75D}"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2B6DF3AC-659E-491E-BE12-7A6C3878D710}" type="datetimeFigureOut">
              <a:rPr lang="en-US" smtClean="0"/>
              <a:t>9/13/2011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B6DF3AC-659E-491E-BE12-7A6C3878D710}" type="datetimeFigureOut">
              <a:rPr lang="en-US" smtClean="0"/>
              <a:t>9/13/2011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AED616-B5F3-4690-B001-6EF7A990D75D}"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6DF3AC-659E-491E-BE12-7A6C3878D710}" type="datetimeFigureOut">
              <a:rPr lang="en-US" smtClean="0"/>
              <a:t>9/13/2011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AED616-B5F3-4690-B001-6EF7A990D75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2B6DF3AC-659E-491E-BE12-7A6C3878D710}" type="datetimeFigureOut">
              <a:rPr lang="en-US" smtClean="0"/>
              <a:t>9/13/2011</a:t>
            </a:fld>
            <a:endParaRPr lang="en-US"/>
          </a:p>
        </p:txBody>
      </p:sp>
      <p:sp>
        <p:nvSpPr>
          <p:cNvPr id="9" name="Slide Number Placeholder 8"/>
          <p:cNvSpPr>
            <a:spLocks noGrp="1"/>
          </p:cNvSpPr>
          <p:nvPr>
            <p:ph type="sldNum" sz="quarter" idx="15"/>
          </p:nvPr>
        </p:nvSpPr>
        <p:spPr/>
        <p:txBody>
          <a:bodyPr/>
          <a:lstStyle/>
          <a:p>
            <a:fld id="{E1AED616-B5F3-4690-B001-6EF7A990D75D}"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2B6DF3AC-659E-491E-BE12-7A6C3878D710}" type="datetimeFigureOut">
              <a:rPr lang="en-US" smtClean="0"/>
              <a:t>9/13/2011</a:t>
            </a:fld>
            <a:endParaRPr lang="en-US"/>
          </a:p>
        </p:txBody>
      </p:sp>
      <p:sp>
        <p:nvSpPr>
          <p:cNvPr id="9" name="Slide Number Placeholder 8"/>
          <p:cNvSpPr>
            <a:spLocks noGrp="1"/>
          </p:cNvSpPr>
          <p:nvPr>
            <p:ph type="sldNum" sz="quarter" idx="11"/>
          </p:nvPr>
        </p:nvSpPr>
        <p:spPr/>
        <p:txBody>
          <a:bodyPr/>
          <a:lstStyle/>
          <a:p>
            <a:fld id="{E1AED616-B5F3-4690-B001-6EF7A990D75D}"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6DF3AC-659E-491E-BE12-7A6C3878D710}" type="datetimeFigureOut">
              <a:rPr lang="en-US" smtClean="0"/>
              <a:t>9/13/2011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AED616-B5F3-4690-B001-6EF7A990D75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6DF3AC-659E-491E-BE12-7A6C3878D710}" type="datetimeFigureOut">
              <a:rPr lang="en-US" smtClean="0"/>
              <a:t>9/13/2011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AED616-B5F3-4690-B001-6EF7A990D75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2B6DF3AC-659E-491E-BE12-7A6C3878D710}" type="datetimeFigureOut">
              <a:rPr lang="en-US" smtClean="0"/>
              <a:t>9/13/2011</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E1AED616-B5F3-4690-B001-6EF7A990D75D}"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z="3600" b="1" i="1" dirty="0"/>
              <a:t>Faith Marked By Persecution Part </a:t>
            </a:r>
            <a:r>
              <a:rPr lang="en-US" sz="3600" b="1" i="1" dirty="0" smtClean="0"/>
              <a:t>II</a:t>
            </a:r>
            <a:endParaRPr lang="en-US" sz="3600" dirty="0"/>
          </a:p>
          <a:p>
            <a:r>
              <a:rPr lang="en-US" sz="3200" b="1" i="1" dirty="0" smtClean="0"/>
              <a:t>Internal </a:t>
            </a:r>
            <a:r>
              <a:rPr lang="en-US" sz="3200" b="1" i="1" dirty="0"/>
              <a:t>Persecution</a:t>
            </a:r>
            <a:endParaRPr lang="en-US" sz="3200" dirty="0"/>
          </a:p>
          <a:p>
            <a:endParaRPr lang="en-US" dirty="0"/>
          </a:p>
        </p:txBody>
      </p:sp>
      <p:sp>
        <p:nvSpPr>
          <p:cNvPr id="2" name="Title 1"/>
          <p:cNvSpPr>
            <a:spLocks noGrp="1"/>
          </p:cNvSpPr>
          <p:nvPr>
            <p:ph type="ctrTitle"/>
          </p:nvPr>
        </p:nvSpPr>
        <p:spPr/>
        <p:txBody>
          <a:bodyPr/>
          <a:lstStyle/>
          <a:p>
            <a:r>
              <a:rPr lang="en-US" dirty="0"/>
              <a:t>Heroes of Faith </a:t>
            </a:r>
            <a:br>
              <a:rPr lang="en-US" dirty="0"/>
            </a:br>
            <a:r>
              <a:rPr lang="en-US" b="1" dirty="0">
                <a:effectLst/>
              </a:rPr>
              <a:t>The Church Age</a:t>
            </a:r>
            <a:endParaRPr lang="en-US" dirty="0"/>
          </a:p>
        </p:txBody>
      </p:sp>
    </p:spTree>
    <p:extLst>
      <p:ext uri="{BB962C8B-B14F-4D97-AF65-F5344CB8AC3E}">
        <p14:creationId xmlns:p14="http://schemas.microsoft.com/office/powerpoint/2010/main" val="200779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029200"/>
          </a:xfrm>
        </p:spPr>
        <p:txBody>
          <a:bodyPr>
            <a:normAutofit/>
          </a:bodyPr>
          <a:lstStyle/>
          <a:p>
            <a:pPr marL="514350" indent="-514350">
              <a:buFont typeface="+mj-lt"/>
              <a:buAutoNum type="arabicPeriod"/>
            </a:pPr>
            <a:r>
              <a:rPr lang="en-US" sz="3600" dirty="0"/>
              <a:t>This period of time (</a:t>
            </a:r>
            <a:r>
              <a:rPr lang="en-US" sz="3600" u="sng" dirty="0"/>
              <a:t>300-1500’s</a:t>
            </a:r>
            <a:r>
              <a:rPr lang="en-US" sz="3600" dirty="0"/>
              <a:t> </a:t>
            </a:r>
            <a:r>
              <a:rPr lang="en-US" sz="3600" dirty="0" smtClean="0"/>
              <a:t>or </a:t>
            </a:r>
            <a:r>
              <a:rPr lang="en-US" sz="3600" dirty="0">
                <a:solidFill>
                  <a:schemeClr val="bg1"/>
                </a:solidFill>
              </a:rPr>
              <a:t>4</a:t>
            </a:r>
            <a:r>
              <a:rPr lang="en-US" sz="3600" baseline="30000" dirty="0">
                <a:solidFill>
                  <a:schemeClr val="bg1"/>
                </a:solidFill>
              </a:rPr>
              <a:t>th</a:t>
            </a:r>
            <a:r>
              <a:rPr lang="en-US" sz="3600" dirty="0">
                <a:solidFill>
                  <a:schemeClr val="bg1"/>
                </a:solidFill>
              </a:rPr>
              <a:t> century through the 16</a:t>
            </a:r>
            <a:r>
              <a:rPr lang="en-US" sz="3600" baseline="30000" dirty="0">
                <a:solidFill>
                  <a:schemeClr val="bg1"/>
                </a:solidFill>
              </a:rPr>
              <a:t>th</a:t>
            </a:r>
            <a:r>
              <a:rPr lang="en-US" sz="3600" dirty="0"/>
              <a:t> century) as it relates to “Church History” is filled with even more error, heresy, corruption, and compromise; and seems to be a continued fulfillment of what the apostles described would </a:t>
            </a:r>
            <a:r>
              <a:rPr lang="en-US" sz="3600" dirty="0" smtClean="0"/>
              <a:t>happen:</a:t>
            </a:r>
            <a:endParaRPr lang="en-US" sz="3600" dirty="0"/>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Introduction</a:t>
            </a:r>
            <a:endParaRPr lang="en-US" dirty="0"/>
          </a:p>
        </p:txBody>
      </p:sp>
    </p:spTree>
    <p:extLst>
      <p:ext uri="{BB962C8B-B14F-4D97-AF65-F5344CB8AC3E}">
        <p14:creationId xmlns:p14="http://schemas.microsoft.com/office/powerpoint/2010/main" val="1632877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heel(1)">
                                      <p:cBhvr>
                                        <p:cTn id="15"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029200"/>
          </a:xfrm>
        </p:spPr>
        <p:txBody>
          <a:bodyPr>
            <a:normAutofit fontScale="85000" lnSpcReduction="20000"/>
          </a:bodyPr>
          <a:lstStyle/>
          <a:p>
            <a:pPr marL="0" indent="0" algn="ctr">
              <a:buNone/>
            </a:pPr>
            <a:r>
              <a:rPr lang="en-US" sz="4000" dirty="0"/>
              <a:t>“But the Spirit explicitly says that in later times some will fall away from the faith, paying attention to deceitful spirits and doctrines of demons, by means of the hypocrisy of liars seared in their own conscience as with a branding iron, men who forbid marriage and advocate abstaining from foods which God has created to be gratefully shared in by those who believe and know the truth” </a:t>
            </a:r>
            <a:endParaRPr lang="en-US" sz="4000" dirty="0" smtClean="0"/>
          </a:p>
          <a:p>
            <a:pPr marL="0" indent="0" algn="ctr">
              <a:buNone/>
            </a:pPr>
            <a:r>
              <a:rPr lang="en-US" sz="4000" dirty="0" smtClean="0"/>
              <a:t>(</a:t>
            </a:r>
            <a:r>
              <a:rPr lang="en-US" sz="4000" dirty="0"/>
              <a:t>I </a:t>
            </a:r>
            <a:r>
              <a:rPr lang="en-US" sz="4000" dirty="0" smtClean="0"/>
              <a:t>Timothy </a:t>
            </a:r>
            <a:r>
              <a:rPr lang="en-US" sz="4000" dirty="0"/>
              <a:t>4:1-3)</a:t>
            </a:r>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Introduction</a:t>
            </a:r>
            <a:endParaRPr lang="en-US" dirty="0"/>
          </a:p>
        </p:txBody>
      </p:sp>
    </p:spTree>
    <p:extLst>
      <p:ext uri="{BB962C8B-B14F-4D97-AF65-F5344CB8AC3E}">
        <p14:creationId xmlns:p14="http://schemas.microsoft.com/office/powerpoint/2010/main" val="208352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circle(in)">
                                      <p:cBhvr>
                                        <p:cTn id="10"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029200"/>
          </a:xfrm>
        </p:spPr>
        <p:txBody>
          <a:bodyPr>
            <a:normAutofit/>
          </a:bodyPr>
          <a:lstStyle/>
          <a:p>
            <a:pPr marL="0" indent="0" algn="ctr">
              <a:buNone/>
            </a:pPr>
            <a:r>
              <a:rPr lang="en-US" sz="3800" dirty="0"/>
              <a:t>“For a time will come when they will not endure sound doctrine; but wanting to have their ears tickled, they will accumulate for themselves teachers in accordance to their own desires and will turn away their ears from the truth and will turn aside to myths” (II Timothy 4:3-4)</a:t>
            </a:r>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Introduction</a:t>
            </a:r>
            <a:endParaRPr lang="en-US" dirty="0"/>
          </a:p>
        </p:txBody>
      </p:sp>
    </p:spTree>
    <p:extLst>
      <p:ext uri="{BB962C8B-B14F-4D97-AF65-F5344CB8AC3E}">
        <p14:creationId xmlns:p14="http://schemas.microsoft.com/office/powerpoint/2010/main" val="449047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029200"/>
          </a:xfrm>
        </p:spPr>
        <p:txBody>
          <a:bodyPr>
            <a:normAutofit/>
          </a:bodyPr>
          <a:lstStyle/>
          <a:p>
            <a:pPr marL="0" indent="0" algn="ctr">
              <a:buNone/>
            </a:pPr>
            <a:r>
              <a:rPr lang="en-US" sz="4000" dirty="0"/>
              <a:t>“</a:t>
            </a:r>
            <a:r>
              <a:rPr lang="en-US" sz="4000" b="1" dirty="0"/>
              <a:t>Who is the liar but the one who denies that Jesus is the Christ? This is the antichrist, the one who denies the Father and the Son. Whoever denies the Son does not have the Father; the one who confesses the Son has the Father also</a:t>
            </a:r>
            <a:r>
              <a:rPr lang="en-US" sz="4000" dirty="0"/>
              <a:t>.” (I John 2:22-23)</a:t>
            </a:r>
            <a:endParaRPr lang="en-US" sz="3800" dirty="0"/>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Introduction</a:t>
            </a:r>
            <a:endParaRPr lang="en-US" dirty="0"/>
          </a:p>
        </p:txBody>
      </p:sp>
    </p:spTree>
    <p:extLst>
      <p:ext uri="{BB962C8B-B14F-4D97-AF65-F5344CB8AC3E}">
        <p14:creationId xmlns:p14="http://schemas.microsoft.com/office/powerpoint/2010/main" val="1344114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029200"/>
          </a:xfrm>
        </p:spPr>
        <p:txBody>
          <a:bodyPr>
            <a:noAutofit/>
          </a:bodyPr>
          <a:lstStyle/>
          <a:p>
            <a:pPr marL="742950" indent="-742950">
              <a:buFont typeface="+mj-lt"/>
              <a:buAutoNum type="arabicPeriod" startAt="2"/>
            </a:pPr>
            <a:r>
              <a:rPr lang="en-US" sz="3000" dirty="0"/>
              <a:t>As we explore various “Heroes of Faith” during this period referred to by some as the “</a:t>
            </a:r>
            <a:r>
              <a:rPr lang="en-US" sz="3000" b="1" dirty="0"/>
              <a:t>Christian Middle Age</a:t>
            </a:r>
            <a:r>
              <a:rPr lang="en-US" sz="3000" dirty="0"/>
              <a:t>” and by others as “</a:t>
            </a:r>
            <a:r>
              <a:rPr lang="en-US" sz="3000" b="1" dirty="0"/>
              <a:t>The Dark Age</a:t>
            </a:r>
            <a:r>
              <a:rPr lang="en-US" sz="3000" dirty="0"/>
              <a:t>” it won’t be without some basic controversy as to whether they were </a:t>
            </a:r>
            <a:r>
              <a:rPr lang="en-US" sz="3000" b="1" u="sng" dirty="0"/>
              <a:t>hero</a:t>
            </a:r>
            <a:r>
              <a:rPr lang="en-US" sz="3000" dirty="0"/>
              <a:t> or </a:t>
            </a:r>
            <a:r>
              <a:rPr lang="en-US" sz="3000" b="1" u="sng" dirty="0"/>
              <a:t>heretic</a:t>
            </a:r>
            <a:r>
              <a:rPr lang="en-US" sz="3000" dirty="0"/>
              <a:t>. I’ll do my best to present a fair and balanced approach on those people that we will examine and attempt to be sensitive to the varying denominational influences that you might have.</a:t>
            </a:r>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Introduction</a:t>
            </a:r>
            <a:endParaRPr lang="en-US" dirty="0"/>
          </a:p>
        </p:txBody>
      </p:sp>
    </p:spTree>
    <p:extLst>
      <p:ext uri="{BB962C8B-B14F-4D97-AF65-F5344CB8AC3E}">
        <p14:creationId xmlns:p14="http://schemas.microsoft.com/office/powerpoint/2010/main" val="846437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10200"/>
          </a:xfrm>
        </p:spPr>
        <p:txBody>
          <a:bodyPr>
            <a:noAutofit/>
          </a:bodyPr>
          <a:lstStyle/>
          <a:p>
            <a:pPr marL="457200" indent="-457200">
              <a:buFont typeface="+mj-lt"/>
              <a:buAutoNum type="arabicPeriod" startAt="3"/>
            </a:pPr>
            <a:r>
              <a:rPr lang="en-US" sz="2400" dirty="0"/>
              <a:t>The introduction of </a:t>
            </a:r>
            <a:r>
              <a:rPr lang="en-US" sz="2400" u="sng" dirty="0"/>
              <a:t>corruption</a:t>
            </a:r>
            <a:r>
              <a:rPr lang="en-US" sz="2400" dirty="0"/>
              <a:t>, </a:t>
            </a:r>
            <a:r>
              <a:rPr lang="en-US" sz="2400" u="sng" dirty="0"/>
              <a:t>compromise</a:t>
            </a:r>
            <a:r>
              <a:rPr lang="en-US" sz="2400" dirty="0"/>
              <a:t>, </a:t>
            </a:r>
            <a:r>
              <a:rPr lang="en-US" sz="2400" u="sng" dirty="0"/>
              <a:t>heresy</a:t>
            </a:r>
            <a:r>
              <a:rPr lang="en-US" sz="2400" dirty="0"/>
              <a:t> and </a:t>
            </a:r>
            <a:r>
              <a:rPr lang="en-US" sz="2400" u="sng" dirty="0"/>
              <a:t>error</a:t>
            </a:r>
            <a:r>
              <a:rPr lang="en-US" sz="2400" dirty="0"/>
              <a:t> into the Church causes two significant </a:t>
            </a:r>
            <a:r>
              <a:rPr lang="en-US" sz="2400" dirty="0" smtClean="0"/>
              <a:t>things:</a:t>
            </a:r>
          </a:p>
          <a:p>
            <a:pPr marL="742950" indent="-742950">
              <a:buFont typeface="+mj-lt"/>
              <a:buAutoNum type="arabicPeriod" startAt="3"/>
            </a:pPr>
            <a:endParaRPr lang="en-US" sz="1400" dirty="0"/>
          </a:p>
          <a:p>
            <a:pPr lvl="1"/>
            <a:r>
              <a:rPr lang="en-US" sz="2200" dirty="0"/>
              <a:t>Some Christian’s will leave the cities where the Church existed and isolate themselves in “</a:t>
            </a:r>
            <a:r>
              <a:rPr lang="en-US" sz="2200" b="1" u="sng" dirty="0"/>
              <a:t>cloistered</a:t>
            </a:r>
            <a:r>
              <a:rPr lang="en-US" sz="2200" dirty="0"/>
              <a:t>” groups later called </a:t>
            </a:r>
            <a:r>
              <a:rPr lang="en-US" sz="2200" b="1" i="1" u="sng" dirty="0">
                <a:solidFill>
                  <a:schemeClr val="bg1"/>
                </a:solidFill>
              </a:rPr>
              <a:t>monasteries</a:t>
            </a:r>
            <a:r>
              <a:rPr lang="en-US" sz="2200" dirty="0"/>
              <a:t> where they will devote themselves to the study of God’s Word. We have these “</a:t>
            </a:r>
            <a:r>
              <a:rPr lang="en-US" sz="2200" u="sng" dirty="0"/>
              <a:t>monastic communities</a:t>
            </a:r>
            <a:r>
              <a:rPr lang="en-US" sz="2200" dirty="0"/>
              <a:t>” to thank for much of the protection and translation of the </a:t>
            </a:r>
            <a:r>
              <a:rPr lang="en-US" sz="2200" dirty="0" smtClean="0"/>
              <a:t>Scriptures that we have today. </a:t>
            </a:r>
            <a:r>
              <a:rPr lang="en-US" sz="2200" dirty="0"/>
              <a:t>Without these walled communities (separated from worldly influence) the Scriptures may have been </a:t>
            </a:r>
            <a:r>
              <a:rPr lang="en-US" sz="2200" dirty="0" smtClean="0"/>
              <a:t>lost to us!</a:t>
            </a:r>
          </a:p>
          <a:p>
            <a:pPr marL="365760" lvl="1" indent="0">
              <a:buNone/>
            </a:pPr>
            <a:endParaRPr lang="en-US" sz="1000" dirty="0" smtClean="0"/>
          </a:p>
          <a:p>
            <a:pPr lvl="1"/>
            <a:r>
              <a:rPr lang="en-US" sz="2200" dirty="0"/>
              <a:t>Others will remain within the ranks of the Church (bishops, priests, theologians, etc.) and speak against these heretical persuasions. These “</a:t>
            </a:r>
            <a:r>
              <a:rPr lang="en-US" sz="2200" b="1" u="sng" dirty="0"/>
              <a:t>Champions of Truth</a:t>
            </a:r>
            <a:r>
              <a:rPr lang="en-US" sz="2200" dirty="0"/>
              <a:t>” will be our primary focus for this portion of our study.</a:t>
            </a:r>
            <a:endParaRPr lang="en-US" sz="2200" dirty="0" smtClean="0"/>
          </a:p>
          <a:p>
            <a:pPr lvl="1"/>
            <a:endParaRPr lang="en-US" dirty="0" smtClean="0"/>
          </a:p>
          <a:p>
            <a:pPr lvl="1"/>
            <a:endParaRPr lang="en-US" dirty="0"/>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Introduction</a:t>
            </a:r>
            <a:endParaRPr lang="en-US" dirty="0"/>
          </a:p>
        </p:txBody>
      </p:sp>
    </p:spTree>
    <p:extLst>
      <p:ext uri="{BB962C8B-B14F-4D97-AF65-F5344CB8AC3E}">
        <p14:creationId xmlns:p14="http://schemas.microsoft.com/office/powerpoint/2010/main" val="4194539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p:cTn id="20"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81600"/>
          </a:xfrm>
        </p:spPr>
        <p:txBody>
          <a:bodyPr>
            <a:noAutofit/>
          </a:bodyPr>
          <a:lstStyle/>
          <a:p>
            <a:pPr marL="457200" indent="-457200">
              <a:buFont typeface="+mj-lt"/>
              <a:buAutoNum type="arabicPeriod" startAt="4"/>
            </a:pPr>
            <a:r>
              <a:rPr lang="en-US" dirty="0"/>
              <a:t>The one thing that becomes blatantly obvious in this part of our study is that truth makes no allowance for error - Jesus Christ is the only way to the Father</a:t>
            </a:r>
            <a:r>
              <a:rPr lang="en-US" dirty="0" smtClean="0"/>
              <a:t>:</a:t>
            </a:r>
          </a:p>
          <a:p>
            <a:pPr marL="457200" indent="-457200">
              <a:buFont typeface="+mj-lt"/>
              <a:buAutoNum type="arabicPeriod" startAt="4"/>
            </a:pPr>
            <a:endParaRPr lang="en-US" sz="1400" dirty="0" smtClean="0"/>
          </a:p>
          <a:p>
            <a:pPr lvl="1"/>
            <a:r>
              <a:rPr lang="en-US" dirty="0"/>
              <a:t>“I am the way, the truth, and the life, no one comes to the Father but through Me” (John 14:6</a:t>
            </a:r>
            <a:r>
              <a:rPr lang="en-US" dirty="0" smtClean="0"/>
              <a:t>)</a:t>
            </a:r>
          </a:p>
          <a:p>
            <a:pPr lvl="1"/>
            <a:endParaRPr lang="en-US" sz="1200" dirty="0"/>
          </a:p>
          <a:p>
            <a:pPr lvl="1"/>
            <a:r>
              <a:rPr lang="en-US" dirty="0"/>
              <a:t>“For this reason also, God highly exalted Him, and bestowed on Him the name which is above every name, so that at the name of Jesus EVERY KNEE WILL BOW, of those who are in heaven and on earth and under the earth, and that every tongue will confess that Jesus Christ is Lord, to the glory of God the Father”. (Philippians 2:9-11)</a:t>
            </a:r>
          </a:p>
          <a:p>
            <a:pPr lvl="1"/>
            <a:endParaRPr lang="en-US" sz="1200" dirty="0"/>
          </a:p>
          <a:p>
            <a:pPr lvl="1"/>
            <a:endParaRPr lang="en-US" dirty="0" smtClean="0"/>
          </a:p>
          <a:p>
            <a:pPr lvl="1"/>
            <a:endParaRPr lang="en-US" dirty="0"/>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Introduction</a:t>
            </a:r>
            <a:endParaRPr lang="en-US" dirty="0"/>
          </a:p>
        </p:txBody>
      </p:sp>
    </p:spTree>
    <p:extLst>
      <p:ext uri="{BB962C8B-B14F-4D97-AF65-F5344CB8AC3E}">
        <p14:creationId xmlns:p14="http://schemas.microsoft.com/office/powerpoint/2010/main" val="134280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p:cTn id="1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562600"/>
          </a:xfrm>
        </p:spPr>
        <p:txBody>
          <a:bodyPr>
            <a:noAutofit/>
          </a:bodyPr>
          <a:lstStyle/>
          <a:p>
            <a:pPr marL="457200" indent="-457200">
              <a:buFont typeface="+mj-lt"/>
              <a:buAutoNum type="arabicPeriod" startAt="4"/>
            </a:pPr>
            <a:r>
              <a:rPr lang="en-US" dirty="0"/>
              <a:t>The one thing that becomes blatantly obvious in this part of our study is that truth makes no allowance for error - Jesus Christ is the only way to the Father</a:t>
            </a:r>
            <a:r>
              <a:rPr lang="en-US" dirty="0" smtClean="0"/>
              <a:t>:</a:t>
            </a:r>
          </a:p>
          <a:p>
            <a:pPr marL="457200" indent="-457200">
              <a:buFont typeface="+mj-lt"/>
              <a:buAutoNum type="arabicPeriod" startAt="4"/>
            </a:pPr>
            <a:endParaRPr lang="en-US" sz="1400" dirty="0" smtClean="0"/>
          </a:p>
          <a:p>
            <a:pPr lvl="1"/>
            <a:r>
              <a:rPr lang="en-US" dirty="0"/>
              <a:t>“And there is salvation in no one else; for there is no other name under heaven that has been given among men by which we must be saved” (Acts 4:12</a:t>
            </a:r>
            <a:r>
              <a:rPr lang="en-US" dirty="0" smtClean="0"/>
              <a:t>)</a:t>
            </a:r>
          </a:p>
          <a:p>
            <a:pPr lvl="1"/>
            <a:endParaRPr lang="en-US" sz="1200" dirty="0"/>
          </a:p>
          <a:p>
            <a:pPr lvl="1"/>
            <a:r>
              <a:rPr lang="en-US" dirty="0"/>
              <a:t>“It is a trustworthy statement, deserving full acceptance, that Jesus Christ came into this world to save sinners, among whom I am foremost of all. Yet for this reason I found mercy, so that in me as the foremost, Jesus Christ might demonstrate His perfect patience as an example of those who would believe in Him for eternal life</a:t>
            </a:r>
            <a:r>
              <a:rPr lang="en-US" dirty="0" smtClean="0"/>
              <a:t>”         </a:t>
            </a:r>
            <a:r>
              <a:rPr lang="en-US" dirty="0"/>
              <a:t>(I Timothy 1:15-16)</a:t>
            </a:r>
            <a:endParaRPr lang="en-US" sz="1200" dirty="0"/>
          </a:p>
          <a:p>
            <a:pPr lvl="1"/>
            <a:endParaRPr lang="en-US" dirty="0" smtClean="0"/>
          </a:p>
          <a:p>
            <a:pPr lvl="1"/>
            <a:endParaRPr lang="en-US" dirty="0"/>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Introduction</a:t>
            </a:r>
            <a:endParaRPr lang="en-US" dirty="0"/>
          </a:p>
        </p:txBody>
      </p:sp>
    </p:spTree>
    <p:extLst>
      <p:ext uri="{BB962C8B-B14F-4D97-AF65-F5344CB8AC3E}">
        <p14:creationId xmlns:p14="http://schemas.microsoft.com/office/powerpoint/2010/main" val="1698865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p:cTn id="20"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572000"/>
          </a:xfrm>
        </p:spPr>
        <p:txBody>
          <a:bodyPr>
            <a:noAutofit/>
          </a:bodyPr>
          <a:lstStyle/>
          <a:p>
            <a:r>
              <a:rPr lang="en-US" sz="3600" dirty="0" smtClean="0"/>
              <a:t>This </a:t>
            </a:r>
            <a:r>
              <a:rPr lang="en-US" sz="3600" dirty="0"/>
              <a:t>is the Truth that we stand upon and on this foundation we can easily determine the difference between It (Truth) and error. </a:t>
            </a:r>
            <a:endParaRPr lang="en-US" sz="3600" dirty="0" smtClean="0"/>
          </a:p>
          <a:p>
            <a:endParaRPr lang="en-US" sz="2000" dirty="0"/>
          </a:p>
          <a:p>
            <a:r>
              <a:rPr lang="en-US" sz="3600" dirty="0" smtClean="0"/>
              <a:t>Let’s </a:t>
            </a:r>
            <a:r>
              <a:rPr lang="en-US" sz="3600" dirty="0"/>
              <a:t>look at some of the error and heresy that continually challenged the doctrines of the </a:t>
            </a:r>
            <a:r>
              <a:rPr lang="en-US" sz="3600" dirty="0" smtClean="0"/>
              <a:t>Church…….</a:t>
            </a:r>
            <a:endParaRPr lang="en-US" sz="3600" dirty="0"/>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Introduction</a:t>
            </a:r>
            <a:endParaRPr lang="en-US" dirty="0"/>
          </a:p>
        </p:txBody>
      </p:sp>
    </p:spTree>
    <p:extLst>
      <p:ext uri="{BB962C8B-B14F-4D97-AF65-F5344CB8AC3E}">
        <p14:creationId xmlns:p14="http://schemas.microsoft.com/office/powerpoint/2010/main" val="386320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038600"/>
            <a:ext cx="8305800" cy="1828800"/>
          </a:xfrm>
        </p:spPr>
        <p:txBody>
          <a:bodyPr/>
          <a:lstStyle/>
          <a:p>
            <a:r>
              <a:rPr lang="en-US" sz="4400" b="1" dirty="0" smtClean="0"/>
              <a:t>Facing the </a:t>
            </a:r>
          </a:p>
          <a:p>
            <a:r>
              <a:rPr lang="en-US" sz="4400" b="1" dirty="0" smtClean="0"/>
              <a:t>Early </a:t>
            </a:r>
            <a:r>
              <a:rPr lang="en-US" sz="4400" b="1" dirty="0"/>
              <a:t>Church</a:t>
            </a:r>
            <a:endParaRPr lang="en-US" sz="4400" dirty="0"/>
          </a:p>
        </p:txBody>
      </p:sp>
      <p:sp>
        <p:nvSpPr>
          <p:cNvPr id="2" name="Title 1"/>
          <p:cNvSpPr>
            <a:spLocks noGrp="1"/>
          </p:cNvSpPr>
          <p:nvPr>
            <p:ph type="ctrTitle"/>
          </p:nvPr>
        </p:nvSpPr>
        <p:spPr/>
        <p:txBody>
          <a:bodyPr/>
          <a:lstStyle/>
          <a:p>
            <a:r>
              <a:rPr lang="en-US" b="1" dirty="0">
                <a:effectLst/>
              </a:rPr>
              <a:t>Identifying </a:t>
            </a:r>
            <a:r>
              <a:rPr lang="en-US" b="1" dirty="0" smtClean="0">
                <a:effectLst/>
              </a:rPr>
              <a:t/>
            </a:r>
            <a:br>
              <a:rPr lang="en-US" b="1" dirty="0" smtClean="0">
                <a:effectLst/>
              </a:rPr>
            </a:br>
            <a:r>
              <a:rPr lang="en-US" b="1" dirty="0" smtClean="0">
                <a:effectLst/>
              </a:rPr>
              <a:t>Error and Heresy</a:t>
            </a:r>
            <a:endParaRPr lang="en-US" dirty="0"/>
          </a:p>
        </p:txBody>
      </p:sp>
    </p:spTree>
    <p:extLst>
      <p:ext uri="{BB962C8B-B14F-4D97-AF65-F5344CB8AC3E}">
        <p14:creationId xmlns:p14="http://schemas.microsoft.com/office/powerpoint/2010/main" val="2011131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81600"/>
          </a:xfrm>
        </p:spPr>
        <p:txBody>
          <a:bodyPr>
            <a:noAutofit/>
          </a:bodyPr>
          <a:lstStyle/>
          <a:p>
            <a:pPr marL="0" indent="0">
              <a:buNone/>
            </a:pPr>
            <a:endParaRPr lang="en-US" sz="1400" dirty="0" smtClean="0"/>
          </a:p>
          <a:p>
            <a:pPr marL="0" indent="0">
              <a:buNone/>
            </a:pPr>
            <a:r>
              <a:rPr lang="en-US" sz="3600" dirty="0"/>
              <a:t>It comes from the Greek word “</a:t>
            </a:r>
            <a:r>
              <a:rPr lang="en-US" sz="3600" i="1" u="sng" dirty="0"/>
              <a:t>gnosis</a:t>
            </a:r>
            <a:r>
              <a:rPr lang="en-US" sz="3600" dirty="0"/>
              <a:t>” and means </a:t>
            </a:r>
            <a:r>
              <a:rPr lang="en-US" sz="3600" i="1" u="sng" dirty="0"/>
              <a:t>knowledge</a:t>
            </a:r>
            <a:r>
              <a:rPr lang="en-US" sz="3600" dirty="0"/>
              <a:t> and in many circles of “Orthodoxy” it has evolved into a sort of “secret knowledge” as if the followers of this teaching in some way had the ability to understand the “mysteries” of life through the pursuit of knowledge, wisdom and philosophy.</a:t>
            </a:r>
          </a:p>
          <a:p>
            <a:pPr lvl="1"/>
            <a:endParaRPr lang="en-US" dirty="0" smtClean="0"/>
          </a:p>
          <a:p>
            <a:pPr lvl="1"/>
            <a:endParaRPr lang="en-US" dirty="0"/>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Gnosticism:</a:t>
            </a:r>
            <a:endParaRPr lang="en-US" dirty="0"/>
          </a:p>
        </p:txBody>
      </p:sp>
    </p:spTree>
    <p:extLst>
      <p:ext uri="{BB962C8B-B14F-4D97-AF65-F5344CB8AC3E}">
        <p14:creationId xmlns:p14="http://schemas.microsoft.com/office/powerpoint/2010/main" val="139737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p:cTn id="15"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486400"/>
          </a:xfrm>
        </p:spPr>
        <p:txBody>
          <a:bodyPr>
            <a:noAutofit/>
          </a:bodyPr>
          <a:lstStyle/>
          <a:p>
            <a:r>
              <a:rPr lang="en-US" dirty="0"/>
              <a:t>There basic belief and teachings were</a:t>
            </a:r>
            <a:r>
              <a:rPr lang="en-US" dirty="0" smtClean="0"/>
              <a:t>:</a:t>
            </a:r>
          </a:p>
          <a:p>
            <a:pPr marL="514350" indent="-514350">
              <a:buFont typeface="+mj-lt"/>
              <a:buAutoNum type="arabicPeriod"/>
            </a:pPr>
            <a:endParaRPr lang="en-US" sz="1400" dirty="0" smtClean="0"/>
          </a:p>
          <a:p>
            <a:pPr lvl="1">
              <a:buFont typeface="Wingdings" pitchFamily="2" charset="2"/>
              <a:buChar char="Ø"/>
            </a:pPr>
            <a:r>
              <a:rPr lang="en-US" dirty="0" smtClean="0"/>
              <a:t>The </a:t>
            </a:r>
            <a:r>
              <a:rPr lang="en-US" dirty="0"/>
              <a:t>material world is evil and therefore all things material (this includes the flesh – our own physical bodies), have no intrinsic goodness about </a:t>
            </a:r>
            <a:r>
              <a:rPr lang="en-US" dirty="0" smtClean="0"/>
              <a:t>them.</a:t>
            </a:r>
          </a:p>
          <a:p>
            <a:pPr lvl="1"/>
            <a:endParaRPr lang="en-US" sz="1200" dirty="0"/>
          </a:p>
          <a:p>
            <a:pPr lvl="1">
              <a:buFont typeface="Wingdings" pitchFamily="2" charset="2"/>
              <a:buChar char="Ø"/>
            </a:pPr>
            <a:r>
              <a:rPr lang="en-US" i="1" dirty="0"/>
              <a:t>The “spirit world” where much of the mystical expressions and pursuits of the Gnostic is where all goodness rests</a:t>
            </a:r>
            <a:r>
              <a:rPr lang="en-US" i="1" dirty="0" smtClean="0"/>
              <a:t>.</a:t>
            </a:r>
          </a:p>
          <a:p>
            <a:pPr lvl="1">
              <a:buFont typeface="Wingdings" pitchFamily="2" charset="2"/>
              <a:buChar char="Ø"/>
            </a:pPr>
            <a:endParaRPr lang="en-US" sz="1200" i="1" dirty="0"/>
          </a:p>
          <a:p>
            <a:pPr lvl="1">
              <a:buFont typeface="Wingdings" pitchFamily="2" charset="2"/>
              <a:buChar char="Ø"/>
            </a:pPr>
            <a:r>
              <a:rPr lang="en-US" dirty="0"/>
              <a:t>To find true peace one must “experience” a separation from all that is bad (the physical realm – the body) and in “spirit” discover that inner pursuit that leads to all that is good. T</a:t>
            </a:r>
            <a:r>
              <a:rPr lang="en-US" dirty="0" smtClean="0"/>
              <a:t>his </a:t>
            </a:r>
            <a:r>
              <a:rPr lang="en-US" dirty="0"/>
              <a:t>teaching is found in Hinduism, Buddhism, Taoism and </a:t>
            </a:r>
            <a:r>
              <a:rPr lang="en-US" dirty="0" smtClean="0"/>
              <a:t>some </a:t>
            </a:r>
            <a:r>
              <a:rPr lang="en-US" dirty="0"/>
              <a:t>Eastern religions.</a:t>
            </a:r>
            <a:endParaRPr lang="en-US" dirty="0" smtClean="0"/>
          </a:p>
          <a:p>
            <a:pPr lvl="1"/>
            <a:endParaRPr lang="en-US" dirty="0"/>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Gnosticism:</a:t>
            </a:r>
            <a:endParaRPr lang="en-US" dirty="0"/>
          </a:p>
        </p:txBody>
      </p:sp>
    </p:spTree>
    <p:extLst>
      <p:ext uri="{BB962C8B-B14F-4D97-AF65-F5344CB8AC3E}">
        <p14:creationId xmlns:p14="http://schemas.microsoft.com/office/powerpoint/2010/main" val="80992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arn(inVertical)">
                                      <p:cBhvr>
                                        <p:cTn id="2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257800"/>
          </a:xfrm>
        </p:spPr>
        <p:txBody>
          <a:bodyPr>
            <a:noAutofit/>
          </a:bodyPr>
          <a:lstStyle/>
          <a:p>
            <a:r>
              <a:rPr lang="en-US" sz="2500" dirty="0"/>
              <a:t>Its basic tenet is that self-control, fortitude and detachment from distracting emotions, will allow a person to become more of a clear </a:t>
            </a:r>
            <a:r>
              <a:rPr lang="en-US" sz="2500" dirty="0" smtClean="0"/>
              <a:t>thinker and unbiased.</a:t>
            </a:r>
          </a:p>
          <a:p>
            <a:endParaRPr lang="en-US" sz="1000" dirty="0"/>
          </a:p>
          <a:p>
            <a:r>
              <a:rPr lang="en-US" sz="2500" dirty="0"/>
              <a:t>In perfecting the </a:t>
            </a:r>
            <a:r>
              <a:rPr lang="en-US" sz="2500" b="1" i="1" u="sng" dirty="0">
                <a:solidFill>
                  <a:schemeClr val="bg1"/>
                </a:solidFill>
              </a:rPr>
              <a:t>mind</a:t>
            </a:r>
            <a:r>
              <a:rPr lang="en-US" sz="2500" dirty="0"/>
              <a:t> and </a:t>
            </a:r>
            <a:r>
              <a:rPr lang="en-US" sz="2500" b="1" i="1" u="sng" dirty="0">
                <a:solidFill>
                  <a:schemeClr val="bg1"/>
                </a:solidFill>
              </a:rPr>
              <a:t>spirit</a:t>
            </a:r>
            <a:r>
              <a:rPr lang="en-US" sz="2500" dirty="0"/>
              <a:t> (accomplished through the pursuit of philosophy) it allows the person to become tolerant or indifferent to pain and pleasure</a:t>
            </a:r>
            <a:r>
              <a:rPr lang="en-US" sz="2500" dirty="0" smtClean="0"/>
              <a:t>.</a:t>
            </a:r>
          </a:p>
          <a:p>
            <a:endParaRPr lang="en-US" sz="1000" dirty="0"/>
          </a:p>
          <a:p>
            <a:r>
              <a:rPr lang="en-US" sz="2500" dirty="0"/>
              <a:t>This system of belief is driven by virtue, reason and natural law but the peace that it pursues is peace with oneself and not necessarily peace with God</a:t>
            </a:r>
            <a:r>
              <a:rPr lang="en-US" sz="2500" dirty="0" smtClean="0"/>
              <a:t>.</a:t>
            </a:r>
          </a:p>
          <a:p>
            <a:endParaRPr lang="en-US" sz="1000" dirty="0"/>
          </a:p>
          <a:p>
            <a:r>
              <a:rPr lang="en-US" sz="2500" dirty="0"/>
              <a:t>It is foundational to many of the humanistic pursuits of the later centuries</a:t>
            </a:r>
            <a:endParaRPr lang="en-US" sz="2500" dirty="0" smtClean="0"/>
          </a:p>
          <a:p>
            <a:pPr lvl="1"/>
            <a:endParaRPr lang="en-US" dirty="0"/>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Stoicism:</a:t>
            </a:r>
            <a:endParaRPr lang="en-US" dirty="0"/>
          </a:p>
        </p:txBody>
      </p:sp>
    </p:spTree>
    <p:extLst>
      <p:ext uri="{BB962C8B-B14F-4D97-AF65-F5344CB8AC3E}">
        <p14:creationId xmlns:p14="http://schemas.microsoft.com/office/powerpoint/2010/main" val="300592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additive="base">
                                        <p:cTn id="2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257800"/>
          </a:xfrm>
        </p:spPr>
        <p:txBody>
          <a:bodyPr>
            <a:noAutofit/>
          </a:bodyPr>
          <a:lstStyle/>
          <a:p>
            <a:r>
              <a:rPr lang="en-US" i="1" dirty="0"/>
              <a:t>It is the active pursuit of virtue with the intending purpose of achieving greater spirituality. This is accomplished through denying the flesh all worldly pleasures</a:t>
            </a:r>
            <a:r>
              <a:rPr lang="en-US" i="1" dirty="0" smtClean="0"/>
              <a:t>.</a:t>
            </a:r>
          </a:p>
          <a:p>
            <a:endParaRPr lang="en-US" sz="1000" i="1" dirty="0"/>
          </a:p>
          <a:p>
            <a:r>
              <a:rPr lang="en-US" dirty="0"/>
              <a:t>Where asceticism usually erred is when it was taken to its extreme. Somehow the denial of worldly pleasures was interpreted to mean that we should beat our bodies into submission by torture, mutilation, or abstaining from sex, eating, or sleep. These extreme virtues were considered a necessity to achieve human enlightenment and not necessarily to draw close to God.</a:t>
            </a:r>
          </a:p>
          <a:p>
            <a:pPr lvl="1"/>
            <a:endParaRPr lang="en-US" dirty="0"/>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Asceticism</a:t>
            </a:r>
            <a:endParaRPr lang="en-US" dirty="0"/>
          </a:p>
        </p:txBody>
      </p:sp>
    </p:spTree>
    <p:extLst>
      <p:ext uri="{BB962C8B-B14F-4D97-AF65-F5344CB8AC3E}">
        <p14:creationId xmlns:p14="http://schemas.microsoft.com/office/powerpoint/2010/main" val="3418379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p:cTn id="20"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257800"/>
          </a:xfrm>
        </p:spPr>
        <p:txBody>
          <a:bodyPr>
            <a:noAutofit/>
          </a:bodyPr>
          <a:lstStyle/>
          <a:p>
            <a:endParaRPr lang="en-US" dirty="0" smtClean="0"/>
          </a:p>
          <a:p>
            <a:r>
              <a:rPr lang="en-US" dirty="0" smtClean="0"/>
              <a:t>When </a:t>
            </a:r>
            <a:r>
              <a:rPr lang="en-US" dirty="0"/>
              <a:t>we seek to achieve “</a:t>
            </a:r>
            <a:r>
              <a:rPr lang="en-US" b="1" u="sng" dirty="0"/>
              <a:t>enlightenment</a:t>
            </a:r>
            <a:r>
              <a:rPr lang="en-US" dirty="0"/>
              <a:t>” at the human level (in this case through the denial of the flesh) it falls short because were not intended to separate what God has put together (mind, body and soul</a:t>
            </a:r>
            <a:r>
              <a:rPr lang="en-US" dirty="0" smtClean="0"/>
              <a:t>).</a:t>
            </a:r>
          </a:p>
          <a:p>
            <a:endParaRPr lang="en-US" sz="1000" i="1" dirty="0"/>
          </a:p>
          <a:p>
            <a:r>
              <a:rPr lang="en-US" dirty="0"/>
              <a:t>To deny the flesh to obtain a sort of oneness with God “misses the mark” because we cannot in and of ourselves atone for the error (sin) that exists within our entire being - only Jesus can!</a:t>
            </a:r>
            <a:endParaRPr lang="en-US" i="1" dirty="0"/>
          </a:p>
          <a:p>
            <a:pPr lvl="1"/>
            <a:endParaRPr lang="en-US" dirty="0"/>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Asceticism</a:t>
            </a:r>
            <a:endParaRPr lang="en-US" dirty="0"/>
          </a:p>
        </p:txBody>
      </p:sp>
    </p:spTree>
    <p:extLst>
      <p:ext uri="{BB962C8B-B14F-4D97-AF65-F5344CB8AC3E}">
        <p14:creationId xmlns:p14="http://schemas.microsoft.com/office/powerpoint/2010/main" val="2334185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257800"/>
          </a:xfrm>
        </p:spPr>
        <p:txBody>
          <a:bodyPr>
            <a:noAutofit/>
          </a:bodyPr>
          <a:lstStyle/>
          <a:p>
            <a:r>
              <a:rPr lang="en-US" dirty="0"/>
              <a:t>Is a teaching (primarily from </a:t>
            </a:r>
            <a:r>
              <a:rPr lang="en-US" b="1" i="1" u="sng" dirty="0">
                <a:solidFill>
                  <a:schemeClr val="bg1"/>
                </a:solidFill>
              </a:rPr>
              <a:t>Hindu</a:t>
            </a:r>
            <a:r>
              <a:rPr lang="en-US" dirty="0"/>
              <a:t> philosophy) in which mind and matter are two separate and distinct entities</a:t>
            </a:r>
            <a:r>
              <a:rPr lang="en-US" dirty="0" smtClean="0"/>
              <a:t>.</a:t>
            </a:r>
            <a:endParaRPr lang="en-US" sz="1000" i="1" dirty="0"/>
          </a:p>
          <a:p>
            <a:endParaRPr lang="en-US" sz="1000" i="1" dirty="0"/>
          </a:p>
          <a:p>
            <a:r>
              <a:rPr lang="en-US" dirty="0"/>
              <a:t>This Gnostic heresy seeks to promote a two god system and in some cases (depending on the religion) a multi, plural, or poly god system of belief</a:t>
            </a:r>
            <a:r>
              <a:rPr lang="en-US" dirty="0" smtClean="0"/>
              <a:t>.</a:t>
            </a:r>
          </a:p>
          <a:p>
            <a:endParaRPr lang="en-US" dirty="0"/>
          </a:p>
          <a:p>
            <a:pPr lvl="1">
              <a:buFont typeface="Wingdings" pitchFamily="2" charset="2"/>
              <a:buChar char="Ø"/>
            </a:pPr>
            <a:r>
              <a:rPr lang="en-US" dirty="0"/>
              <a:t>One god created what is </a:t>
            </a:r>
            <a:r>
              <a:rPr lang="en-US" b="1" i="1" u="sng" dirty="0">
                <a:solidFill>
                  <a:schemeClr val="bg1"/>
                </a:solidFill>
              </a:rPr>
              <a:t>good</a:t>
            </a:r>
            <a:r>
              <a:rPr lang="en-US" dirty="0"/>
              <a:t> (the mind</a:t>
            </a:r>
            <a:r>
              <a:rPr lang="en-US" dirty="0" smtClean="0"/>
              <a:t>)</a:t>
            </a:r>
          </a:p>
          <a:p>
            <a:pPr lvl="1">
              <a:buFont typeface="Wingdings" pitchFamily="2" charset="2"/>
              <a:buChar char="Ø"/>
            </a:pPr>
            <a:endParaRPr lang="en-US" dirty="0"/>
          </a:p>
          <a:p>
            <a:pPr lvl="1">
              <a:buFont typeface="Wingdings" pitchFamily="2" charset="2"/>
              <a:buChar char="Ø"/>
            </a:pPr>
            <a:r>
              <a:rPr lang="en-US" dirty="0"/>
              <a:t>One god created what is </a:t>
            </a:r>
            <a:r>
              <a:rPr lang="en-US" b="1" i="1" u="sng" dirty="0">
                <a:solidFill>
                  <a:schemeClr val="bg1"/>
                </a:solidFill>
              </a:rPr>
              <a:t>evil</a:t>
            </a:r>
            <a:r>
              <a:rPr lang="en-US" dirty="0"/>
              <a:t> (matter – the body)</a:t>
            </a:r>
          </a:p>
        </p:txBody>
      </p:sp>
      <p:sp>
        <p:nvSpPr>
          <p:cNvPr id="3" name="Title 2"/>
          <p:cNvSpPr>
            <a:spLocks noGrp="1"/>
          </p:cNvSpPr>
          <p:nvPr>
            <p:ph type="title"/>
          </p:nvPr>
        </p:nvSpPr>
        <p:spPr>
          <a:xfrm>
            <a:off x="457200" y="152400"/>
            <a:ext cx="8229600" cy="762000"/>
          </a:xfrm>
        </p:spPr>
        <p:txBody>
          <a:bodyPr>
            <a:normAutofit/>
          </a:bodyPr>
          <a:lstStyle/>
          <a:p>
            <a:pPr algn="ctr"/>
            <a:r>
              <a:rPr lang="en-US" b="1" dirty="0" smtClean="0">
                <a:effectLst/>
              </a:rPr>
              <a:t>Dualism</a:t>
            </a:r>
            <a:endParaRPr lang="en-US" dirty="0"/>
          </a:p>
        </p:txBody>
      </p:sp>
    </p:spTree>
    <p:extLst>
      <p:ext uri="{BB962C8B-B14F-4D97-AF65-F5344CB8AC3E}">
        <p14:creationId xmlns:p14="http://schemas.microsoft.com/office/powerpoint/2010/main" val="669214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barn(inVertical)">
                                      <p:cBhvr>
                                        <p:cTn id="20" dur="5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257800"/>
          </a:xfrm>
        </p:spPr>
        <p:txBody>
          <a:bodyPr>
            <a:noAutofit/>
          </a:bodyPr>
          <a:lstStyle/>
          <a:p>
            <a:endParaRPr lang="en-US" dirty="0" smtClean="0"/>
          </a:p>
          <a:p>
            <a:r>
              <a:rPr lang="en-US" dirty="0" smtClean="0"/>
              <a:t>This </a:t>
            </a:r>
            <a:r>
              <a:rPr lang="en-US" dirty="0"/>
              <a:t>belief system has its roots in </a:t>
            </a:r>
            <a:r>
              <a:rPr lang="en-US" b="1" dirty="0"/>
              <a:t>Zoroastrianism</a:t>
            </a:r>
            <a:r>
              <a:rPr lang="en-US" dirty="0"/>
              <a:t> which can be traced back to the times surrounding the Tower of Babel</a:t>
            </a:r>
            <a:r>
              <a:rPr lang="en-US" dirty="0" smtClean="0"/>
              <a:t>.</a:t>
            </a:r>
          </a:p>
          <a:p>
            <a:endParaRPr lang="en-US" sz="1000" i="1" dirty="0"/>
          </a:p>
          <a:p>
            <a:r>
              <a:rPr lang="en-US" dirty="0"/>
              <a:t>This teaching (Dualism) is at the core of some of our modern day transcendental mystical religions of Hinduism, Mormonism, Kabbalahism, Scientology, and some of the extreme Shiite forms of Islam.</a:t>
            </a:r>
            <a:endParaRPr lang="en-US" i="1" dirty="0"/>
          </a:p>
        </p:txBody>
      </p:sp>
      <p:sp>
        <p:nvSpPr>
          <p:cNvPr id="3" name="Title 2"/>
          <p:cNvSpPr>
            <a:spLocks noGrp="1"/>
          </p:cNvSpPr>
          <p:nvPr>
            <p:ph type="title"/>
          </p:nvPr>
        </p:nvSpPr>
        <p:spPr>
          <a:xfrm>
            <a:off x="457200" y="152400"/>
            <a:ext cx="8229600" cy="762000"/>
          </a:xfrm>
        </p:spPr>
        <p:txBody>
          <a:bodyPr>
            <a:normAutofit/>
          </a:bodyPr>
          <a:lstStyle/>
          <a:p>
            <a:pPr algn="ctr"/>
            <a:r>
              <a:rPr lang="en-US" b="1" dirty="0" smtClean="0">
                <a:effectLst/>
              </a:rPr>
              <a:t>Dualism</a:t>
            </a:r>
            <a:endParaRPr lang="en-US" dirty="0"/>
          </a:p>
        </p:txBody>
      </p:sp>
    </p:spTree>
    <p:extLst>
      <p:ext uri="{BB962C8B-B14F-4D97-AF65-F5344CB8AC3E}">
        <p14:creationId xmlns:p14="http://schemas.microsoft.com/office/powerpoint/2010/main" val="2586308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p:cTn id="13"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5"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257800"/>
          </a:xfrm>
        </p:spPr>
        <p:txBody>
          <a:bodyPr>
            <a:noAutofit/>
          </a:bodyPr>
          <a:lstStyle/>
          <a:p>
            <a:r>
              <a:rPr lang="en-US" sz="2500" dirty="0"/>
              <a:t>A belief that Jesus’ physical body was an </a:t>
            </a:r>
            <a:r>
              <a:rPr lang="en-US" sz="2500" b="1" i="1" u="sng" dirty="0">
                <a:solidFill>
                  <a:schemeClr val="bg1"/>
                </a:solidFill>
              </a:rPr>
              <a:t>illusion</a:t>
            </a:r>
            <a:r>
              <a:rPr lang="en-US" sz="2500" dirty="0"/>
              <a:t> and so was His crucifixion. As such, Jesus only “</a:t>
            </a:r>
            <a:r>
              <a:rPr lang="en-US" sz="2500" b="1" dirty="0"/>
              <a:t>seemed</a:t>
            </a:r>
            <a:r>
              <a:rPr lang="en-US" sz="2500" dirty="0"/>
              <a:t>” to have a physical body and only </a:t>
            </a:r>
            <a:r>
              <a:rPr lang="en-US" sz="2500" b="1" dirty="0"/>
              <a:t>seemed</a:t>
            </a:r>
            <a:r>
              <a:rPr lang="en-US" sz="2500" dirty="0"/>
              <a:t> to have </a:t>
            </a:r>
            <a:r>
              <a:rPr lang="en-US" sz="2500" dirty="0" smtClean="0"/>
              <a:t>died.</a:t>
            </a:r>
          </a:p>
          <a:p>
            <a:endParaRPr lang="en-US" sz="1000" dirty="0" smtClean="0"/>
          </a:p>
          <a:p>
            <a:r>
              <a:rPr lang="en-US" sz="2500" dirty="0" smtClean="0"/>
              <a:t>This </a:t>
            </a:r>
            <a:r>
              <a:rPr lang="en-US" sz="2500" dirty="0"/>
              <a:t>is a “Gnostic” belief that permeated the first century and was considered heretical by the Church but it began a process where some (within the church) began to question the validity of Christ’s Deity and or His humanity</a:t>
            </a:r>
            <a:r>
              <a:rPr lang="en-US" sz="2500" dirty="0" smtClean="0"/>
              <a:t>.</a:t>
            </a:r>
          </a:p>
          <a:p>
            <a:endParaRPr lang="en-US" sz="1000" dirty="0" smtClean="0"/>
          </a:p>
          <a:p>
            <a:r>
              <a:rPr lang="en-US" sz="2500" dirty="0"/>
              <a:t>Some state that this heresy died out in the first millennium but not before it did a great deal of damage and led to the most extreme heresy facing the early church which was Arianism.</a:t>
            </a:r>
            <a:endParaRPr lang="en-US" sz="2500" dirty="0" smtClean="0"/>
          </a:p>
        </p:txBody>
      </p:sp>
      <p:sp>
        <p:nvSpPr>
          <p:cNvPr id="3" name="Title 2"/>
          <p:cNvSpPr>
            <a:spLocks noGrp="1"/>
          </p:cNvSpPr>
          <p:nvPr>
            <p:ph type="title"/>
          </p:nvPr>
        </p:nvSpPr>
        <p:spPr>
          <a:xfrm>
            <a:off x="457200" y="152400"/>
            <a:ext cx="8229600" cy="762000"/>
          </a:xfrm>
        </p:spPr>
        <p:txBody>
          <a:bodyPr>
            <a:normAutofit/>
          </a:bodyPr>
          <a:lstStyle/>
          <a:p>
            <a:pPr algn="ctr"/>
            <a:r>
              <a:rPr lang="en-US" b="1" dirty="0" smtClean="0">
                <a:effectLst/>
              </a:rPr>
              <a:t>Docetism</a:t>
            </a:r>
            <a:endParaRPr lang="en-US" dirty="0"/>
          </a:p>
        </p:txBody>
      </p:sp>
    </p:spTree>
    <p:extLst>
      <p:ext uri="{BB962C8B-B14F-4D97-AF65-F5344CB8AC3E}">
        <p14:creationId xmlns:p14="http://schemas.microsoft.com/office/powerpoint/2010/main" val="575699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barn(inVertical)">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barn(inVertical)">
                                      <p:cBhvr>
                                        <p:cTn id="26"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257800"/>
          </a:xfrm>
        </p:spPr>
        <p:txBody>
          <a:bodyPr>
            <a:noAutofit/>
          </a:bodyPr>
          <a:lstStyle/>
          <a:p>
            <a:r>
              <a:rPr lang="en-US" sz="2500" dirty="0"/>
              <a:t>This is a view held by followers of Arius  which began in the 4</a:t>
            </a:r>
            <a:r>
              <a:rPr lang="en-US" sz="2500" baseline="30000" dirty="0"/>
              <a:t>th</a:t>
            </a:r>
            <a:r>
              <a:rPr lang="en-US" sz="2500" dirty="0"/>
              <a:t> </a:t>
            </a:r>
            <a:r>
              <a:rPr lang="en-US" sz="2500" dirty="0" smtClean="0"/>
              <a:t>century</a:t>
            </a:r>
          </a:p>
          <a:p>
            <a:endParaRPr lang="en-US" sz="1000" dirty="0"/>
          </a:p>
          <a:p>
            <a:r>
              <a:rPr lang="en-US" sz="2500" dirty="0"/>
              <a:t>The basic teaching was that; God the Father and God the Son were not co-eternal. </a:t>
            </a:r>
            <a:r>
              <a:rPr lang="en-US" sz="2500" b="1" dirty="0"/>
              <a:t>They believed and taught that Jesus (even in His pre-incarnate status) was divine but none the less a created being</a:t>
            </a:r>
            <a:r>
              <a:rPr lang="en-US" sz="2500" dirty="0"/>
              <a:t>. In other words at some point in time Jesus did not exist and therefore would have been inferior to the Father</a:t>
            </a:r>
            <a:r>
              <a:rPr lang="en-US" sz="2500" dirty="0" smtClean="0"/>
              <a:t>.</a:t>
            </a:r>
          </a:p>
          <a:p>
            <a:endParaRPr lang="en-US" sz="1000" dirty="0" smtClean="0"/>
          </a:p>
          <a:p>
            <a:r>
              <a:rPr lang="en-US" sz="2500" dirty="0" smtClean="0"/>
              <a:t>This </a:t>
            </a:r>
            <a:r>
              <a:rPr lang="en-US" sz="2500" dirty="0"/>
              <a:t>position (Arianism) was disputed and deemed </a:t>
            </a:r>
            <a:r>
              <a:rPr lang="en-US" sz="2500" b="1" i="1" u="sng" dirty="0">
                <a:solidFill>
                  <a:schemeClr val="bg1"/>
                </a:solidFill>
              </a:rPr>
              <a:t>heretical</a:t>
            </a:r>
            <a:r>
              <a:rPr lang="en-US" sz="2500" dirty="0"/>
              <a:t> by the early Church but this is where much of the erosion of “Orthodoxy” (the adherence to traditional and established beliefs) began.</a:t>
            </a:r>
            <a:endParaRPr lang="en-US" sz="2500" dirty="0" smtClean="0"/>
          </a:p>
        </p:txBody>
      </p:sp>
      <p:sp>
        <p:nvSpPr>
          <p:cNvPr id="3" name="Title 2"/>
          <p:cNvSpPr>
            <a:spLocks noGrp="1"/>
          </p:cNvSpPr>
          <p:nvPr>
            <p:ph type="title"/>
          </p:nvPr>
        </p:nvSpPr>
        <p:spPr>
          <a:xfrm>
            <a:off x="457200" y="152400"/>
            <a:ext cx="8229600" cy="762000"/>
          </a:xfrm>
        </p:spPr>
        <p:txBody>
          <a:bodyPr>
            <a:normAutofit/>
          </a:bodyPr>
          <a:lstStyle/>
          <a:p>
            <a:pPr algn="ctr"/>
            <a:r>
              <a:rPr lang="en-US" b="1" dirty="0" smtClean="0">
                <a:effectLst/>
              </a:rPr>
              <a:t>Arianism</a:t>
            </a:r>
            <a:endParaRPr lang="en-US" dirty="0"/>
          </a:p>
        </p:txBody>
      </p:sp>
    </p:spTree>
    <p:extLst>
      <p:ext uri="{BB962C8B-B14F-4D97-AF65-F5344CB8AC3E}">
        <p14:creationId xmlns:p14="http://schemas.microsoft.com/office/powerpoint/2010/main" val="117891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additive="base">
                                        <p:cTn id="2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181600"/>
          </a:xfrm>
        </p:spPr>
        <p:txBody>
          <a:bodyPr>
            <a:noAutofit/>
          </a:bodyPr>
          <a:lstStyle/>
          <a:p>
            <a:r>
              <a:rPr lang="en-US" sz="2400" dirty="0"/>
              <a:t>The large percentage of early “church leaders” continued to support “Trinitarian” doctrine and only a handful of “rogue priests” attempted to challenge this belief by supporting Arianism. In the end the early push towards Arianism failed and Trinitarianism prevailed but not without some significant schisms that would follow the </a:t>
            </a:r>
            <a:r>
              <a:rPr lang="en-US" sz="2400" b="1" dirty="0"/>
              <a:t>Council of Nicea</a:t>
            </a:r>
            <a:r>
              <a:rPr lang="en-US" sz="2400" dirty="0" smtClean="0"/>
              <a:t>.</a:t>
            </a:r>
          </a:p>
          <a:p>
            <a:endParaRPr lang="en-US" sz="1000" dirty="0"/>
          </a:p>
          <a:p>
            <a:r>
              <a:rPr lang="en-US" sz="2400" dirty="0"/>
              <a:t>At the </a:t>
            </a:r>
            <a:r>
              <a:rPr lang="en-US" sz="2400" b="1" dirty="0"/>
              <a:t>Council of Nicea</a:t>
            </a:r>
            <a:r>
              <a:rPr lang="en-US" sz="2400" dirty="0"/>
              <a:t> several things were decided and one of them was the declaration that Arianism was heresy and therefore it was condemned. </a:t>
            </a:r>
            <a:r>
              <a:rPr lang="en-US" sz="2400" b="1" u="sng" dirty="0"/>
              <a:t>Thus the doctrine of the Trinity prevailed</a:t>
            </a:r>
            <a:r>
              <a:rPr lang="en-US" sz="2400" dirty="0"/>
              <a:t> and has been an uncontested doctrine in all major branches of the Eastern Orthodox, the Western Church, and Protestantism.</a:t>
            </a:r>
            <a:endParaRPr lang="en-US" sz="2400" dirty="0" smtClean="0"/>
          </a:p>
        </p:txBody>
      </p:sp>
      <p:sp>
        <p:nvSpPr>
          <p:cNvPr id="3" name="Title 2"/>
          <p:cNvSpPr>
            <a:spLocks noGrp="1"/>
          </p:cNvSpPr>
          <p:nvPr>
            <p:ph type="title"/>
          </p:nvPr>
        </p:nvSpPr>
        <p:spPr>
          <a:xfrm>
            <a:off x="457200" y="304800"/>
            <a:ext cx="8229600" cy="762000"/>
          </a:xfrm>
        </p:spPr>
        <p:txBody>
          <a:bodyPr>
            <a:normAutofit/>
          </a:bodyPr>
          <a:lstStyle/>
          <a:p>
            <a:pPr algn="ctr"/>
            <a:r>
              <a:rPr lang="en-US" b="1" dirty="0" smtClean="0">
                <a:effectLst/>
              </a:rPr>
              <a:t>Arianism</a:t>
            </a:r>
            <a:endParaRPr lang="en-US" dirty="0"/>
          </a:p>
        </p:txBody>
      </p:sp>
    </p:spTree>
    <p:extLst>
      <p:ext uri="{BB962C8B-B14F-4D97-AF65-F5344CB8AC3E}">
        <p14:creationId xmlns:p14="http://schemas.microsoft.com/office/powerpoint/2010/main" val="147305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Autofit/>
          </a:bodyPr>
          <a:lstStyle/>
          <a:p>
            <a:pPr marL="457200" indent="-457200">
              <a:buFont typeface="+mj-lt"/>
              <a:buAutoNum type="arabicPeriod"/>
            </a:pPr>
            <a:r>
              <a:rPr lang="en-US" sz="2500" dirty="0"/>
              <a:t>The </a:t>
            </a:r>
            <a:r>
              <a:rPr lang="en-US" sz="2500" b="1" u="sng" dirty="0"/>
              <a:t>Emperor Constantine</a:t>
            </a:r>
            <a:r>
              <a:rPr lang="en-US" sz="2500" dirty="0"/>
              <a:t> professes to be a Christian (although disputed by some) and made this claim; “I have experienced this in others and in myself, for I walked not in the ways of righteousness……But the Almighty God who sits in the court of heaven granted me what I did not deserve</a:t>
            </a:r>
            <a:r>
              <a:rPr lang="en-US" sz="2500" dirty="0" smtClean="0"/>
              <a:t>”</a:t>
            </a:r>
          </a:p>
          <a:p>
            <a:endParaRPr lang="en-US" sz="1000" dirty="0"/>
          </a:p>
          <a:p>
            <a:pPr marL="457200" indent="-457200">
              <a:buFont typeface="+mj-lt"/>
              <a:buAutoNum type="arabicPeriod" startAt="2"/>
            </a:pPr>
            <a:r>
              <a:rPr lang="en-US" sz="2500" dirty="0"/>
              <a:t>The “</a:t>
            </a:r>
            <a:r>
              <a:rPr lang="en-US" sz="2500" b="1" u="sng" dirty="0"/>
              <a:t>Edict of Milan</a:t>
            </a:r>
            <a:r>
              <a:rPr lang="en-US" sz="2500" dirty="0"/>
              <a:t>” was issued as a joint declaration by Constantine I (ruler of the Western Roman Empire) and Licinius (Roman Ruler of the Eastern Empire) in 313 AD which stopped the persecution of Christians and in effect </a:t>
            </a:r>
            <a:r>
              <a:rPr lang="en-US" sz="2500" b="1" u="sng" dirty="0"/>
              <a:t>made Christianity legal within the Roman Empire</a:t>
            </a:r>
            <a:r>
              <a:rPr lang="en-US" sz="2500" dirty="0"/>
              <a:t>.</a:t>
            </a:r>
            <a:endParaRPr lang="en-US" sz="2500" dirty="0" smtClean="0"/>
          </a:p>
        </p:txBody>
      </p:sp>
      <p:sp>
        <p:nvSpPr>
          <p:cNvPr id="3" name="Title 2"/>
          <p:cNvSpPr>
            <a:spLocks noGrp="1"/>
          </p:cNvSpPr>
          <p:nvPr>
            <p:ph type="title"/>
          </p:nvPr>
        </p:nvSpPr>
        <p:spPr>
          <a:xfrm>
            <a:off x="457200" y="304800"/>
            <a:ext cx="8229600" cy="990600"/>
          </a:xfrm>
        </p:spPr>
        <p:txBody>
          <a:bodyPr>
            <a:normAutofit fontScale="90000"/>
          </a:bodyPr>
          <a:lstStyle/>
          <a:p>
            <a:pPr algn="ctr"/>
            <a:r>
              <a:rPr lang="en-US" sz="3800" b="1" dirty="0">
                <a:effectLst/>
              </a:rPr>
              <a:t>Historical Events that Affected the Church</a:t>
            </a:r>
            <a:r>
              <a:rPr lang="en-US" b="1" u="sng" dirty="0">
                <a:effectLst/>
              </a:rPr>
              <a:t> </a:t>
            </a:r>
            <a:r>
              <a:rPr lang="en-US" sz="3100" b="1" dirty="0" smtClean="0">
                <a:effectLst/>
              </a:rPr>
              <a:t>(A.D. 300-600</a:t>
            </a:r>
            <a:r>
              <a:rPr lang="en-US" sz="3100" b="1" dirty="0">
                <a:effectLst/>
              </a:rPr>
              <a:t>)</a:t>
            </a:r>
            <a:endParaRPr lang="en-US" sz="3100" dirty="0"/>
          </a:p>
        </p:txBody>
      </p:sp>
    </p:spTree>
    <p:extLst>
      <p:ext uri="{BB962C8B-B14F-4D97-AF65-F5344CB8AC3E}">
        <p14:creationId xmlns:p14="http://schemas.microsoft.com/office/powerpoint/2010/main" val="2763377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 calcmode="lin" valueType="num">
                                      <p:cBhvr>
                                        <p:cTn id="22"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4"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191000"/>
          </a:xfrm>
        </p:spPr>
        <p:txBody>
          <a:bodyPr>
            <a:noAutofit/>
          </a:bodyPr>
          <a:lstStyle/>
          <a:p>
            <a:pPr marL="457200" indent="-457200">
              <a:buFont typeface="+mj-lt"/>
              <a:buAutoNum type="arabicPeriod" startAt="3"/>
            </a:pPr>
            <a:r>
              <a:rPr lang="en-US" sz="2500" dirty="0"/>
              <a:t>The </a:t>
            </a:r>
            <a:r>
              <a:rPr lang="en-US" sz="2500" b="1" u="sng" dirty="0"/>
              <a:t>1</a:t>
            </a:r>
            <a:r>
              <a:rPr lang="en-US" sz="2500" b="1" u="sng" baseline="30000" dirty="0"/>
              <a:t>st</a:t>
            </a:r>
            <a:r>
              <a:rPr lang="en-US" sz="2500" b="1" u="sng" dirty="0"/>
              <a:t> Council of Nicea</a:t>
            </a:r>
            <a:r>
              <a:rPr lang="en-US" sz="2500" dirty="0"/>
              <a:t> was convened by Emperor Constantine in A.D. 325 and the meeting consisted of a large group of Christian bishops (approx. 300) who gathered to establish solidarity in the Trinitarian position and declare Arianism to be heretical. There were a number of significant accomplishments and this meeting was the first of many councils that met to formulate various creeds (i.e. the Nicene Creed) and doctrinal positions that helped to battle the continued onslaught of heresy.</a:t>
            </a:r>
          </a:p>
        </p:txBody>
      </p:sp>
      <p:sp>
        <p:nvSpPr>
          <p:cNvPr id="3" name="Title 2"/>
          <p:cNvSpPr>
            <a:spLocks noGrp="1"/>
          </p:cNvSpPr>
          <p:nvPr>
            <p:ph type="title"/>
          </p:nvPr>
        </p:nvSpPr>
        <p:spPr>
          <a:xfrm>
            <a:off x="457200" y="304800"/>
            <a:ext cx="8229600" cy="990600"/>
          </a:xfrm>
        </p:spPr>
        <p:txBody>
          <a:bodyPr>
            <a:normAutofit fontScale="90000"/>
          </a:bodyPr>
          <a:lstStyle/>
          <a:p>
            <a:pPr algn="ctr"/>
            <a:r>
              <a:rPr lang="en-US" sz="3800" b="1" dirty="0">
                <a:effectLst/>
              </a:rPr>
              <a:t>Historical Events that Affected the Church</a:t>
            </a:r>
            <a:r>
              <a:rPr lang="en-US" b="1" u="sng" dirty="0">
                <a:effectLst/>
              </a:rPr>
              <a:t> </a:t>
            </a:r>
            <a:r>
              <a:rPr lang="en-US" sz="3100" b="1" dirty="0" smtClean="0">
                <a:effectLst/>
              </a:rPr>
              <a:t>(A.D. 300-600</a:t>
            </a:r>
            <a:r>
              <a:rPr lang="en-US" sz="3100" b="1" dirty="0">
                <a:effectLst/>
              </a:rPr>
              <a:t>)</a:t>
            </a:r>
            <a:endParaRPr lang="en-US" sz="3100" dirty="0"/>
          </a:p>
        </p:txBody>
      </p:sp>
    </p:spTree>
    <p:extLst>
      <p:ext uri="{BB962C8B-B14F-4D97-AF65-F5344CB8AC3E}">
        <p14:creationId xmlns:p14="http://schemas.microsoft.com/office/powerpoint/2010/main" val="2659429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Autofit/>
          </a:bodyPr>
          <a:lstStyle/>
          <a:p>
            <a:pPr marL="457200" indent="-457200">
              <a:buFont typeface="+mj-lt"/>
              <a:buAutoNum type="arabicPeriod" startAt="4"/>
            </a:pPr>
            <a:r>
              <a:rPr lang="en-US" dirty="0"/>
              <a:t>Later the </a:t>
            </a:r>
            <a:r>
              <a:rPr lang="en-US" b="1" u="sng" dirty="0"/>
              <a:t>Emperor Theodosius I</a:t>
            </a:r>
            <a:r>
              <a:rPr lang="en-US" dirty="0"/>
              <a:t>; (The Roman Emperor from about 379 until 395 and responsible for once again uniting the Roman Empire as one….. and further the last Emperor of a united Roman Empire); also claimed to be a Christian and is </a:t>
            </a:r>
            <a:r>
              <a:rPr lang="en-US" b="1" u="sng" dirty="0"/>
              <a:t>responsible for making Christianity the “official” Roman religion</a:t>
            </a:r>
            <a:r>
              <a:rPr lang="en-US" b="1" u="sng" dirty="0" smtClean="0"/>
              <a:t>.</a:t>
            </a:r>
          </a:p>
          <a:p>
            <a:pPr marL="457200" indent="-457200">
              <a:buFont typeface="+mj-lt"/>
              <a:buAutoNum type="arabicPeriod" startAt="4"/>
            </a:pPr>
            <a:endParaRPr lang="en-US" sz="1000" b="1" u="sng" dirty="0"/>
          </a:p>
          <a:p>
            <a:pPr marL="457200" indent="-457200">
              <a:buFont typeface="+mj-lt"/>
              <a:buAutoNum type="arabicPeriod" startAt="4"/>
            </a:pPr>
            <a:r>
              <a:rPr lang="en-US" dirty="0"/>
              <a:t>This combination of “religion” and “government” paved the way for what eventually leads to compromise and corruption within the organized “Church” specifically the Roman Church.</a:t>
            </a:r>
          </a:p>
        </p:txBody>
      </p:sp>
      <p:sp>
        <p:nvSpPr>
          <p:cNvPr id="3" name="Title 2"/>
          <p:cNvSpPr>
            <a:spLocks noGrp="1"/>
          </p:cNvSpPr>
          <p:nvPr>
            <p:ph type="title"/>
          </p:nvPr>
        </p:nvSpPr>
        <p:spPr>
          <a:xfrm>
            <a:off x="457200" y="304800"/>
            <a:ext cx="8229600" cy="990600"/>
          </a:xfrm>
        </p:spPr>
        <p:txBody>
          <a:bodyPr>
            <a:normAutofit fontScale="90000"/>
          </a:bodyPr>
          <a:lstStyle/>
          <a:p>
            <a:pPr algn="ctr"/>
            <a:r>
              <a:rPr lang="en-US" sz="3800" b="1" dirty="0">
                <a:effectLst/>
              </a:rPr>
              <a:t>Historical Events that Affected the Church</a:t>
            </a:r>
            <a:r>
              <a:rPr lang="en-US" b="1" u="sng" dirty="0">
                <a:effectLst/>
              </a:rPr>
              <a:t> </a:t>
            </a:r>
            <a:r>
              <a:rPr lang="en-US" sz="3100" b="1" dirty="0" smtClean="0">
                <a:effectLst/>
              </a:rPr>
              <a:t>(A.D. 300-600</a:t>
            </a:r>
            <a:r>
              <a:rPr lang="en-US" sz="3100" b="1" dirty="0">
                <a:effectLst/>
              </a:rPr>
              <a:t>)</a:t>
            </a:r>
            <a:endParaRPr lang="en-US" sz="3100" dirty="0"/>
          </a:p>
        </p:txBody>
      </p:sp>
    </p:spTree>
    <p:extLst>
      <p:ext uri="{BB962C8B-B14F-4D97-AF65-F5344CB8AC3E}">
        <p14:creationId xmlns:p14="http://schemas.microsoft.com/office/powerpoint/2010/main" val="272904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pPr marL="514350" lvl="0" indent="-514350">
              <a:buFont typeface="+mj-lt"/>
              <a:buAutoNum type="arabicPeriod" startAt="6"/>
            </a:pPr>
            <a:r>
              <a:rPr lang="en-US" sz="2400" dirty="0"/>
              <a:t>The natural progression of the Church merging with Government led to the authority (religiously, politically, and socially) within the Roman Empire being heavily wielded by the </a:t>
            </a:r>
            <a:r>
              <a:rPr lang="en-US" sz="2400" b="1" dirty="0"/>
              <a:t>Supreme Pontiff</a:t>
            </a:r>
            <a:r>
              <a:rPr lang="en-US" sz="2400" dirty="0"/>
              <a:t> called the </a:t>
            </a:r>
            <a:r>
              <a:rPr lang="en-US" sz="2400" b="1" dirty="0"/>
              <a:t>Pope</a:t>
            </a:r>
            <a:r>
              <a:rPr lang="en-US" sz="2400" dirty="0" smtClean="0"/>
              <a:t>.</a:t>
            </a:r>
          </a:p>
          <a:p>
            <a:pPr marL="514350" lvl="0" indent="-514350">
              <a:buFont typeface="+mj-lt"/>
              <a:buAutoNum type="arabicPeriod" startAt="6"/>
            </a:pPr>
            <a:endParaRPr lang="en-US" sz="1000" dirty="0"/>
          </a:p>
          <a:p>
            <a:pPr marL="514350" lvl="0" indent="-514350">
              <a:buFont typeface="+mj-lt"/>
              <a:buAutoNum type="arabicPeriod" startAt="6"/>
            </a:pPr>
            <a:r>
              <a:rPr lang="en-US" sz="2400" dirty="0" smtClean="0"/>
              <a:t> </a:t>
            </a:r>
            <a:r>
              <a:rPr lang="en-US" sz="2400" dirty="0"/>
              <a:t>The negative result of all of this compromise between religion and government allowed for certain “religious leaders” to be selfishly motivated and at times were improperly influenced by unbelievers which allowed for corruption to rule the day</a:t>
            </a:r>
            <a:r>
              <a:rPr lang="en-US" sz="2400" dirty="0" smtClean="0"/>
              <a:t>.</a:t>
            </a:r>
          </a:p>
          <a:p>
            <a:pPr marL="514350" lvl="0" indent="-514350">
              <a:buFont typeface="+mj-lt"/>
              <a:buAutoNum type="arabicPeriod" startAt="6"/>
            </a:pPr>
            <a:endParaRPr lang="en-US" sz="1000" dirty="0" smtClean="0"/>
          </a:p>
          <a:p>
            <a:pPr marL="514350" lvl="0" indent="-514350">
              <a:buFont typeface="+mj-lt"/>
              <a:buAutoNum type="arabicPeriod" startAt="6"/>
            </a:pPr>
            <a:r>
              <a:rPr lang="en-US" sz="2400" dirty="0" smtClean="0"/>
              <a:t>This </a:t>
            </a:r>
            <a:r>
              <a:rPr lang="en-US" sz="2400" dirty="0"/>
              <a:t>corruption led to “The Church” now persecuting Christians</a:t>
            </a:r>
            <a:r>
              <a:rPr lang="en-US" sz="2400" dirty="0" smtClean="0"/>
              <a:t>…</a:t>
            </a:r>
            <a:endParaRPr lang="en-US" sz="2400" dirty="0"/>
          </a:p>
          <a:p>
            <a:pPr marL="457200" indent="-457200">
              <a:buFont typeface="+mj-lt"/>
              <a:buAutoNum type="arabicPeriod" startAt="6"/>
            </a:pPr>
            <a:endParaRPr lang="en-US" sz="1000" b="1" u="sng" dirty="0"/>
          </a:p>
        </p:txBody>
      </p:sp>
      <p:sp>
        <p:nvSpPr>
          <p:cNvPr id="3" name="Title 2"/>
          <p:cNvSpPr>
            <a:spLocks noGrp="1"/>
          </p:cNvSpPr>
          <p:nvPr>
            <p:ph type="title"/>
          </p:nvPr>
        </p:nvSpPr>
        <p:spPr>
          <a:xfrm>
            <a:off x="457200" y="304800"/>
            <a:ext cx="8229600" cy="990600"/>
          </a:xfrm>
        </p:spPr>
        <p:txBody>
          <a:bodyPr>
            <a:normAutofit fontScale="90000"/>
          </a:bodyPr>
          <a:lstStyle/>
          <a:p>
            <a:pPr algn="ctr"/>
            <a:r>
              <a:rPr lang="en-US" sz="3800" b="1" dirty="0">
                <a:effectLst/>
              </a:rPr>
              <a:t>Historical Events that Affected the Church</a:t>
            </a:r>
            <a:r>
              <a:rPr lang="en-US" b="1" u="sng" dirty="0">
                <a:effectLst/>
              </a:rPr>
              <a:t> </a:t>
            </a:r>
            <a:r>
              <a:rPr lang="en-US" sz="3100" b="1" dirty="0" smtClean="0">
                <a:effectLst/>
              </a:rPr>
              <a:t>(A.D. 300-600</a:t>
            </a:r>
            <a:r>
              <a:rPr lang="en-US" sz="3100" b="1" dirty="0">
                <a:effectLst/>
              </a:rPr>
              <a:t>)</a:t>
            </a:r>
            <a:endParaRPr lang="en-US" sz="3100" dirty="0"/>
          </a:p>
        </p:txBody>
      </p:sp>
    </p:spTree>
    <p:extLst>
      <p:ext uri="{BB962C8B-B14F-4D97-AF65-F5344CB8AC3E}">
        <p14:creationId xmlns:p14="http://schemas.microsoft.com/office/powerpoint/2010/main" val="3857299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 calcmode="lin" valueType="num">
                                      <p:cBhvr additive="base">
                                        <p:cTn id="1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038600"/>
            <a:ext cx="8305800" cy="1066800"/>
          </a:xfrm>
        </p:spPr>
        <p:txBody>
          <a:bodyPr/>
          <a:lstStyle/>
          <a:p>
            <a:r>
              <a:rPr lang="en-US" sz="4400" b="1" dirty="0"/>
              <a:t>(A.D. 300-600)</a:t>
            </a:r>
            <a:endParaRPr lang="en-US" sz="4400" dirty="0"/>
          </a:p>
        </p:txBody>
      </p:sp>
      <p:sp>
        <p:nvSpPr>
          <p:cNvPr id="2" name="Title 1"/>
          <p:cNvSpPr>
            <a:spLocks noGrp="1"/>
          </p:cNvSpPr>
          <p:nvPr>
            <p:ph type="ctrTitle"/>
          </p:nvPr>
        </p:nvSpPr>
        <p:spPr>
          <a:xfrm>
            <a:off x="457200" y="1143000"/>
            <a:ext cx="8305800" cy="2271932"/>
          </a:xfrm>
        </p:spPr>
        <p:txBody>
          <a:bodyPr/>
          <a:lstStyle/>
          <a:p>
            <a:r>
              <a:rPr lang="en-US" b="1" u="sng" dirty="0">
                <a:effectLst/>
              </a:rPr>
              <a:t>Champions </a:t>
            </a:r>
            <a:r>
              <a:rPr lang="en-US" b="1" u="sng" dirty="0" smtClean="0">
                <a:effectLst/>
              </a:rPr>
              <a:t/>
            </a:r>
            <a:br>
              <a:rPr lang="en-US" b="1" u="sng" dirty="0" smtClean="0">
                <a:effectLst/>
              </a:rPr>
            </a:br>
            <a:r>
              <a:rPr lang="en-US" b="1" u="sng" dirty="0" smtClean="0">
                <a:effectLst/>
              </a:rPr>
              <a:t>of </a:t>
            </a:r>
            <a:br>
              <a:rPr lang="en-US" b="1" u="sng" dirty="0" smtClean="0">
                <a:effectLst/>
              </a:rPr>
            </a:br>
            <a:r>
              <a:rPr lang="en-US" b="1" u="sng" dirty="0" smtClean="0">
                <a:effectLst/>
              </a:rPr>
              <a:t>Truth</a:t>
            </a:r>
            <a:endParaRPr lang="en-US" dirty="0"/>
          </a:p>
        </p:txBody>
      </p:sp>
    </p:spTree>
    <p:extLst>
      <p:ext uri="{BB962C8B-B14F-4D97-AF65-F5344CB8AC3E}">
        <p14:creationId xmlns:p14="http://schemas.microsoft.com/office/powerpoint/2010/main" val="651497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257800"/>
          </a:xfrm>
        </p:spPr>
        <p:txBody>
          <a:bodyPr>
            <a:noAutofit/>
          </a:bodyPr>
          <a:lstStyle/>
          <a:p>
            <a:r>
              <a:rPr lang="en-US" dirty="0"/>
              <a:t>Background </a:t>
            </a:r>
            <a:r>
              <a:rPr lang="en-US" dirty="0" smtClean="0"/>
              <a:t>Information:</a:t>
            </a:r>
          </a:p>
          <a:p>
            <a:endParaRPr lang="en-US" sz="1400" dirty="0"/>
          </a:p>
          <a:p>
            <a:pPr lvl="1">
              <a:buFont typeface="Wingdings" pitchFamily="2" charset="2"/>
              <a:buChar char="Ø"/>
            </a:pPr>
            <a:r>
              <a:rPr lang="en-US" dirty="0"/>
              <a:t>He was born in Alexandria, Egypt </a:t>
            </a:r>
            <a:endParaRPr lang="en-US" dirty="0" smtClean="0"/>
          </a:p>
          <a:p>
            <a:pPr lvl="1">
              <a:buFont typeface="Wingdings" pitchFamily="2" charset="2"/>
              <a:buChar char="Ø"/>
            </a:pPr>
            <a:endParaRPr lang="en-US" sz="1200" dirty="0"/>
          </a:p>
          <a:p>
            <a:pPr lvl="1">
              <a:buFont typeface="Wingdings" pitchFamily="2" charset="2"/>
              <a:buChar char="Ø"/>
            </a:pPr>
            <a:r>
              <a:rPr lang="en-US" dirty="0"/>
              <a:t>His parents were quite wealthy, they were Christians and influential in Athanasius coming to faith in </a:t>
            </a:r>
            <a:r>
              <a:rPr lang="en-US" dirty="0" smtClean="0"/>
              <a:t>Christ</a:t>
            </a:r>
          </a:p>
          <a:p>
            <a:pPr lvl="1">
              <a:buFont typeface="Wingdings" pitchFamily="2" charset="2"/>
              <a:buChar char="Ø"/>
            </a:pPr>
            <a:endParaRPr lang="en-US" sz="1200" dirty="0"/>
          </a:p>
          <a:p>
            <a:pPr lvl="1">
              <a:buFont typeface="Wingdings" pitchFamily="2" charset="2"/>
              <a:buChar char="Ø"/>
            </a:pPr>
            <a:r>
              <a:rPr lang="en-US" dirty="0"/>
              <a:t>He became a Christian </a:t>
            </a:r>
            <a:r>
              <a:rPr lang="en-US" b="1" i="1" u="sng" dirty="0">
                <a:solidFill>
                  <a:schemeClr val="bg1"/>
                </a:solidFill>
              </a:rPr>
              <a:t>bishop</a:t>
            </a:r>
            <a:r>
              <a:rPr lang="en-US" dirty="0"/>
              <a:t> in the 4</a:t>
            </a:r>
            <a:r>
              <a:rPr lang="en-US" baseline="30000" dirty="0"/>
              <a:t>th</a:t>
            </a:r>
            <a:r>
              <a:rPr lang="en-US" dirty="0"/>
              <a:t> century in Alexandria, </a:t>
            </a:r>
            <a:r>
              <a:rPr lang="en-US" dirty="0" smtClean="0"/>
              <a:t>Egypt</a:t>
            </a:r>
          </a:p>
          <a:p>
            <a:pPr lvl="1">
              <a:buFont typeface="Wingdings" pitchFamily="2" charset="2"/>
              <a:buChar char="Ø"/>
            </a:pPr>
            <a:endParaRPr lang="en-US" sz="1200" dirty="0"/>
          </a:p>
          <a:p>
            <a:pPr lvl="1">
              <a:buFont typeface="Wingdings" pitchFamily="2" charset="2"/>
              <a:buChar char="Ø"/>
            </a:pPr>
            <a:r>
              <a:rPr lang="en-US" dirty="0"/>
              <a:t>The Catholic Church acknowledges him as a </a:t>
            </a:r>
            <a:r>
              <a:rPr lang="en-US" b="1" u="sng" dirty="0">
                <a:solidFill>
                  <a:schemeClr val="bg1"/>
                </a:solidFill>
              </a:rPr>
              <a:t>saint</a:t>
            </a:r>
            <a:r>
              <a:rPr lang="en-US" dirty="0"/>
              <a:t> and those within the Protestant community regard him as a great </a:t>
            </a:r>
            <a:r>
              <a:rPr lang="en-US" b="1" i="1" u="sng" dirty="0">
                <a:solidFill>
                  <a:schemeClr val="bg1"/>
                </a:solidFill>
              </a:rPr>
              <a:t>leader</a:t>
            </a:r>
            <a:r>
              <a:rPr lang="en-US" dirty="0"/>
              <a:t> of the Church.</a:t>
            </a:r>
            <a:endParaRPr lang="en-US" dirty="0" smtClean="0"/>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Athanasius of Alexandria </a:t>
            </a:r>
            <a:r>
              <a:rPr lang="en-US" sz="3600" dirty="0">
                <a:effectLst/>
              </a:rPr>
              <a:t>(</a:t>
            </a:r>
            <a:r>
              <a:rPr lang="en-US" sz="3600" dirty="0" smtClean="0">
                <a:effectLst/>
              </a:rPr>
              <a:t>298-373)</a:t>
            </a:r>
            <a:endParaRPr lang="en-US" sz="3600" dirty="0"/>
          </a:p>
        </p:txBody>
      </p:sp>
    </p:spTree>
    <p:extLst>
      <p:ext uri="{BB962C8B-B14F-4D97-AF65-F5344CB8AC3E}">
        <p14:creationId xmlns:p14="http://schemas.microsoft.com/office/powerpoint/2010/main" val="152173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additive="base">
                                        <p:cTn id="3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
                                            <p:txEl>
                                              <p:pRg st="8" end="8"/>
                                            </p:txEl>
                                          </p:spTgt>
                                        </p:tgtEl>
                                        <p:attrNameLst>
                                          <p:attrName>style.visibility</p:attrName>
                                        </p:attrNameLst>
                                      </p:cBhvr>
                                      <p:to>
                                        <p:strVal val="visible"/>
                                      </p:to>
                                    </p:set>
                                    <p:anim calcmode="lin" valueType="num">
                                      <p:cBhvr additive="base">
                                        <p:cTn id="38"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191000"/>
          </a:xfrm>
        </p:spPr>
        <p:txBody>
          <a:bodyPr>
            <a:noAutofit/>
          </a:bodyPr>
          <a:lstStyle/>
          <a:p>
            <a:r>
              <a:rPr lang="en-US" dirty="0"/>
              <a:t>His contributions to the advancement of </a:t>
            </a:r>
            <a:r>
              <a:rPr lang="en-US" dirty="0" smtClean="0"/>
              <a:t>Christianity:</a:t>
            </a:r>
          </a:p>
          <a:p>
            <a:endParaRPr lang="en-US" sz="1400" dirty="0"/>
          </a:p>
          <a:p>
            <a:pPr lvl="1">
              <a:buFont typeface="Wingdings" pitchFamily="2" charset="2"/>
              <a:buChar char="Ø"/>
            </a:pPr>
            <a:r>
              <a:rPr lang="en-US" dirty="0"/>
              <a:t>He was the chief opponent to </a:t>
            </a:r>
            <a:r>
              <a:rPr lang="en-US" b="1" dirty="0"/>
              <a:t>Arianism</a:t>
            </a:r>
            <a:r>
              <a:rPr lang="en-US" dirty="0"/>
              <a:t> and his writings reflect that it was </a:t>
            </a:r>
            <a:r>
              <a:rPr lang="en-US" b="1" i="1" u="sng" dirty="0">
                <a:solidFill>
                  <a:schemeClr val="bg1"/>
                </a:solidFill>
              </a:rPr>
              <a:t>heretical</a:t>
            </a:r>
            <a:r>
              <a:rPr lang="en-US" dirty="0"/>
              <a:t> and dangerous to Christianity. He opposed Arianism his entire life</a:t>
            </a:r>
            <a:r>
              <a:rPr lang="en-US" dirty="0" smtClean="0"/>
              <a:t>! </a:t>
            </a:r>
          </a:p>
          <a:p>
            <a:pPr lvl="1">
              <a:buFont typeface="Wingdings" pitchFamily="2" charset="2"/>
              <a:buChar char="Ø"/>
            </a:pPr>
            <a:endParaRPr lang="en-US" sz="1200" dirty="0"/>
          </a:p>
          <a:p>
            <a:pPr lvl="1">
              <a:buFont typeface="Wingdings" pitchFamily="2" charset="2"/>
              <a:buChar char="Ø"/>
            </a:pPr>
            <a:r>
              <a:rPr lang="en-US" dirty="0"/>
              <a:t>His writings </a:t>
            </a:r>
            <a:r>
              <a:rPr lang="en-US" b="1" i="1" u="sng" dirty="0">
                <a:solidFill>
                  <a:schemeClr val="bg1"/>
                </a:solidFill>
              </a:rPr>
              <a:t>affirmed</a:t>
            </a:r>
            <a:r>
              <a:rPr lang="en-US" dirty="0"/>
              <a:t> the doctrines held and taught by the Apostles. In many ways his writings laid the foundation for many of the “orthodox” doctrines held by the early church and still remain to this day.</a:t>
            </a:r>
            <a:endParaRPr lang="en-US" dirty="0" smtClean="0"/>
          </a:p>
        </p:txBody>
      </p:sp>
      <p:sp>
        <p:nvSpPr>
          <p:cNvPr id="3" name="Title 2"/>
          <p:cNvSpPr>
            <a:spLocks noGrp="1"/>
          </p:cNvSpPr>
          <p:nvPr>
            <p:ph type="title"/>
          </p:nvPr>
        </p:nvSpPr>
        <p:spPr>
          <a:xfrm>
            <a:off x="457200" y="381000"/>
            <a:ext cx="8229600" cy="762000"/>
          </a:xfrm>
        </p:spPr>
        <p:txBody>
          <a:bodyPr>
            <a:normAutofit/>
          </a:bodyPr>
          <a:lstStyle/>
          <a:p>
            <a:pPr algn="ctr"/>
            <a:r>
              <a:rPr lang="en-US" b="1" dirty="0">
                <a:effectLst/>
              </a:rPr>
              <a:t>Athanasius of Alexandria </a:t>
            </a:r>
            <a:r>
              <a:rPr lang="en-US" sz="3600" dirty="0">
                <a:effectLst/>
              </a:rPr>
              <a:t>(</a:t>
            </a:r>
            <a:r>
              <a:rPr lang="en-US" sz="3600" dirty="0" smtClean="0">
                <a:effectLst/>
              </a:rPr>
              <a:t>298-373)</a:t>
            </a:r>
            <a:endParaRPr lang="en-US" sz="3600" dirty="0"/>
          </a:p>
        </p:txBody>
      </p:sp>
    </p:spTree>
    <p:extLst>
      <p:ext uri="{BB962C8B-B14F-4D97-AF65-F5344CB8AC3E}">
        <p14:creationId xmlns:p14="http://schemas.microsoft.com/office/powerpoint/2010/main" val="2056709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p:cTn id="20"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105400"/>
          </a:xfrm>
        </p:spPr>
        <p:txBody>
          <a:bodyPr>
            <a:noAutofit/>
          </a:bodyPr>
          <a:lstStyle/>
          <a:p>
            <a:r>
              <a:rPr lang="en-US" dirty="0"/>
              <a:t>His contributions to the advancement of </a:t>
            </a:r>
            <a:r>
              <a:rPr lang="en-US" dirty="0" smtClean="0"/>
              <a:t>Christianity:</a:t>
            </a:r>
          </a:p>
          <a:p>
            <a:endParaRPr lang="en-US" sz="1400" dirty="0"/>
          </a:p>
          <a:p>
            <a:pPr lvl="1">
              <a:buFont typeface="Wingdings" pitchFamily="2" charset="2"/>
              <a:buChar char="Ø"/>
            </a:pPr>
            <a:r>
              <a:rPr lang="en-US" dirty="0"/>
              <a:t>It was Athanasius, in his Easter letter written in A.D. 367, who was the first person to acknowledge and identify the same </a:t>
            </a:r>
            <a:r>
              <a:rPr lang="en-US" b="1" i="1" u="sng" dirty="0">
                <a:solidFill>
                  <a:schemeClr val="bg1"/>
                </a:solidFill>
              </a:rPr>
              <a:t>27</a:t>
            </a:r>
            <a:r>
              <a:rPr lang="en-US" dirty="0"/>
              <a:t> books of the New Testament that are contained in our Bibles today. </a:t>
            </a:r>
            <a:endParaRPr lang="en-US" sz="1200" dirty="0" smtClean="0"/>
          </a:p>
          <a:p>
            <a:pPr lvl="1">
              <a:buFont typeface="Wingdings" pitchFamily="2" charset="2"/>
              <a:buChar char="Ø"/>
            </a:pPr>
            <a:endParaRPr lang="en-US" sz="1200" dirty="0"/>
          </a:p>
          <a:p>
            <a:pPr lvl="1">
              <a:buFont typeface="Wingdings" pitchFamily="2" charset="2"/>
              <a:buChar char="Ø"/>
            </a:pPr>
            <a:r>
              <a:rPr lang="en-US" dirty="0"/>
              <a:t>Because of his listing these 27 books as authoritative it will lead to them being </a:t>
            </a:r>
            <a:r>
              <a:rPr lang="en-US" b="1" i="1" u="sng" dirty="0">
                <a:solidFill>
                  <a:schemeClr val="bg1"/>
                </a:solidFill>
              </a:rPr>
              <a:t>canonized</a:t>
            </a:r>
            <a:r>
              <a:rPr lang="en-US" dirty="0"/>
              <a:t> at a later council/synod in Carthage in </a:t>
            </a:r>
            <a:r>
              <a:rPr lang="en-US" b="1" i="1" u="sng" dirty="0">
                <a:solidFill>
                  <a:schemeClr val="bg1"/>
                </a:solidFill>
              </a:rPr>
              <a:t>397</a:t>
            </a:r>
            <a:r>
              <a:rPr lang="en-US" dirty="0"/>
              <a:t> AD</a:t>
            </a:r>
            <a:r>
              <a:rPr lang="en-US" dirty="0" smtClean="0"/>
              <a:t>.</a:t>
            </a:r>
          </a:p>
          <a:p>
            <a:pPr lvl="1">
              <a:buFont typeface="Wingdings" pitchFamily="2" charset="2"/>
              <a:buChar char="Ø"/>
            </a:pPr>
            <a:endParaRPr lang="en-US" sz="1400" dirty="0"/>
          </a:p>
          <a:p>
            <a:pPr lvl="1">
              <a:buFont typeface="Wingdings" pitchFamily="2" charset="2"/>
              <a:buChar char="Ø"/>
            </a:pPr>
            <a:r>
              <a:rPr lang="en-US" dirty="0"/>
              <a:t>According to Norman Geisler (a modern day Apologist and Theologian); there has been no significant challenge to this list since they were accepted.</a:t>
            </a:r>
            <a:endParaRPr lang="en-US" dirty="0" smtClean="0"/>
          </a:p>
        </p:txBody>
      </p:sp>
      <p:sp>
        <p:nvSpPr>
          <p:cNvPr id="3" name="Title 2"/>
          <p:cNvSpPr>
            <a:spLocks noGrp="1"/>
          </p:cNvSpPr>
          <p:nvPr>
            <p:ph type="title"/>
          </p:nvPr>
        </p:nvSpPr>
        <p:spPr>
          <a:xfrm>
            <a:off x="457200" y="381000"/>
            <a:ext cx="8229600" cy="762000"/>
          </a:xfrm>
        </p:spPr>
        <p:txBody>
          <a:bodyPr>
            <a:normAutofit/>
          </a:bodyPr>
          <a:lstStyle/>
          <a:p>
            <a:pPr algn="ctr"/>
            <a:r>
              <a:rPr lang="en-US" b="1" dirty="0">
                <a:effectLst/>
              </a:rPr>
              <a:t>Athanasius of Alexandria </a:t>
            </a:r>
            <a:r>
              <a:rPr lang="en-US" sz="3600" dirty="0">
                <a:effectLst/>
              </a:rPr>
              <a:t>(</a:t>
            </a:r>
            <a:r>
              <a:rPr lang="en-US" sz="3600" dirty="0" smtClean="0">
                <a:effectLst/>
              </a:rPr>
              <a:t>298-373)</a:t>
            </a:r>
            <a:endParaRPr lang="en-US" sz="3600" dirty="0"/>
          </a:p>
        </p:txBody>
      </p:sp>
    </p:spTree>
    <p:extLst>
      <p:ext uri="{BB962C8B-B14F-4D97-AF65-F5344CB8AC3E}">
        <p14:creationId xmlns:p14="http://schemas.microsoft.com/office/powerpoint/2010/main" val="374647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p:cTn id="14"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2">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 calcmode="lin" valueType="num">
                                      <p:cBhvr>
                                        <p:cTn id="21"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Autofit/>
          </a:bodyPr>
          <a:lstStyle/>
          <a:p>
            <a:r>
              <a:rPr lang="en-US" dirty="0"/>
              <a:t>There were those who were </a:t>
            </a:r>
            <a:r>
              <a:rPr lang="en-US" b="1" dirty="0"/>
              <a:t>critical</a:t>
            </a:r>
            <a:r>
              <a:rPr lang="en-US" dirty="0"/>
              <a:t> of Athanasius and opposed his views, but much of that criticism comes from the supporters of Arius</a:t>
            </a:r>
            <a:r>
              <a:rPr lang="en-US" dirty="0" smtClean="0"/>
              <a:t>.</a:t>
            </a:r>
            <a:endParaRPr lang="en-US" sz="1200" dirty="0"/>
          </a:p>
          <a:p>
            <a:endParaRPr lang="en-US" sz="1200" dirty="0" smtClean="0"/>
          </a:p>
          <a:p>
            <a:pPr lvl="1">
              <a:buFont typeface="Wingdings" pitchFamily="2" charset="2"/>
              <a:buChar char="Ø"/>
            </a:pPr>
            <a:r>
              <a:rPr lang="en-US" dirty="0"/>
              <a:t>Those who opposed him claim that he was so passionate in his objections to Arianism and his unwillingness to compromise in his Theological </a:t>
            </a:r>
            <a:r>
              <a:rPr lang="en-US" dirty="0" smtClean="0"/>
              <a:t>beliefs.</a:t>
            </a:r>
          </a:p>
          <a:p>
            <a:pPr lvl="1">
              <a:buFont typeface="Wingdings" pitchFamily="2" charset="2"/>
              <a:buChar char="Ø"/>
            </a:pPr>
            <a:endParaRPr lang="en-US" sz="1400" dirty="0"/>
          </a:p>
          <a:p>
            <a:pPr lvl="1">
              <a:buFont typeface="Wingdings" pitchFamily="2" charset="2"/>
              <a:buChar char="Ø"/>
            </a:pPr>
            <a:r>
              <a:rPr lang="en-US" dirty="0"/>
              <a:t>Some claim that it was he who was responsible for the theological concepts such as “just wars” (Crusades) and inquisitions</a:t>
            </a:r>
            <a:r>
              <a:rPr lang="en-US" dirty="0" smtClean="0"/>
              <a:t>.</a:t>
            </a:r>
          </a:p>
          <a:p>
            <a:pPr lvl="1">
              <a:buFont typeface="Wingdings" pitchFamily="2" charset="2"/>
              <a:buChar char="Ø"/>
            </a:pPr>
            <a:endParaRPr lang="en-US" sz="1400" dirty="0"/>
          </a:p>
          <a:p>
            <a:pPr lvl="1">
              <a:buFont typeface="Wingdings" pitchFamily="2" charset="2"/>
              <a:buChar char="Ø"/>
            </a:pPr>
            <a:r>
              <a:rPr lang="en-US" dirty="0"/>
              <a:t>In my opinion Athanasius was more of a </a:t>
            </a:r>
            <a:r>
              <a:rPr lang="en-US" b="1" dirty="0"/>
              <a:t>victim</a:t>
            </a:r>
            <a:r>
              <a:rPr lang="en-US" dirty="0"/>
              <a:t> of intimidation and abuse than the one who was forcing his views on others.</a:t>
            </a:r>
            <a:endParaRPr lang="en-US" dirty="0" smtClean="0"/>
          </a:p>
        </p:txBody>
      </p:sp>
      <p:sp>
        <p:nvSpPr>
          <p:cNvPr id="3" name="Title 2"/>
          <p:cNvSpPr>
            <a:spLocks noGrp="1"/>
          </p:cNvSpPr>
          <p:nvPr>
            <p:ph type="title"/>
          </p:nvPr>
        </p:nvSpPr>
        <p:spPr>
          <a:xfrm>
            <a:off x="457200" y="228600"/>
            <a:ext cx="8229600" cy="762000"/>
          </a:xfrm>
        </p:spPr>
        <p:txBody>
          <a:bodyPr>
            <a:normAutofit/>
          </a:bodyPr>
          <a:lstStyle/>
          <a:p>
            <a:pPr algn="ctr"/>
            <a:r>
              <a:rPr lang="en-US" b="1" dirty="0">
                <a:effectLst/>
              </a:rPr>
              <a:t>Athanasius of Alexandria </a:t>
            </a:r>
            <a:r>
              <a:rPr lang="en-US" sz="3600" dirty="0">
                <a:effectLst/>
              </a:rPr>
              <a:t>(</a:t>
            </a:r>
            <a:r>
              <a:rPr lang="en-US" sz="3600" dirty="0" smtClean="0">
                <a:effectLst/>
              </a:rPr>
              <a:t>298-373)</a:t>
            </a:r>
            <a:endParaRPr lang="en-US" sz="3600" dirty="0"/>
          </a:p>
        </p:txBody>
      </p:sp>
    </p:spTree>
    <p:extLst>
      <p:ext uri="{BB962C8B-B14F-4D97-AF65-F5344CB8AC3E}">
        <p14:creationId xmlns:p14="http://schemas.microsoft.com/office/powerpoint/2010/main" val="1755916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257800"/>
          </a:xfrm>
        </p:spPr>
        <p:txBody>
          <a:bodyPr>
            <a:noAutofit/>
          </a:bodyPr>
          <a:lstStyle/>
          <a:p>
            <a:r>
              <a:rPr lang="en-US" dirty="0"/>
              <a:t>In the end although Emperor Constantine will originally side with Athanasius against Arius, he will eventually succumb to the call to compromise and find himself </a:t>
            </a:r>
            <a:r>
              <a:rPr lang="en-US" b="1" dirty="0"/>
              <a:t>banishing</a:t>
            </a:r>
            <a:r>
              <a:rPr lang="en-US" dirty="0"/>
              <a:t> Athanasius for his continued </a:t>
            </a:r>
            <a:r>
              <a:rPr lang="en-US" dirty="0" smtClean="0"/>
              <a:t>strong </a:t>
            </a:r>
            <a:r>
              <a:rPr lang="en-US" dirty="0"/>
              <a:t>stand against heresy</a:t>
            </a:r>
            <a:r>
              <a:rPr lang="en-US" dirty="0" smtClean="0"/>
              <a:t>.</a:t>
            </a:r>
          </a:p>
          <a:p>
            <a:endParaRPr lang="en-US" sz="1200" dirty="0"/>
          </a:p>
          <a:p>
            <a:pPr lvl="1">
              <a:buFont typeface="Wingdings" pitchFamily="2" charset="2"/>
              <a:buChar char="Ø"/>
            </a:pPr>
            <a:r>
              <a:rPr lang="en-US" dirty="0"/>
              <a:t>Because of his strong stand against heresy, Athanasius will be exiled (some 5-7 times) by Emperor Constantine and other Emperors who follow. </a:t>
            </a:r>
            <a:endParaRPr lang="en-US" dirty="0" smtClean="0"/>
          </a:p>
          <a:p>
            <a:pPr lvl="1">
              <a:buFont typeface="Wingdings" pitchFamily="2" charset="2"/>
              <a:buChar char="Ø"/>
            </a:pPr>
            <a:endParaRPr lang="en-US" sz="1400" dirty="0"/>
          </a:p>
          <a:p>
            <a:pPr lvl="1">
              <a:buFont typeface="Wingdings" pitchFamily="2" charset="2"/>
              <a:buChar char="Ø"/>
            </a:pPr>
            <a:r>
              <a:rPr lang="en-US" dirty="0"/>
              <a:t>During this time Athanasius will spend time with fellow believers who are often called (Desert Fathers). These were monks and hermits that live in various remote areas of Egypt. </a:t>
            </a:r>
            <a:endParaRPr lang="en-US" dirty="0" smtClean="0"/>
          </a:p>
        </p:txBody>
      </p:sp>
      <p:sp>
        <p:nvSpPr>
          <p:cNvPr id="3" name="Title 2"/>
          <p:cNvSpPr>
            <a:spLocks noGrp="1"/>
          </p:cNvSpPr>
          <p:nvPr>
            <p:ph type="title"/>
          </p:nvPr>
        </p:nvSpPr>
        <p:spPr>
          <a:xfrm>
            <a:off x="457200" y="381000"/>
            <a:ext cx="8229600" cy="762000"/>
          </a:xfrm>
        </p:spPr>
        <p:txBody>
          <a:bodyPr>
            <a:normAutofit/>
          </a:bodyPr>
          <a:lstStyle/>
          <a:p>
            <a:pPr algn="ctr"/>
            <a:r>
              <a:rPr lang="en-US" b="1" dirty="0">
                <a:effectLst/>
              </a:rPr>
              <a:t>Athanasius of Alexandria </a:t>
            </a:r>
            <a:r>
              <a:rPr lang="en-US" sz="3600" dirty="0">
                <a:effectLst/>
              </a:rPr>
              <a:t>(</a:t>
            </a:r>
            <a:r>
              <a:rPr lang="en-US" sz="3600" dirty="0" smtClean="0">
                <a:effectLst/>
              </a:rPr>
              <a:t>298-373)</a:t>
            </a:r>
            <a:endParaRPr lang="en-US" sz="3600" dirty="0"/>
          </a:p>
        </p:txBody>
      </p:sp>
    </p:spTree>
    <p:extLst>
      <p:ext uri="{BB962C8B-B14F-4D97-AF65-F5344CB8AC3E}">
        <p14:creationId xmlns:p14="http://schemas.microsoft.com/office/powerpoint/2010/main" val="336986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Autofit/>
          </a:bodyPr>
          <a:lstStyle/>
          <a:p>
            <a:pPr>
              <a:buFont typeface="Wingdings" pitchFamily="2" charset="2"/>
              <a:buChar char="Ø"/>
            </a:pPr>
            <a:r>
              <a:rPr lang="en-US" dirty="0"/>
              <a:t>It will be during these periods of exile where Athanasius will continue to impact others with a “</a:t>
            </a:r>
            <a:r>
              <a:rPr lang="en-US" b="1" dirty="0"/>
              <a:t>right teaching</a:t>
            </a:r>
            <a:r>
              <a:rPr lang="en-US" dirty="0"/>
              <a:t>” and thus will continue to </a:t>
            </a:r>
            <a:r>
              <a:rPr lang="en-US" b="1" i="1" u="sng" dirty="0">
                <a:solidFill>
                  <a:schemeClr val="bg1"/>
                </a:solidFill>
              </a:rPr>
              <a:t>disciple</a:t>
            </a:r>
            <a:r>
              <a:rPr lang="en-US" dirty="0"/>
              <a:t> those (common ones) who will stand against compromise and corruption of the Church in the years called the Middle Ages or </a:t>
            </a:r>
            <a:r>
              <a:rPr lang="en-US" b="1" i="1" u="sng" dirty="0">
                <a:solidFill>
                  <a:schemeClr val="bg1"/>
                </a:solidFill>
              </a:rPr>
              <a:t>Dark Ages</a:t>
            </a:r>
            <a:r>
              <a:rPr lang="en-US" dirty="0" smtClean="0"/>
              <a:t>.</a:t>
            </a:r>
          </a:p>
          <a:p>
            <a:pPr>
              <a:buFont typeface="Wingdings" pitchFamily="2" charset="2"/>
              <a:buChar char="Ø"/>
            </a:pPr>
            <a:endParaRPr lang="en-US" sz="1400" dirty="0"/>
          </a:p>
          <a:p>
            <a:pPr>
              <a:buFont typeface="Wingdings" pitchFamily="2" charset="2"/>
              <a:buChar char="Ø"/>
            </a:pPr>
            <a:r>
              <a:rPr lang="en-US" dirty="0"/>
              <a:t>We should be eternally grateful for a “Hero” such as Athanasius who chose to remain faithful in securing, protecting, and promoting the Truth claims of the Gospel as they were intended!</a:t>
            </a:r>
            <a:endParaRPr lang="en-US" dirty="0" smtClean="0"/>
          </a:p>
        </p:txBody>
      </p:sp>
      <p:sp>
        <p:nvSpPr>
          <p:cNvPr id="3" name="Title 2"/>
          <p:cNvSpPr>
            <a:spLocks noGrp="1"/>
          </p:cNvSpPr>
          <p:nvPr>
            <p:ph type="title"/>
          </p:nvPr>
        </p:nvSpPr>
        <p:spPr>
          <a:xfrm>
            <a:off x="457200" y="381000"/>
            <a:ext cx="8229600" cy="762000"/>
          </a:xfrm>
        </p:spPr>
        <p:txBody>
          <a:bodyPr>
            <a:normAutofit/>
          </a:bodyPr>
          <a:lstStyle/>
          <a:p>
            <a:pPr algn="ctr"/>
            <a:r>
              <a:rPr lang="en-US" b="1" dirty="0">
                <a:effectLst/>
              </a:rPr>
              <a:t>Athanasius of Alexandria </a:t>
            </a:r>
            <a:r>
              <a:rPr lang="en-US" sz="3600" dirty="0">
                <a:effectLst/>
              </a:rPr>
              <a:t>(</a:t>
            </a:r>
            <a:r>
              <a:rPr lang="en-US" sz="3600" dirty="0" smtClean="0">
                <a:effectLst/>
              </a:rPr>
              <a:t>298-373)</a:t>
            </a:r>
            <a:endParaRPr lang="en-US" sz="3600" dirty="0"/>
          </a:p>
        </p:txBody>
      </p:sp>
    </p:spTree>
    <p:extLst>
      <p:ext uri="{BB962C8B-B14F-4D97-AF65-F5344CB8AC3E}">
        <p14:creationId xmlns:p14="http://schemas.microsoft.com/office/powerpoint/2010/main" val="2660886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Autofit/>
          </a:bodyPr>
          <a:lstStyle/>
          <a:p>
            <a:pPr>
              <a:buFont typeface="Wingdings" pitchFamily="2" charset="2"/>
              <a:buChar char="Ø"/>
            </a:pPr>
            <a:r>
              <a:rPr lang="en-US" dirty="0"/>
              <a:t>Background </a:t>
            </a:r>
            <a:r>
              <a:rPr lang="en-US" dirty="0" smtClean="0"/>
              <a:t>Information</a:t>
            </a:r>
          </a:p>
          <a:p>
            <a:pPr>
              <a:buFont typeface="Wingdings" pitchFamily="2" charset="2"/>
              <a:buChar char="Ø"/>
            </a:pPr>
            <a:endParaRPr lang="en-US" sz="1400" dirty="0"/>
          </a:p>
          <a:p>
            <a:pPr lvl="1">
              <a:buFont typeface="Wingdings" pitchFamily="2" charset="2"/>
              <a:buChar char="Ø"/>
            </a:pPr>
            <a:r>
              <a:rPr lang="en-US" dirty="0"/>
              <a:t>Jerome was born to Christian parents (in the region known as Dalmatia – later called Yugoslavia and now Bosnia and Herzegovina</a:t>
            </a:r>
            <a:r>
              <a:rPr lang="en-US" dirty="0" smtClean="0"/>
              <a:t>).</a:t>
            </a:r>
          </a:p>
          <a:p>
            <a:pPr lvl="1">
              <a:buFont typeface="Wingdings" pitchFamily="2" charset="2"/>
              <a:buChar char="Ø"/>
            </a:pPr>
            <a:endParaRPr lang="en-US" sz="1200" dirty="0"/>
          </a:p>
          <a:p>
            <a:pPr lvl="1">
              <a:buFont typeface="Wingdings" pitchFamily="2" charset="2"/>
              <a:buChar char="Ø"/>
            </a:pPr>
            <a:r>
              <a:rPr lang="en-US" dirty="0"/>
              <a:t>Later (as a young lad) traveled to Rome to pursue rhetoric and </a:t>
            </a:r>
            <a:r>
              <a:rPr lang="en-US" dirty="0" smtClean="0"/>
              <a:t>philosophy</a:t>
            </a:r>
          </a:p>
          <a:p>
            <a:pPr lvl="1">
              <a:buFont typeface="Wingdings" pitchFamily="2" charset="2"/>
              <a:buChar char="Ø"/>
            </a:pPr>
            <a:endParaRPr lang="en-US" sz="1400" dirty="0"/>
          </a:p>
          <a:p>
            <a:pPr lvl="1">
              <a:buFont typeface="Wingdings" pitchFamily="2" charset="2"/>
              <a:buChar char="Ø"/>
            </a:pPr>
            <a:r>
              <a:rPr lang="en-US" dirty="0"/>
              <a:t>He became interested in “language techniques”, later referred to as grammar. He eventually took an interest in Koine (common) Greek and although at first his interest was in philosophy, his travels took him to Gaul where he made many Christian friends.</a:t>
            </a:r>
            <a:endParaRPr lang="en-US" dirty="0" smtClean="0"/>
          </a:p>
        </p:txBody>
      </p:sp>
      <p:sp>
        <p:nvSpPr>
          <p:cNvPr id="3" name="Title 2"/>
          <p:cNvSpPr>
            <a:spLocks noGrp="1"/>
          </p:cNvSpPr>
          <p:nvPr>
            <p:ph type="title"/>
          </p:nvPr>
        </p:nvSpPr>
        <p:spPr>
          <a:xfrm>
            <a:off x="457200" y="381000"/>
            <a:ext cx="8229600" cy="762000"/>
          </a:xfrm>
        </p:spPr>
        <p:txBody>
          <a:bodyPr>
            <a:normAutofit/>
          </a:bodyPr>
          <a:lstStyle/>
          <a:p>
            <a:pPr algn="ctr"/>
            <a:r>
              <a:rPr lang="en-US" b="1" dirty="0">
                <a:effectLst/>
              </a:rPr>
              <a:t>Jerome (347-420 AD)</a:t>
            </a:r>
            <a:endParaRPr lang="en-US" sz="3600" dirty="0"/>
          </a:p>
        </p:txBody>
      </p:sp>
    </p:spTree>
    <p:extLst>
      <p:ext uri="{BB962C8B-B14F-4D97-AF65-F5344CB8AC3E}">
        <p14:creationId xmlns:p14="http://schemas.microsoft.com/office/powerpoint/2010/main" val="104759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additive="base">
                                        <p:cTn id="3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00600"/>
          </a:xfrm>
        </p:spPr>
        <p:txBody>
          <a:bodyPr>
            <a:noAutofit/>
          </a:bodyPr>
          <a:lstStyle/>
          <a:p>
            <a:pPr>
              <a:buFont typeface="Wingdings" pitchFamily="2" charset="2"/>
              <a:buChar char="Ø"/>
            </a:pPr>
            <a:r>
              <a:rPr lang="en-US" dirty="0"/>
              <a:t>Background </a:t>
            </a:r>
            <a:r>
              <a:rPr lang="en-US" dirty="0" smtClean="0"/>
              <a:t>Information</a:t>
            </a:r>
          </a:p>
          <a:p>
            <a:pPr>
              <a:buFont typeface="Wingdings" pitchFamily="2" charset="2"/>
              <a:buChar char="Ø"/>
            </a:pPr>
            <a:endParaRPr lang="en-US" sz="1400" dirty="0"/>
          </a:p>
          <a:p>
            <a:pPr lvl="1">
              <a:buFont typeface="Wingdings" pitchFamily="2" charset="2"/>
              <a:buChar char="Ø"/>
            </a:pPr>
            <a:r>
              <a:rPr lang="en-US" dirty="0"/>
              <a:t>On several occasions he became seriously ill and one specific instance he reports of seeing a vision that encouraged him to lay aside his secular studies and pursue the things of God</a:t>
            </a:r>
            <a:r>
              <a:rPr lang="en-US" dirty="0" smtClean="0"/>
              <a:t>.</a:t>
            </a:r>
          </a:p>
          <a:p>
            <a:pPr lvl="1">
              <a:buFont typeface="Wingdings" pitchFamily="2" charset="2"/>
              <a:buChar char="Ø"/>
            </a:pPr>
            <a:endParaRPr lang="en-US" sz="1200" dirty="0"/>
          </a:p>
          <a:p>
            <a:pPr lvl="1">
              <a:buFont typeface="Wingdings" pitchFamily="2" charset="2"/>
              <a:buChar char="Ø"/>
            </a:pPr>
            <a:r>
              <a:rPr lang="en-US" dirty="0"/>
              <a:t>Subsequent to this he spent some time in the desert (probably in a monastic community) where he pursued an “ascetic” lifestyle and devoted himself to the study of the Scriptures.</a:t>
            </a:r>
            <a:endParaRPr lang="en-US" dirty="0" smtClean="0"/>
          </a:p>
        </p:txBody>
      </p:sp>
      <p:sp>
        <p:nvSpPr>
          <p:cNvPr id="3" name="Title 2"/>
          <p:cNvSpPr>
            <a:spLocks noGrp="1"/>
          </p:cNvSpPr>
          <p:nvPr>
            <p:ph type="title"/>
          </p:nvPr>
        </p:nvSpPr>
        <p:spPr>
          <a:xfrm>
            <a:off x="457200" y="381000"/>
            <a:ext cx="8229600" cy="762000"/>
          </a:xfrm>
        </p:spPr>
        <p:txBody>
          <a:bodyPr>
            <a:normAutofit/>
          </a:bodyPr>
          <a:lstStyle/>
          <a:p>
            <a:pPr algn="ctr"/>
            <a:r>
              <a:rPr lang="en-US" b="1" dirty="0">
                <a:effectLst/>
              </a:rPr>
              <a:t>Jerome (347-420 AD)</a:t>
            </a:r>
            <a:endParaRPr lang="en-US" sz="3600" dirty="0"/>
          </a:p>
        </p:txBody>
      </p:sp>
    </p:spTree>
    <p:extLst>
      <p:ext uri="{BB962C8B-B14F-4D97-AF65-F5344CB8AC3E}">
        <p14:creationId xmlns:p14="http://schemas.microsoft.com/office/powerpoint/2010/main" val="3228405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arn(inVertic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00600"/>
          </a:xfrm>
        </p:spPr>
        <p:txBody>
          <a:bodyPr>
            <a:noAutofit/>
          </a:bodyPr>
          <a:lstStyle/>
          <a:p>
            <a:r>
              <a:rPr lang="en-US" dirty="0"/>
              <a:t>His most significant contribution was the translation of the Hebrew Old Testament and the Greek New Testament into </a:t>
            </a:r>
            <a:r>
              <a:rPr lang="en-US" b="1" i="1" u="sng" dirty="0">
                <a:solidFill>
                  <a:schemeClr val="bg1"/>
                </a:solidFill>
              </a:rPr>
              <a:t>Latin</a:t>
            </a:r>
            <a:r>
              <a:rPr lang="en-US" dirty="0"/>
              <a:t>.</a:t>
            </a:r>
            <a:endParaRPr lang="en-US" sz="1400" dirty="0"/>
          </a:p>
          <a:p>
            <a:pPr lvl="1">
              <a:buFont typeface="Wingdings" pitchFamily="2" charset="2"/>
              <a:buChar char="Ø"/>
            </a:pPr>
            <a:endParaRPr lang="en-US" sz="1200" dirty="0" smtClean="0"/>
          </a:p>
          <a:p>
            <a:pPr lvl="1">
              <a:buFont typeface="Wingdings" pitchFamily="2" charset="2"/>
              <a:buChar char="Ø"/>
            </a:pPr>
            <a:r>
              <a:rPr lang="en-US" dirty="0"/>
              <a:t>He chose the Hebrew Old Testament over the Septuagint (Greek Translation) due to the translation errors many claimed existed in the Septuagint</a:t>
            </a:r>
            <a:r>
              <a:rPr lang="en-US" dirty="0" smtClean="0"/>
              <a:t>.</a:t>
            </a:r>
          </a:p>
          <a:p>
            <a:pPr lvl="1">
              <a:buFont typeface="Wingdings" pitchFamily="2" charset="2"/>
              <a:buChar char="Ø"/>
            </a:pPr>
            <a:endParaRPr lang="en-US" sz="1200" dirty="0"/>
          </a:p>
          <a:p>
            <a:pPr lvl="1">
              <a:buFont typeface="Wingdings" pitchFamily="2" charset="2"/>
              <a:buChar char="Ø"/>
            </a:pPr>
            <a:r>
              <a:rPr lang="en-US" dirty="0"/>
              <a:t>This Latin version of the Bible is called “The </a:t>
            </a:r>
            <a:r>
              <a:rPr lang="en-US" b="1" i="1" u="sng" dirty="0">
                <a:solidFill>
                  <a:schemeClr val="bg1"/>
                </a:solidFill>
              </a:rPr>
              <a:t>Vulgate</a:t>
            </a:r>
            <a:r>
              <a:rPr lang="en-US" dirty="0"/>
              <a:t>” which was intended for the common person to read and understand</a:t>
            </a:r>
            <a:r>
              <a:rPr lang="en-US" dirty="0" smtClean="0"/>
              <a:t>.</a:t>
            </a:r>
          </a:p>
          <a:p>
            <a:pPr lvl="1">
              <a:buFont typeface="Wingdings" pitchFamily="2" charset="2"/>
              <a:buChar char="Ø"/>
            </a:pPr>
            <a:endParaRPr lang="en-US" sz="1200" dirty="0"/>
          </a:p>
          <a:p>
            <a:pPr lvl="1">
              <a:buFont typeface="Wingdings" pitchFamily="2" charset="2"/>
              <a:buChar char="Ø"/>
            </a:pPr>
            <a:r>
              <a:rPr lang="en-US" dirty="0"/>
              <a:t>This would become the standard Bible for a millennium.</a:t>
            </a:r>
            <a:endParaRPr lang="en-US" dirty="0" smtClean="0"/>
          </a:p>
        </p:txBody>
      </p:sp>
      <p:sp>
        <p:nvSpPr>
          <p:cNvPr id="3" name="Title 2"/>
          <p:cNvSpPr>
            <a:spLocks noGrp="1"/>
          </p:cNvSpPr>
          <p:nvPr>
            <p:ph type="title"/>
          </p:nvPr>
        </p:nvSpPr>
        <p:spPr>
          <a:xfrm>
            <a:off x="457200" y="381000"/>
            <a:ext cx="8229600" cy="762000"/>
          </a:xfrm>
        </p:spPr>
        <p:txBody>
          <a:bodyPr>
            <a:normAutofit/>
          </a:bodyPr>
          <a:lstStyle/>
          <a:p>
            <a:pPr algn="ctr"/>
            <a:r>
              <a:rPr lang="en-US" b="1" dirty="0">
                <a:effectLst/>
              </a:rPr>
              <a:t>Jerome (347-420 AD)</a:t>
            </a:r>
            <a:endParaRPr lang="en-US" sz="3600" dirty="0"/>
          </a:p>
        </p:txBody>
      </p:sp>
    </p:spTree>
    <p:extLst>
      <p:ext uri="{BB962C8B-B14F-4D97-AF65-F5344CB8AC3E}">
        <p14:creationId xmlns:p14="http://schemas.microsoft.com/office/powerpoint/2010/main" val="365157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191000"/>
          </a:xfrm>
        </p:spPr>
        <p:txBody>
          <a:bodyPr>
            <a:noAutofit/>
          </a:bodyPr>
          <a:lstStyle/>
          <a:p>
            <a:pPr marL="0" indent="0" algn="ctr">
              <a:buNone/>
            </a:pPr>
            <a:r>
              <a:rPr lang="en-US" sz="3600" dirty="0"/>
              <a:t>“Ironically Jerome’s Bible added impetus to the use of Latin as the Western Church’s language, resulting centuries later in a liturgy and a Bible that </a:t>
            </a:r>
            <a:r>
              <a:rPr lang="en-US" sz="3600" b="1" dirty="0"/>
              <a:t>lay people could not understand</a:t>
            </a:r>
            <a:r>
              <a:rPr lang="en-US" sz="3600" dirty="0"/>
              <a:t> – precisely the opposite of Jerome’s original intention</a:t>
            </a:r>
            <a:r>
              <a:rPr lang="en-US" sz="3600" dirty="0" smtClean="0"/>
              <a:t>.”</a:t>
            </a:r>
          </a:p>
        </p:txBody>
      </p:sp>
      <p:sp>
        <p:nvSpPr>
          <p:cNvPr id="3" name="Title 2"/>
          <p:cNvSpPr>
            <a:spLocks noGrp="1"/>
          </p:cNvSpPr>
          <p:nvPr>
            <p:ph type="title"/>
          </p:nvPr>
        </p:nvSpPr>
        <p:spPr>
          <a:xfrm>
            <a:off x="457200" y="381000"/>
            <a:ext cx="8229600" cy="762000"/>
          </a:xfrm>
        </p:spPr>
        <p:txBody>
          <a:bodyPr>
            <a:normAutofit/>
          </a:bodyPr>
          <a:lstStyle/>
          <a:p>
            <a:pPr algn="ctr"/>
            <a:r>
              <a:rPr lang="en-US" b="1" dirty="0">
                <a:effectLst/>
              </a:rPr>
              <a:t>Jerome (347-420 AD)</a:t>
            </a:r>
            <a:endParaRPr lang="en-US" sz="3600" dirty="0"/>
          </a:p>
        </p:txBody>
      </p:sp>
    </p:spTree>
    <p:extLst>
      <p:ext uri="{BB962C8B-B14F-4D97-AF65-F5344CB8AC3E}">
        <p14:creationId xmlns:p14="http://schemas.microsoft.com/office/powerpoint/2010/main" val="173699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pPr marL="514350" lvl="0" indent="-514350">
              <a:buFont typeface="+mj-lt"/>
              <a:buAutoNum type="arabicPeriod"/>
            </a:pPr>
            <a:r>
              <a:rPr lang="en-US" dirty="0"/>
              <a:t>During this period the Church witnessed the rise of </a:t>
            </a:r>
            <a:r>
              <a:rPr lang="en-US" b="1" dirty="0"/>
              <a:t>Papal authority</a:t>
            </a:r>
            <a:r>
              <a:rPr lang="en-US" dirty="0"/>
              <a:t> in which the Pope (sometimes just a religious leader but often a combined religious and political leader) often directed the affairs of the entire empire.</a:t>
            </a:r>
            <a:endParaRPr lang="en-US" dirty="0" smtClean="0"/>
          </a:p>
          <a:p>
            <a:pPr marL="514350" lvl="0" indent="-514350">
              <a:buFont typeface="+mj-lt"/>
              <a:buAutoNum type="arabicPeriod"/>
            </a:pPr>
            <a:endParaRPr lang="en-US" sz="1400" b="1" dirty="0" smtClean="0"/>
          </a:p>
          <a:p>
            <a:pPr marL="514350" lvl="0" indent="-514350">
              <a:buFont typeface="+mj-lt"/>
              <a:buAutoNum type="arabicPeriod"/>
            </a:pPr>
            <a:r>
              <a:rPr lang="en-US" b="1" dirty="0" smtClean="0"/>
              <a:t>622 </a:t>
            </a:r>
            <a:r>
              <a:rPr lang="en-US" b="1" dirty="0"/>
              <a:t>AD</a:t>
            </a:r>
            <a:r>
              <a:rPr lang="en-US" dirty="0"/>
              <a:t>: Official birth of </a:t>
            </a:r>
            <a:r>
              <a:rPr lang="en-US" dirty="0" smtClean="0"/>
              <a:t>Islam</a:t>
            </a:r>
          </a:p>
          <a:p>
            <a:pPr marL="514350" lvl="0" indent="-514350">
              <a:buFont typeface="+mj-lt"/>
              <a:buAutoNum type="arabicPeriod"/>
            </a:pPr>
            <a:endParaRPr lang="en-US" sz="1400" dirty="0"/>
          </a:p>
          <a:p>
            <a:pPr marL="514350" lvl="0" indent="-514350">
              <a:buFont typeface="+mj-lt"/>
              <a:buAutoNum type="arabicPeriod"/>
            </a:pPr>
            <a:r>
              <a:rPr lang="en-US" b="1" dirty="0"/>
              <a:t>787 AD</a:t>
            </a:r>
            <a:r>
              <a:rPr lang="en-US" dirty="0"/>
              <a:t>: The Second Council of Nicea (the seventh official ecumenical council) in which the restoration of “icons” or holy images was considered permissible.</a:t>
            </a:r>
          </a:p>
        </p:txBody>
      </p:sp>
      <p:sp>
        <p:nvSpPr>
          <p:cNvPr id="3" name="Title 2"/>
          <p:cNvSpPr>
            <a:spLocks noGrp="1"/>
          </p:cNvSpPr>
          <p:nvPr>
            <p:ph type="title"/>
          </p:nvPr>
        </p:nvSpPr>
        <p:spPr>
          <a:xfrm>
            <a:off x="457200" y="304800"/>
            <a:ext cx="8229600" cy="990600"/>
          </a:xfrm>
        </p:spPr>
        <p:txBody>
          <a:bodyPr>
            <a:normAutofit fontScale="90000"/>
          </a:bodyPr>
          <a:lstStyle/>
          <a:p>
            <a:pPr algn="ctr"/>
            <a:r>
              <a:rPr lang="en-US" sz="3800" b="1" dirty="0">
                <a:effectLst/>
              </a:rPr>
              <a:t>Historical Events that Affected the Church</a:t>
            </a:r>
            <a:r>
              <a:rPr lang="en-US" b="1" u="sng" dirty="0">
                <a:effectLst/>
              </a:rPr>
              <a:t> </a:t>
            </a:r>
            <a:r>
              <a:rPr lang="en-US" sz="3100" b="1" dirty="0" smtClean="0">
                <a:effectLst/>
              </a:rPr>
              <a:t>(590’s </a:t>
            </a:r>
            <a:r>
              <a:rPr lang="en-US" sz="3100" b="1" dirty="0">
                <a:effectLst/>
              </a:rPr>
              <a:t>through early </a:t>
            </a:r>
            <a:r>
              <a:rPr lang="en-US" sz="3100" b="1" dirty="0" smtClean="0">
                <a:effectLst/>
              </a:rPr>
              <a:t>1500’s)</a:t>
            </a:r>
            <a:endParaRPr lang="en-US" sz="3100" dirty="0"/>
          </a:p>
        </p:txBody>
      </p:sp>
    </p:spTree>
    <p:extLst>
      <p:ext uri="{BB962C8B-B14F-4D97-AF65-F5344CB8AC3E}">
        <p14:creationId xmlns:p14="http://schemas.microsoft.com/office/powerpoint/2010/main" val="281620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pPr marL="514350" lvl="0" indent="-514350">
              <a:buFont typeface="+mj-lt"/>
              <a:buAutoNum type="arabicPeriod" startAt="4"/>
            </a:pPr>
            <a:r>
              <a:rPr lang="en-US" sz="2500" b="1" dirty="0"/>
              <a:t>800 AD</a:t>
            </a:r>
            <a:r>
              <a:rPr lang="en-US" sz="2500" dirty="0"/>
              <a:t>: Charlemagne is crowned as Holy Roman Emperor and attempts to reunite the Roman Empire and desires to be its supreme ruler but isn’t successful</a:t>
            </a:r>
            <a:r>
              <a:rPr lang="en-US" sz="2500" dirty="0" smtClean="0"/>
              <a:t>.</a:t>
            </a:r>
          </a:p>
          <a:p>
            <a:pPr marL="514350" lvl="0" indent="-514350">
              <a:buFont typeface="+mj-lt"/>
              <a:buAutoNum type="arabicPeriod" startAt="4"/>
            </a:pPr>
            <a:endParaRPr lang="en-US" sz="1200" b="1" dirty="0" smtClean="0"/>
          </a:p>
          <a:p>
            <a:pPr marL="514350" lvl="0" indent="-514350">
              <a:buFont typeface="+mj-lt"/>
              <a:buAutoNum type="arabicPeriod" startAt="4"/>
            </a:pPr>
            <a:r>
              <a:rPr lang="en-US" sz="2500" b="1" dirty="0" smtClean="0"/>
              <a:t>1054 </a:t>
            </a:r>
            <a:r>
              <a:rPr lang="en-US" sz="2500" b="1" dirty="0"/>
              <a:t>AD</a:t>
            </a:r>
            <a:r>
              <a:rPr lang="en-US" sz="2500" dirty="0"/>
              <a:t>: </a:t>
            </a:r>
            <a:r>
              <a:rPr lang="en-US" sz="2500" b="1" u="sng" dirty="0"/>
              <a:t>The Great Schism</a:t>
            </a:r>
            <a:r>
              <a:rPr lang="en-US" sz="2500" dirty="0"/>
              <a:t> in which the Western Church (headquartered in Rome-aka </a:t>
            </a:r>
            <a:r>
              <a:rPr lang="en-US" sz="2500" b="1" i="1" dirty="0"/>
              <a:t>Western Catholicism</a:t>
            </a:r>
            <a:r>
              <a:rPr lang="en-US" sz="2500" dirty="0"/>
              <a:t>) and the Eastern Church </a:t>
            </a:r>
            <a:r>
              <a:rPr lang="en-US" sz="2500" dirty="0" smtClean="0"/>
              <a:t>(headquartered </a:t>
            </a:r>
            <a:r>
              <a:rPr lang="en-US" sz="2500" dirty="0"/>
              <a:t>in Constantinople-aka </a:t>
            </a:r>
            <a:r>
              <a:rPr lang="en-US" sz="2500" b="1" i="1" dirty="0"/>
              <a:t>Eastern Orthodox</a:t>
            </a:r>
            <a:r>
              <a:rPr lang="en-US" sz="2500" dirty="0" smtClean="0"/>
              <a:t>) will split/separate.</a:t>
            </a:r>
            <a:endParaRPr lang="en-US" sz="2500" dirty="0"/>
          </a:p>
          <a:p>
            <a:pPr marL="514350" lvl="0" indent="-514350">
              <a:buFont typeface="+mj-lt"/>
              <a:buAutoNum type="arabicPeriod" startAt="4"/>
            </a:pPr>
            <a:endParaRPr lang="en-US" sz="1200" b="1" dirty="0" smtClean="0"/>
          </a:p>
          <a:p>
            <a:pPr marL="514350" lvl="0" indent="-514350">
              <a:buFont typeface="+mj-lt"/>
              <a:buAutoNum type="arabicPeriod" startAt="4"/>
            </a:pPr>
            <a:r>
              <a:rPr lang="en-US" sz="2500" b="1" dirty="0" smtClean="0"/>
              <a:t>1095 </a:t>
            </a:r>
            <a:r>
              <a:rPr lang="en-US" sz="2500" b="1" dirty="0"/>
              <a:t>AD</a:t>
            </a:r>
            <a:r>
              <a:rPr lang="en-US" sz="2500" dirty="0"/>
              <a:t>: The first of several Crusades are launched in an attempt to recapture the Holy Land from the Muslims.</a:t>
            </a:r>
          </a:p>
        </p:txBody>
      </p:sp>
      <p:sp>
        <p:nvSpPr>
          <p:cNvPr id="3" name="Title 2"/>
          <p:cNvSpPr>
            <a:spLocks noGrp="1"/>
          </p:cNvSpPr>
          <p:nvPr>
            <p:ph type="title"/>
          </p:nvPr>
        </p:nvSpPr>
        <p:spPr>
          <a:xfrm>
            <a:off x="457200" y="304800"/>
            <a:ext cx="8229600" cy="990600"/>
          </a:xfrm>
        </p:spPr>
        <p:txBody>
          <a:bodyPr>
            <a:normAutofit fontScale="90000"/>
          </a:bodyPr>
          <a:lstStyle/>
          <a:p>
            <a:pPr algn="ctr"/>
            <a:r>
              <a:rPr lang="en-US" sz="3800" b="1" dirty="0">
                <a:effectLst/>
              </a:rPr>
              <a:t>Historical Events that Affected the Church</a:t>
            </a:r>
            <a:r>
              <a:rPr lang="en-US" b="1" u="sng" dirty="0">
                <a:effectLst/>
              </a:rPr>
              <a:t> </a:t>
            </a:r>
            <a:r>
              <a:rPr lang="en-US" sz="3100" b="1" dirty="0" smtClean="0">
                <a:effectLst/>
              </a:rPr>
              <a:t>(590’s </a:t>
            </a:r>
            <a:r>
              <a:rPr lang="en-US" sz="3100" b="1" dirty="0">
                <a:effectLst/>
              </a:rPr>
              <a:t>through early </a:t>
            </a:r>
            <a:r>
              <a:rPr lang="en-US" sz="3100" b="1" dirty="0" smtClean="0">
                <a:effectLst/>
              </a:rPr>
              <a:t>1500’s)</a:t>
            </a:r>
            <a:endParaRPr lang="en-US" sz="3100" dirty="0"/>
          </a:p>
        </p:txBody>
      </p:sp>
    </p:spTree>
    <p:extLst>
      <p:ext uri="{BB962C8B-B14F-4D97-AF65-F5344CB8AC3E}">
        <p14:creationId xmlns:p14="http://schemas.microsoft.com/office/powerpoint/2010/main" val="3519330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419600"/>
          </a:xfrm>
        </p:spPr>
        <p:txBody>
          <a:bodyPr>
            <a:noAutofit/>
          </a:bodyPr>
          <a:lstStyle/>
          <a:p>
            <a:pPr marL="514350" lvl="0" indent="-514350">
              <a:buFont typeface="+mj-lt"/>
              <a:buAutoNum type="arabicPeriod" startAt="7"/>
            </a:pPr>
            <a:r>
              <a:rPr lang="en-US" b="1" dirty="0"/>
              <a:t>1173 AD</a:t>
            </a:r>
            <a:r>
              <a:rPr lang="en-US" dirty="0"/>
              <a:t>: The </a:t>
            </a:r>
            <a:r>
              <a:rPr lang="en-US" b="1" u="sng" dirty="0"/>
              <a:t>Waldensian movement</a:t>
            </a:r>
            <a:r>
              <a:rPr lang="en-US" dirty="0"/>
              <a:t> begins which was considered a schismatic (divisive) group by the Catholic Church and labeled as heretical. There were many issues (primarily doctrinal) that caused this group to adopt a more </a:t>
            </a:r>
            <a:r>
              <a:rPr lang="en-US" b="1" dirty="0"/>
              <a:t>separatist</a:t>
            </a:r>
            <a:r>
              <a:rPr lang="en-US" dirty="0"/>
              <a:t> view</a:t>
            </a:r>
            <a:r>
              <a:rPr lang="en-US" dirty="0" smtClean="0"/>
              <a:t>. </a:t>
            </a:r>
            <a:r>
              <a:rPr lang="en-US" dirty="0"/>
              <a:t>They </a:t>
            </a:r>
            <a:r>
              <a:rPr lang="en-US" b="1" dirty="0"/>
              <a:t>did not support</a:t>
            </a:r>
            <a:r>
              <a:rPr lang="en-US" dirty="0"/>
              <a:t> “</a:t>
            </a:r>
            <a:r>
              <a:rPr lang="en-US" i="1" u="sng" dirty="0"/>
              <a:t>Baptismal regeneration</a:t>
            </a:r>
            <a:r>
              <a:rPr lang="en-US" dirty="0"/>
              <a:t>” (salvation by the act of baptism), </a:t>
            </a:r>
            <a:r>
              <a:rPr lang="en-US" i="1" u="sng" dirty="0"/>
              <a:t>infant baptism</a:t>
            </a:r>
            <a:r>
              <a:rPr lang="en-US" dirty="0"/>
              <a:t>, or any other means of salvation by external means. </a:t>
            </a:r>
            <a:r>
              <a:rPr lang="en-US" i="1" dirty="0"/>
              <a:t>They also did not embrace the ultimate authority of the Pope</a:t>
            </a:r>
            <a:r>
              <a:rPr lang="en-US" dirty="0"/>
              <a:t> and considered Jesus Christ as the head of the Church.</a:t>
            </a:r>
          </a:p>
        </p:txBody>
      </p:sp>
      <p:sp>
        <p:nvSpPr>
          <p:cNvPr id="3" name="Title 2"/>
          <p:cNvSpPr>
            <a:spLocks noGrp="1"/>
          </p:cNvSpPr>
          <p:nvPr>
            <p:ph type="title"/>
          </p:nvPr>
        </p:nvSpPr>
        <p:spPr>
          <a:xfrm>
            <a:off x="457200" y="304800"/>
            <a:ext cx="8229600" cy="990600"/>
          </a:xfrm>
        </p:spPr>
        <p:txBody>
          <a:bodyPr>
            <a:normAutofit fontScale="90000"/>
          </a:bodyPr>
          <a:lstStyle/>
          <a:p>
            <a:pPr algn="ctr"/>
            <a:r>
              <a:rPr lang="en-US" sz="3800" b="1" dirty="0">
                <a:effectLst/>
              </a:rPr>
              <a:t>Historical Events that Affected the Church</a:t>
            </a:r>
            <a:r>
              <a:rPr lang="en-US" b="1" u="sng" dirty="0">
                <a:effectLst/>
              </a:rPr>
              <a:t> </a:t>
            </a:r>
            <a:r>
              <a:rPr lang="en-US" sz="3100" b="1" dirty="0" smtClean="0">
                <a:effectLst/>
              </a:rPr>
              <a:t>(590’s </a:t>
            </a:r>
            <a:r>
              <a:rPr lang="en-US" sz="3100" b="1" dirty="0">
                <a:effectLst/>
              </a:rPr>
              <a:t>through early </a:t>
            </a:r>
            <a:r>
              <a:rPr lang="en-US" sz="3100" b="1" dirty="0" smtClean="0">
                <a:effectLst/>
              </a:rPr>
              <a:t>1500’s)</a:t>
            </a:r>
            <a:endParaRPr lang="en-US" sz="3100" dirty="0"/>
          </a:p>
        </p:txBody>
      </p:sp>
    </p:spTree>
    <p:extLst>
      <p:ext uri="{BB962C8B-B14F-4D97-AF65-F5344CB8AC3E}">
        <p14:creationId xmlns:p14="http://schemas.microsoft.com/office/powerpoint/2010/main" val="279007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419600"/>
          </a:xfrm>
        </p:spPr>
        <p:txBody>
          <a:bodyPr>
            <a:noAutofit/>
          </a:bodyPr>
          <a:lstStyle/>
          <a:p>
            <a:pPr marL="514350" lvl="0" indent="-514350">
              <a:buFont typeface="+mj-lt"/>
              <a:buAutoNum type="arabicPeriod" startAt="7"/>
            </a:pPr>
            <a:r>
              <a:rPr lang="en-US" b="1" dirty="0"/>
              <a:t>1173 AD</a:t>
            </a:r>
            <a:r>
              <a:rPr lang="en-US" dirty="0"/>
              <a:t>: The </a:t>
            </a:r>
            <a:r>
              <a:rPr lang="en-US" b="1" u="sng" dirty="0"/>
              <a:t>Waldensian </a:t>
            </a:r>
            <a:r>
              <a:rPr lang="en-US" b="1" u="sng" dirty="0" smtClean="0"/>
              <a:t>movement….</a:t>
            </a:r>
            <a:r>
              <a:rPr lang="en-US" dirty="0" smtClean="0"/>
              <a:t> </a:t>
            </a:r>
          </a:p>
          <a:p>
            <a:pPr marL="514350" lvl="0" indent="-514350">
              <a:buFont typeface="+mj-lt"/>
              <a:buAutoNum type="arabicPeriod" startAt="7"/>
            </a:pPr>
            <a:endParaRPr lang="en-US" dirty="0"/>
          </a:p>
          <a:p>
            <a:pPr marL="0" lvl="0" indent="0">
              <a:buNone/>
            </a:pPr>
            <a:r>
              <a:rPr lang="en-US" dirty="0" smtClean="0"/>
              <a:t>They </a:t>
            </a:r>
            <a:r>
              <a:rPr lang="en-US" dirty="0"/>
              <a:t>were sort of a precursor to the Reformation but they would not consider themselves “reformers” but </a:t>
            </a:r>
            <a:r>
              <a:rPr lang="en-US" dirty="0" smtClean="0"/>
              <a:t>actually ones </a:t>
            </a:r>
            <a:r>
              <a:rPr lang="en-US" dirty="0"/>
              <a:t>who “separate from”. </a:t>
            </a:r>
            <a:r>
              <a:rPr lang="en-US" i="1" u="sng" dirty="0"/>
              <a:t>They became known as dissenters</a:t>
            </a:r>
            <a:r>
              <a:rPr lang="en-US" dirty="0"/>
              <a:t> (ones who dissent) and will foster later dissenters and or reformers (i.e. John Wycliffe &amp; Jan Hus).</a:t>
            </a:r>
          </a:p>
        </p:txBody>
      </p:sp>
      <p:sp>
        <p:nvSpPr>
          <p:cNvPr id="3" name="Title 2"/>
          <p:cNvSpPr>
            <a:spLocks noGrp="1"/>
          </p:cNvSpPr>
          <p:nvPr>
            <p:ph type="title"/>
          </p:nvPr>
        </p:nvSpPr>
        <p:spPr>
          <a:xfrm>
            <a:off x="457200" y="304800"/>
            <a:ext cx="8229600" cy="990600"/>
          </a:xfrm>
        </p:spPr>
        <p:txBody>
          <a:bodyPr>
            <a:normAutofit fontScale="90000"/>
          </a:bodyPr>
          <a:lstStyle/>
          <a:p>
            <a:pPr algn="ctr"/>
            <a:r>
              <a:rPr lang="en-US" sz="3800" b="1" dirty="0">
                <a:effectLst/>
              </a:rPr>
              <a:t>Historical Events that Affected the Church</a:t>
            </a:r>
            <a:r>
              <a:rPr lang="en-US" b="1" u="sng" dirty="0">
                <a:effectLst/>
              </a:rPr>
              <a:t> </a:t>
            </a:r>
            <a:r>
              <a:rPr lang="en-US" sz="3100" b="1" dirty="0" smtClean="0">
                <a:effectLst/>
              </a:rPr>
              <a:t>(590’s </a:t>
            </a:r>
            <a:r>
              <a:rPr lang="en-US" sz="3100" b="1" dirty="0">
                <a:effectLst/>
              </a:rPr>
              <a:t>through early </a:t>
            </a:r>
            <a:r>
              <a:rPr lang="en-US" sz="3100" b="1" dirty="0" smtClean="0">
                <a:effectLst/>
              </a:rPr>
              <a:t>1500’s)</a:t>
            </a:r>
            <a:endParaRPr lang="en-US" sz="3100" dirty="0"/>
          </a:p>
        </p:txBody>
      </p:sp>
    </p:spTree>
    <p:extLst>
      <p:ext uri="{BB962C8B-B14F-4D97-AF65-F5344CB8AC3E}">
        <p14:creationId xmlns:p14="http://schemas.microsoft.com/office/powerpoint/2010/main" val="138635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noAutofit/>
          </a:bodyPr>
          <a:lstStyle/>
          <a:p>
            <a:pPr marL="514350" lvl="0" indent="-514350">
              <a:buFont typeface="+mj-lt"/>
              <a:buAutoNum type="arabicPeriod" startAt="7"/>
            </a:pPr>
            <a:r>
              <a:rPr lang="en-US" b="1" dirty="0"/>
              <a:t>1173 AD</a:t>
            </a:r>
            <a:r>
              <a:rPr lang="en-US" dirty="0"/>
              <a:t>: The </a:t>
            </a:r>
            <a:r>
              <a:rPr lang="en-US" b="1" u="sng" dirty="0"/>
              <a:t>Waldensian </a:t>
            </a:r>
            <a:r>
              <a:rPr lang="en-US" b="1" u="sng" dirty="0" smtClean="0"/>
              <a:t>movement….</a:t>
            </a:r>
            <a:r>
              <a:rPr lang="en-US" dirty="0" smtClean="0"/>
              <a:t> </a:t>
            </a:r>
          </a:p>
          <a:p>
            <a:pPr marL="514350" lvl="0" indent="-514350">
              <a:buFont typeface="+mj-lt"/>
              <a:buAutoNum type="arabicPeriod" startAt="7"/>
            </a:pPr>
            <a:endParaRPr lang="en-US" sz="1400" dirty="0"/>
          </a:p>
          <a:p>
            <a:pPr marL="0" lvl="0" indent="0">
              <a:buNone/>
            </a:pPr>
            <a:r>
              <a:rPr lang="en-US" dirty="0"/>
              <a:t>Other movements/groups like the </a:t>
            </a:r>
            <a:r>
              <a:rPr lang="en-US" i="1" u="sng" dirty="0"/>
              <a:t>Anabaptists</a:t>
            </a:r>
            <a:r>
              <a:rPr lang="en-US" dirty="0"/>
              <a:t> (re-baptizers), Puritans, Presbyterians, Baptists, and Brethren will often trace their religious heritage to this group and the Waldensian’s </a:t>
            </a:r>
            <a:r>
              <a:rPr lang="en-US" u="sng" dirty="0"/>
              <a:t>consider themselves descendants of the Apostles more so than the Catholic Church</a:t>
            </a:r>
            <a:r>
              <a:rPr lang="en-US" dirty="0"/>
              <a:t>. A key thing to remember about the Waldensian’s were that </a:t>
            </a:r>
            <a:r>
              <a:rPr lang="en-US" u="sng" dirty="0"/>
              <a:t>they did not choose to reform the Catholic Church but they chose to separate from it and they were persecuted for that conscious choice</a:t>
            </a:r>
            <a:r>
              <a:rPr lang="en-US" dirty="0"/>
              <a:t>!</a:t>
            </a:r>
          </a:p>
        </p:txBody>
      </p:sp>
      <p:sp>
        <p:nvSpPr>
          <p:cNvPr id="3" name="Title 2"/>
          <p:cNvSpPr>
            <a:spLocks noGrp="1"/>
          </p:cNvSpPr>
          <p:nvPr>
            <p:ph type="title"/>
          </p:nvPr>
        </p:nvSpPr>
        <p:spPr>
          <a:xfrm>
            <a:off x="457200" y="304800"/>
            <a:ext cx="8229600" cy="990600"/>
          </a:xfrm>
        </p:spPr>
        <p:txBody>
          <a:bodyPr>
            <a:normAutofit fontScale="90000"/>
          </a:bodyPr>
          <a:lstStyle/>
          <a:p>
            <a:pPr algn="ctr"/>
            <a:r>
              <a:rPr lang="en-US" sz="3800" b="1" dirty="0">
                <a:effectLst/>
              </a:rPr>
              <a:t>Historical Events that Affected the Church</a:t>
            </a:r>
            <a:r>
              <a:rPr lang="en-US" b="1" u="sng" dirty="0">
                <a:effectLst/>
              </a:rPr>
              <a:t> </a:t>
            </a:r>
            <a:r>
              <a:rPr lang="en-US" sz="3100" b="1" dirty="0" smtClean="0">
                <a:effectLst/>
              </a:rPr>
              <a:t>(590’s </a:t>
            </a:r>
            <a:r>
              <a:rPr lang="en-US" sz="3100" b="1" dirty="0">
                <a:effectLst/>
              </a:rPr>
              <a:t>through early </a:t>
            </a:r>
            <a:r>
              <a:rPr lang="en-US" sz="3100" b="1" dirty="0" smtClean="0">
                <a:effectLst/>
              </a:rPr>
              <a:t>1500’s)</a:t>
            </a:r>
            <a:endParaRPr lang="en-US" sz="3100" dirty="0"/>
          </a:p>
        </p:txBody>
      </p:sp>
    </p:spTree>
    <p:extLst>
      <p:ext uri="{BB962C8B-B14F-4D97-AF65-F5344CB8AC3E}">
        <p14:creationId xmlns:p14="http://schemas.microsoft.com/office/powerpoint/2010/main" val="2231092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Autofit/>
          </a:bodyPr>
          <a:lstStyle/>
          <a:p>
            <a:pPr marL="514350" lvl="0" indent="-514350">
              <a:buFont typeface="+mj-lt"/>
              <a:buAutoNum type="arabicPeriod" startAt="8"/>
            </a:pPr>
            <a:r>
              <a:rPr lang="en-US" sz="2500" b="1" dirty="0"/>
              <a:t>1215 AD:</a:t>
            </a:r>
            <a:r>
              <a:rPr lang="en-US" sz="2500" dirty="0"/>
              <a:t> The </a:t>
            </a:r>
            <a:r>
              <a:rPr lang="en-US" sz="2500" b="1" dirty="0"/>
              <a:t>Magna Carta</a:t>
            </a:r>
            <a:r>
              <a:rPr lang="en-US" sz="2500" dirty="0"/>
              <a:t> (Great paper) was written. It is sometimes called The Great Charter of Freedom and begins to set the stage for a cry for personal, social and religious freedom!</a:t>
            </a:r>
            <a:endParaRPr lang="en-US" sz="2500" b="1" dirty="0" smtClean="0"/>
          </a:p>
          <a:p>
            <a:pPr marL="514350" lvl="0" indent="-514350">
              <a:buFont typeface="+mj-lt"/>
              <a:buAutoNum type="arabicPeriod" startAt="8"/>
            </a:pPr>
            <a:endParaRPr lang="en-US" sz="1200" b="1" dirty="0" smtClean="0"/>
          </a:p>
          <a:p>
            <a:pPr marL="514350" lvl="0" indent="-514350">
              <a:buFont typeface="+mj-lt"/>
              <a:buAutoNum type="arabicPeriod" startAt="8"/>
            </a:pPr>
            <a:r>
              <a:rPr lang="en-US" sz="2500" b="1" dirty="0" smtClean="0"/>
              <a:t>1232 </a:t>
            </a:r>
            <a:r>
              <a:rPr lang="en-US" sz="2500" b="1" dirty="0"/>
              <a:t>AD</a:t>
            </a:r>
            <a:r>
              <a:rPr lang="en-US" sz="2500" dirty="0"/>
              <a:t>: Persecutions by the Church against dissenters that they label as heretics will intensify through a series of various “inquisitions”. These inquisitions will continue for centuries. We will look at two of these men (</a:t>
            </a:r>
            <a:r>
              <a:rPr lang="en-US" sz="2500" b="1" dirty="0"/>
              <a:t>John Wycliffe &amp; Jan Hus</a:t>
            </a:r>
            <a:r>
              <a:rPr lang="en-US" sz="2500" dirty="0"/>
              <a:t>) who were labeled as heretics by the Catholic Church but to many others they are considered Heroes for they championed the cause of Truth</a:t>
            </a:r>
            <a:r>
              <a:rPr lang="en-US" sz="2500" dirty="0" smtClean="0"/>
              <a:t>!</a:t>
            </a:r>
            <a:endParaRPr lang="en-US" sz="2500" dirty="0"/>
          </a:p>
        </p:txBody>
      </p:sp>
      <p:sp>
        <p:nvSpPr>
          <p:cNvPr id="3" name="Title 2"/>
          <p:cNvSpPr>
            <a:spLocks noGrp="1"/>
          </p:cNvSpPr>
          <p:nvPr>
            <p:ph type="title"/>
          </p:nvPr>
        </p:nvSpPr>
        <p:spPr>
          <a:xfrm>
            <a:off x="457200" y="304800"/>
            <a:ext cx="8229600" cy="990600"/>
          </a:xfrm>
        </p:spPr>
        <p:txBody>
          <a:bodyPr>
            <a:normAutofit fontScale="90000"/>
          </a:bodyPr>
          <a:lstStyle/>
          <a:p>
            <a:pPr algn="ctr"/>
            <a:r>
              <a:rPr lang="en-US" sz="3800" b="1" dirty="0">
                <a:effectLst/>
              </a:rPr>
              <a:t>Historical Events that Affected the Church</a:t>
            </a:r>
            <a:r>
              <a:rPr lang="en-US" b="1" u="sng" dirty="0">
                <a:effectLst/>
              </a:rPr>
              <a:t> </a:t>
            </a:r>
            <a:r>
              <a:rPr lang="en-US" sz="3100" b="1" dirty="0" smtClean="0">
                <a:effectLst/>
              </a:rPr>
              <a:t>(590’s </a:t>
            </a:r>
            <a:r>
              <a:rPr lang="en-US" sz="3100" b="1" dirty="0">
                <a:effectLst/>
              </a:rPr>
              <a:t>through early </a:t>
            </a:r>
            <a:r>
              <a:rPr lang="en-US" sz="3100" b="1" dirty="0" smtClean="0">
                <a:effectLst/>
              </a:rPr>
              <a:t>1500’s)</a:t>
            </a:r>
            <a:endParaRPr lang="en-US" sz="3100" dirty="0"/>
          </a:p>
        </p:txBody>
      </p:sp>
    </p:spTree>
    <p:extLst>
      <p:ext uri="{BB962C8B-B14F-4D97-AF65-F5344CB8AC3E}">
        <p14:creationId xmlns:p14="http://schemas.microsoft.com/office/powerpoint/2010/main" val="1877449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pPr marL="514350" lvl="0" indent="-514350">
              <a:buFont typeface="+mj-lt"/>
              <a:buAutoNum type="arabicPeriod" startAt="10"/>
            </a:pPr>
            <a:r>
              <a:rPr lang="en-US" dirty="0"/>
              <a:t>Before we do that – here are a few other dates to tuck away in your memory banks</a:t>
            </a:r>
            <a:r>
              <a:rPr lang="en-US" dirty="0" smtClean="0"/>
              <a:t>:</a:t>
            </a:r>
          </a:p>
          <a:p>
            <a:pPr marL="514350" lvl="0" indent="-514350">
              <a:buFont typeface="+mj-lt"/>
              <a:buAutoNum type="arabicPeriod" startAt="10"/>
            </a:pPr>
            <a:endParaRPr lang="en-US" sz="1400" dirty="0"/>
          </a:p>
          <a:p>
            <a:pPr lvl="1">
              <a:buFont typeface="Wingdings" pitchFamily="2" charset="2"/>
              <a:buChar char="Ø"/>
            </a:pPr>
            <a:r>
              <a:rPr lang="en-US" b="1" dirty="0"/>
              <a:t>1431:</a:t>
            </a:r>
            <a:r>
              <a:rPr lang="en-US" dirty="0"/>
              <a:t> Joan of Arc is burned at the stake as a </a:t>
            </a:r>
            <a:r>
              <a:rPr lang="en-US" dirty="0" smtClean="0"/>
              <a:t>heretic</a:t>
            </a:r>
          </a:p>
          <a:p>
            <a:pPr lvl="1">
              <a:buFont typeface="Wingdings" pitchFamily="2" charset="2"/>
              <a:buChar char="Ø"/>
            </a:pPr>
            <a:endParaRPr lang="en-US" sz="1200" dirty="0"/>
          </a:p>
          <a:p>
            <a:pPr lvl="1">
              <a:buFont typeface="Wingdings" pitchFamily="2" charset="2"/>
              <a:buChar char="Ø"/>
            </a:pPr>
            <a:r>
              <a:rPr lang="en-US" b="1" dirty="0"/>
              <a:t>1453</a:t>
            </a:r>
            <a:r>
              <a:rPr lang="en-US" dirty="0"/>
              <a:t>: Constantinople </a:t>
            </a:r>
            <a:r>
              <a:rPr lang="en-US" dirty="0" smtClean="0"/>
              <a:t>falls</a:t>
            </a:r>
          </a:p>
          <a:p>
            <a:pPr lvl="1">
              <a:buFont typeface="Wingdings" pitchFamily="2" charset="2"/>
              <a:buChar char="Ø"/>
            </a:pPr>
            <a:endParaRPr lang="en-US" sz="1200" dirty="0"/>
          </a:p>
          <a:p>
            <a:pPr lvl="1">
              <a:buFont typeface="Wingdings" pitchFamily="2" charset="2"/>
              <a:buChar char="Ø"/>
            </a:pPr>
            <a:r>
              <a:rPr lang="en-US" b="1" dirty="0"/>
              <a:t>1456:</a:t>
            </a:r>
            <a:r>
              <a:rPr lang="en-US" dirty="0"/>
              <a:t> Gutenberg produces the first printed </a:t>
            </a:r>
            <a:r>
              <a:rPr lang="en-US" dirty="0" smtClean="0"/>
              <a:t>Bible</a:t>
            </a:r>
          </a:p>
          <a:p>
            <a:pPr lvl="1">
              <a:buFont typeface="Wingdings" pitchFamily="2" charset="2"/>
              <a:buChar char="Ø"/>
            </a:pPr>
            <a:endParaRPr lang="en-US" sz="1200" dirty="0"/>
          </a:p>
          <a:p>
            <a:pPr lvl="1">
              <a:buFont typeface="Wingdings" pitchFamily="2" charset="2"/>
              <a:buChar char="Ø"/>
            </a:pPr>
            <a:r>
              <a:rPr lang="en-US" b="1" dirty="0"/>
              <a:t>1488</a:t>
            </a:r>
            <a:r>
              <a:rPr lang="en-US" dirty="0"/>
              <a:t>: First complete Hebrew Old </a:t>
            </a:r>
            <a:r>
              <a:rPr lang="en-US" dirty="0" smtClean="0"/>
              <a:t>Testament</a:t>
            </a:r>
          </a:p>
          <a:p>
            <a:pPr lvl="1">
              <a:buFont typeface="Wingdings" pitchFamily="2" charset="2"/>
              <a:buChar char="Ø"/>
            </a:pPr>
            <a:endParaRPr lang="en-US" sz="1200" dirty="0"/>
          </a:p>
          <a:p>
            <a:pPr lvl="1">
              <a:buFont typeface="Wingdings" pitchFamily="2" charset="2"/>
              <a:buChar char="Ø"/>
            </a:pPr>
            <a:r>
              <a:rPr lang="en-US" b="1" dirty="0"/>
              <a:t>1512</a:t>
            </a:r>
            <a:r>
              <a:rPr lang="en-US" dirty="0"/>
              <a:t>: Michelangelo completes Sistine Chapel frescoes</a:t>
            </a:r>
          </a:p>
        </p:txBody>
      </p:sp>
      <p:sp>
        <p:nvSpPr>
          <p:cNvPr id="3" name="Title 2"/>
          <p:cNvSpPr>
            <a:spLocks noGrp="1"/>
          </p:cNvSpPr>
          <p:nvPr>
            <p:ph type="title"/>
          </p:nvPr>
        </p:nvSpPr>
        <p:spPr>
          <a:xfrm>
            <a:off x="457200" y="304800"/>
            <a:ext cx="8229600" cy="990600"/>
          </a:xfrm>
        </p:spPr>
        <p:txBody>
          <a:bodyPr>
            <a:normAutofit fontScale="90000"/>
          </a:bodyPr>
          <a:lstStyle/>
          <a:p>
            <a:pPr algn="ctr"/>
            <a:r>
              <a:rPr lang="en-US" sz="3800" b="1" dirty="0">
                <a:effectLst/>
              </a:rPr>
              <a:t>Historical Events that Affected the Church</a:t>
            </a:r>
            <a:r>
              <a:rPr lang="en-US" b="1" u="sng" dirty="0">
                <a:effectLst/>
              </a:rPr>
              <a:t> </a:t>
            </a:r>
            <a:r>
              <a:rPr lang="en-US" sz="3100" b="1" dirty="0" smtClean="0">
                <a:effectLst/>
              </a:rPr>
              <a:t>(590’s </a:t>
            </a:r>
            <a:r>
              <a:rPr lang="en-US" sz="3100" b="1" dirty="0">
                <a:effectLst/>
              </a:rPr>
              <a:t>through early </a:t>
            </a:r>
            <a:r>
              <a:rPr lang="en-US" sz="3100" b="1" dirty="0" smtClean="0">
                <a:effectLst/>
              </a:rPr>
              <a:t>1500’s)</a:t>
            </a:r>
            <a:endParaRPr lang="en-US" sz="3100" dirty="0"/>
          </a:p>
        </p:txBody>
      </p:sp>
    </p:spTree>
    <p:extLst>
      <p:ext uri="{BB962C8B-B14F-4D97-AF65-F5344CB8AC3E}">
        <p14:creationId xmlns:p14="http://schemas.microsoft.com/office/powerpoint/2010/main" val="197422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 calcmode="lin" valueType="num">
                                      <p:cBhvr additive="base">
                                        <p:cTn id="30"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
                                            <p:txEl>
                                              <p:pRg st="10" end="10"/>
                                            </p:txEl>
                                          </p:spTgt>
                                        </p:tgtEl>
                                        <p:attrNameLst>
                                          <p:attrName>style.visibility</p:attrName>
                                        </p:attrNameLst>
                                      </p:cBhvr>
                                      <p:to>
                                        <p:strVal val="visible"/>
                                      </p:to>
                                    </p:set>
                                    <p:anim calcmode="lin" valueType="num">
                                      <p:cBhvr additive="base">
                                        <p:cTn id="36"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pPr marL="514350" lvl="0" indent="-514350">
              <a:buFont typeface="+mj-lt"/>
              <a:buAutoNum type="arabicPeriod" startAt="10"/>
            </a:pPr>
            <a:r>
              <a:rPr lang="en-US" dirty="0"/>
              <a:t>Before we do that – here are a few other dates to tuck away in your memory banks</a:t>
            </a:r>
            <a:r>
              <a:rPr lang="en-US" dirty="0" smtClean="0"/>
              <a:t>:</a:t>
            </a:r>
          </a:p>
          <a:p>
            <a:pPr marL="514350" lvl="0" indent="-514350">
              <a:buFont typeface="+mj-lt"/>
              <a:buAutoNum type="arabicPeriod" startAt="10"/>
            </a:pPr>
            <a:endParaRPr lang="en-US" sz="1400" dirty="0"/>
          </a:p>
          <a:p>
            <a:pPr lvl="1">
              <a:buFont typeface="Wingdings" pitchFamily="2" charset="2"/>
              <a:buChar char="Ø"/>
            </a:pPr>
            <a:r>
              <a:rPr lang="en-US" b="1" dirty="0"/>
              <a:t>1516</a:t>
            </a:r>
            <a:r>
              <a:rPr lang="en-US" dirty="0"/>
              <a:t>: Erasmus publishes Greek New </a:t>
            </a:r>
            <a:r>
              <a:rPr lang="en-US" dirty="0" smtClean="0"/>
              <a:t>Testament</a:t>
            </a:r>
          </a:p>
          <a:p>
            <a:pPr lvl="1">
              <a:buFont typeface="Wingdings" pitchFamily="2" charset="2"/>
              <a:buChar char="Ø"/>
            </a:pPr>
            <a:endParaRPr lang="en-US" sz="1200" dirty="0"/>
          </a:p>
          <a:p>
            <a:pPr lvl="1">
              <a:buFont typeface="Wingdings" pitchFamily="2" charset="2"/>
              <a:buChar char="Ø"/>
            </a:pPr>
            <a:r>
              <a:rPr lang="en-US" b="1" dirty="0"/>
              <a:t>1534</a:t>
            </a:r>
            <a:r>
              <a:rPr lang="en-US" dirty="0"/>
              <a:t>: The Church of England separates from the Roman Catholic </a:t>
            </a:r>
            <a:r>
              <a:rPr lang="en-US" dirty="0" smtClean="0"/>
              <a:t>Church</a:t>
            </a:r>
          </a:p>
          <a:p>
            <a:pPr lvl="1">
              <a:buFont typeface="Wingdings" pitchFamily="2" charset="2"/>
              <a:buChar char="Ø"/>
            </a:pPr>
            <a:endParaRPr lang="en-US" sz="1200" dirty="0"/>
          </a:p>
          <a:p>
            <a:pPr marL="514350" indent="-514350">
              <a:buFont typeface="+mj-lt"/>
              <a:buAutoNum type="arabicPeriod" startAt="11"/>
            </a:pPr>
            <a:r>
              <a:rPr lang="en-US" dirty="0"/>
              <a:t>The events surrounding the split between the Church of England and the Roman Catholic Church will set in motion the beginning of the English </a:t>
            </a:r>
            <a:r>
              <a:rPr lang="en-US" dirty="0" smtClean="0"/>
              <a:t>Reformation……</a:t>
            </a:r>
            <a:endParaRPr lang="en-US" sz="1200" dirty="0"/>
          </a:p>
        </p:txBody>
      </p:sp>
      <p:sp>
        <p:nvSpPr>
          <p:cNvPr id="3" name="Title 2"/>
          <p:cNvSpPr>
            <a:spLocks noGrp="1"/>
          </p:cNvSpPr>
          <p:nvPr>
            <p:ph type="title"/>
          </p:nvPr>
        </p:nvSpPr>
        <p:spPr>
          <a:xfrm>
            <a:off x="457200" y="304800"/>
            <a:ext cx="8229600" cy="990600"/>
          </a:xfrm>
        </p:spPr>
        <p:txBody>
          <a:bodyPr>
            <a:normAutofit fontScale="90000"/>
          </a:bodyPr>
          <a:lstStyle/>
          <a:p>
            <a:pPr algn="ctr"/>
            <a:r>
              <a:rPr lang="en-US" sz="3800" b="1" dirty="0">
                <a:effectLst/>
              </a:rPr>
              <a:t>Historical Events that Affected the Church</a:t>
            </a:r>
            <a:r>
              <a:rPr lang="en-US" b="1" u="sng" dirty="0">
                <a:effectLst/>
              </a:rPr>
              <a:t> </a:t>
            </a:r>
            <a:r>
              <a:rPr lang="en-US" sz="3100" b="1" dirty="0" smtClean="0">
                <a:effectLst/>
              </a:rPr>
              <a:t>(590’s </a:t>
            </a:r>
            <a:r>
              <a:rPr lang="en-US" sz="3100" b="1" dirty="0">
                <a:effectLst/>
              </a:rPr>
              <a:t>through early </a:t>
            </a:r>
            <a:r>
              <a:rPr lang="en-US" sz="3100" b="1" dirty="0" smtClean="0">
                <a:effectLst/>
              </a:rPr>
              <a:t>1500’s)</a:t>
            </a:r>
            <a:endParaRPr lang="en-US" sz="3100" dirty="0"/>
          </a:p>
        </p:txBody>
      </p:sp>
    </p:spTree>
    <p:extLst>
      <p:ext uri="{BB962C8B-B14F-4D97-AF65-F5344CB8AC3E}">
        <p14:creationId xmlns:p14="http://schemas.microsoft.com/office/powerpoint/2010/main" val="710344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Effect transition="in" filter="barn(inVertical)">
                                      <p:cBhvr>
                                        <p:cTn id="19"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038600"/>
            <a:ext cx="8305800" cy="1066800"/>
          </a:xfrm>
        </p:spPr>
        <p:txBody>
          <a:bodyPr/>
          <a:lstStyle/>
          <a:p>
            <a:r>
              <a:rPr lang="en-US" sz="4400" b="1" dirty="0" smtClean="0"/>
              <a:t>(</a:t>
            </a:r>
            <a:r>
              <a:rPr lang="en-US" sz="4400" b="1" dirty="0"/>
              <a:t>A.D. 1300-1500</a:t>
            </a:r>
            <a:r>
              <a:rPr lang="en-US" sz="4400" b="1" dirty="0" smtClean="0"/>
              <a:t>)</a:t>
            </a:r>
            <a:endParaRPr lang="en-US" sz="4400" dirty="0"/>
          </a:p>
        </p:txBody>
      </p:sp>
      <p:sp>
        <p:nvSpPr>
          <p:cNvPr id="2" name="Title 1"/>
          <p:cNvSpPr>
            <a:spLocks noGrp="1"/>
          </p:cNvSpPr>
          <p:nvPr>
            <p:ph type="ctrTitle"/>
          </p:nvPr>
        </p:nvSpPr>
        <p:spPr>
          <a:xfrm>
            <a:off x="457200" y="1143000"/>
            <a:ext cx="8305800" cy="2271932"/>
          </a:xfrm>
        </p:spPr>
        <p:txBody>
          <a:bodyPr/>
          <a:lstStyle/>
          <a:p>
            <a:r>
              <a:rPr lang="en-US" b="1" u="sng" dirty="0">
                <a:effectLst/>
              </a:rPr>
              <a:t>Champions </a:t>
            </a:r>
            <a:r>
              <a:rPr lang="en-US" b="1" u="sng" dirty="0" smtClean="0">
                <a:effectLst/>
              </a:rPr>
              <a:t/>
            </a:r>
            <a:br>
              <a:rPr lang="en-US" b="1" u="sng" dirty="0" smtClean="0">
                <a:effectLst/>
              </a:rPr>
            </a:br>
            <a:r>
              <a:rPr lang="en-US" b="1" u="sng" dirty="0" smtClean="0">
                <a:effectLst/>
              </a:rPr>
              <a:t>of </a:t>
            </a:r>
            <a:br>
              <a:rPr lang="en-US" b="1" u="sng" dirty="0" smtClean="0">
                <a:effectLst/>
              </a:rPr>
            </a:br>
            <a:r>
              <a:rPr lang="en-US" b="1" u="sng" dirty="0" smtClean="0">
                <a:effectLst/>
              </a:rPr>
              <a:t>Truth</a:t>
            </a:r>
            <a:endParaRPr lang="en-US" dirty="0"/>
          </a:p>
        </p:txBody>
      </p:sp>
    </p:spTree>
    <p:extLst>
      <p:ext uri="{BB962C8B-B14F-4D97-AF65-F5344CB8AC3E}">
        <p14:creationId xmlns:p14="http://schemas.microsoft.com/office/powerpoint/2010/main" val="1663141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Autofit/>
          </a:bodyPr>
          <a:lstStyle/>
          <a:p>
            <a:r>
              <a:rPr lang="en-US" dirty="0"/>
              <a:t>Background </a:t>
            </a:r>
            <a:r>
              <a:rPr lang="en-US" dirty="0" smtClean="0"/>
              <a:t>Information:</a:t>
            </a:r>
          </a:p>
          <a:p>
            <a:endParaRPr lang="en-US" sz="1400" dirty="0"/>
          </a:p>
          <a:p>
            <a:pPr lvl="1">
              <a:buFont typeface="Wingdings" pitchFamily="2" charset="2"/>
              <a:buChar char="Ø"/>
            </a:pPr>
            <a:r>
              <a:rPr lang="en-US" dirty="0"/>
              <a:t>He was born in Yorkshire, England and his official birth year is up for debate but most conclude it was somewhere between; 1320-1324.</a:t>
            </a:r>
            <a:endParaRPr lang="en-US" dirty="0" smtClean="0"/>
          </a:p>
          <a:p>
            <a:pPr lvl="1">
              <a:buFont typeface="Wingdings" pitchFamily="2" charset="2"/>
              <a:buChar char="Ø"/>
            </a:pPr>
            <a:endParaRPr lang="en-US" sz="1400" dirty="0" smtClean="0"/>
          </a:p>
          <a:p>
            <a:pPr lvl="1">
              <a:buFont typeface="Wingdings" pitchFamily="2" charset="2"/>
              <a:buChar char="Ø"/>
            </a:pPr>
            <a:r>
              <a:rPr lang="en-US" dirty="0"/>
              <a:t>He was educated at </a:t>
            </a:r>
            <a:r>
              <a:rPr lang="en-US" b="1" dirty="0"/>
              <a:t>Oxford</a:t>
            </a:r>
            <a:r>
              <a:rPr lang="en-US" dirty="0"/>
              <a:t> and was influenced by several great minds one of which was Roger Bacon (Early promoter of the Scientific Method</a:t>
            </a:r>
            <a:r>
              <a:rPr lang="en-US" dirty="0" smtClean="0"/>
              <a:t>).</a:t>
            </a:r>
          </a:p>
          <a:p>
            <a:pPr lvl="1">
              <a:buFont typeface="Wingdings" pitchFamily="2" charset="2"/>
              <a:buChar char="Ø"/>
            </a:pPr>
            <a:endParaRPr lang="en-US" sz="1400" dirty="0"/>
          </a:p>
          <a:p>
            <a:pPr lvl="1">
              <a:buFont typeface="Wingdings" pitchFamily="2" charset="2"/>
              <a:buChar char="Ø"/>
            </a:pPr>
            <a:r>
              <a:rPr lang="en-US" dirty="0"/>
              <a:t>While at Oxford, Wycliffe developed an interest in Biblical studies and obtained a BA degree in Theology and then became a Doctor of Theology.</a:t>
            </a:r>
            <a:endParaRPr lang="en-US" dirty="0" smtClean="0"/>
          </a:p>
          <a:p>
            <a:pPr lvl="1">
              <a:buFont typeface="Wingdings" pitchFamily="2" charset="2"/>
              <a:buChar char="Ø"/>
            </a:pPr>
            <a:endParaRPr lang="en-US" dirty="0" smtClean="0"/>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John Wycliffe (1320-1384)</a:t>
            </a:r>
            <a:endParaRPr lang="en-US" sz="3600" dirty="0"/>
          </a:p>
        </p:txBody>
      </p:sp>
    </p:spTree>
    <p:extLst>
      <p:ext uri="{BB962C8B-B14F-4D97-AF65-F5344CB8AC3E}">
        <p14:creationId xmlns:p14="http://schemas.microsoft.com/office/powerpoint/2010/main" val="235432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additive="base">
                                        <p:cTn id="3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Autofit/>
          </a:bodyPr>
          <a:lstStyle/>
          <a:p>
            <a:r>
              <a:rPr lang="en-US" dirty="0"/>
              <a:t>Conflicts with the Roman Catholic </a:t>
            </a:r>
            <a:r>
              <a:rPr lang="en-US" dirty="0" smtClean="0"/>
              <a:t>Church:</a:t>
            </a:r>
          </a:p>
          <a:p>
            <a:endParaRPr lang="en-US" sz="1400" dirty="0"/>
          </a:p>
          <a:p>
            <a:pPr lvl="1">
              <a:buFont typeface="Wingdings" pitchFamily="2" charset="2"/>
              <a:buChar char="Ø"/>
            </a:pPr>
            <a:r>
              <a:rPr lang="en-US" dirty="0"/>
              <a:t>The more he learned about Theology the more he saw the need for reform within the Catholic Church</a:t>
            </a:r>
            <a:r>
              <a:rPr lang="en-US" dirty="0" smtClean="0"/>
              <a:t>.</a:t>
            </a:r>
          </a:p>
          <a:p>
            <a:pPr lvl="1">
              <a:buFont typeface="Wingdings" pitchFamily="2" charset="2"/>
              <a:buChar char="Ø"/>
            </a:pPr>
            <a:endParaRPr lang="en-US" sz="1400" dirty="0" smtClean="0"/>
          </a:p>
          <a:p>
            <a:pPr lvl="1">
              <a:buFont typeface="Wingdings" pitchFamily="2" charset="2"/>
              <a:buChar char="Ø"/>
            </a:pPr>
            <a:r>
              <a:rPr lang="en-US" dirty="0"/>
              <a:t>He (Wycliffe) authored several documents on Systematic Theology and other Biblical teachings (i.e. the Church and its leaders should be poor like the Apostles) which caused some significant ripples in the ecclesiastical hierarchy of the Church which began to cause dissention and ultimately charges of heretical teaching.</a:t>
            </a:r>
            <a:endParaRPr lang="en-US" dirty="0" smtClean="0"/>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John Wycliffe (1320-1384)</a:t>
            </a:r>
            <a:endParaRPr lang="en-US" sz="3600" dirty="0"/>
          </a:p>
        </p:txBody>
      </p:sp>
    </p:spTree>
    <p:extLst>
      <p:ext uri="{BB962C8B-B14F-4D97-AF65-F5344CB8AC3E}">
        <p14:creationId xmlns:p14="http://schemas.microsoft.com/office/powerpoint/2010/main" val="719174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p:cTn id="1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Autofit/>
          </a:bodyPr>
          <a:lstStyle/>
          <a:p>
            <a:r>
              <a:rPr lang="en-US" dirty="0"/>
              <a:t>Conflicts with the Roman Catholic </a:t>
            </a:r>
            <a:r>
              <a:rPr lang="en-US" dirty="0" smtClean="0"/>
              <a:t>Church:</a:t>
            </a:r>
          </a:p>
          <a:p>
            <a:endParaRPr lang="en-US" sz="1400" dirty="0"/>
          </a:p>
          <a:p>
            <a:pPr lvl="1">
              <a:buFont typeface="Wingdings" pitchFamily="2" charset="2"/>
              <a:buChar char="Ø"/>
            </a:pPr>
            <a:r>
              <a:rPr lang="en-US" dirty="0"/>
              <a:t>Much of the strife was centered on the ecclesiastical stronghold that the Catholic Church held over its common people. </a:t>
            </a:r>
            <a:endParaRPr lang="en-US" dirty="0" smtClean="0"/>
          </a:p>
          <a:p>
            <a:pPr lvl="1">
              <a:buFont typeface="Wingdings" pitchFamily="2" charset="2"/>
              <a:buChar char="Ø"/>
            </a:pPr>
            <a:endParaRPr lang="en-US" sz="1400" dirty="0" smtClean="0"/>
          </a:p>
          <a:p>
            <a:pPr lvl="1">
              <a:buFont typeface="Wingdings" pitchFamily="2" charset="2"/>
              <a:buChar char="Ø"/>
            </a:pPr>
            <a:r>
              <a:rPr lang="en-US" dirty="0"/>
              <a:t>Due to what Wycliffe deemed was error in Catholic teaching, he set out to publish his own version (based in Scripture) of the Doctrine of the Church</a:t>
            </a:r>
            <a:r>
              <a:rPr lang="en-US" dirty="0" smtClean="0"/>
              <a:t>.</a:t>
            </a:r>
          </a:p>
          <a:p>
            <a:pPr lvl="1">
              <a:buFont typeface="Wingdings" pitchFamily="2" charset="2"/>
              <a:buChar char="Ø"/>
            </a:pPr>
            <a:endParaRPr lang="en-US" sz="1400" dirty="0"/>
          </a:p>
          <a:p>
            <a:pPr lvl="1">
              <a:buFont typeface="Wingdings" pitchFamily="2" charset="2"/>
              <a:buChar char="Ø"/>
            </a:pPr>
            <a:r>
              <a:rPr lang="en-US" dirty="0"/>
              <a:t>This led to further attacks from the Catholic Church but also aided in other dissenters like Jan Hus to continue the work of reform that Wycliffe began.</a:t>
            </a:r>
            <a:endParaRPr lang="en-US" dirty="0" smtClean="0"/>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John Wycliffe (1320-1384)</a:t>
            </a:r>
            <a:endParaRPr lang="en-US" sz="3600" dirty="0"/>
          </a:p>
        </p:txBody>
      </p:sp>
    </p:spTree>
    <p:extLst>
      <p:ext uri="{BB962C8B-B14F-4D97-AF65-F5344CB8AC3E}">
        <p14:creationId xmlns:p14="http://schemas.microsoft.com/office/powerpoint/2010/main" val="215982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334000"/>
          </a:xfrm>
        </p:spPr>
        <p:txBody>
          <a:bodyPr>
            <a:noAutofit/>
          </a:bodyPr>
          <a:lstStyle/>
          <a:p>
            <a:r>
              <a:rPr lang="en-US" sz="2500" dirty="0"/>
              <a:t>John Wycliffe’s most significant contribution to Christianity was the translation of the Scriptures into English – </a:t>
            </a:r>
            <a:r>
              <a:rPr lang="en-US" sz="2500" b="1" dirty="0"/>
              <a:t>The Wycliffe </a:t>
            </a:r>
            <a:r>
              <a:rPr lang="en-US" sz="2500" b="1" dirty="0" smtClean="0"/>
              <a:t>Bible</a:t>
            </a:r>
          </a:p>
          <a:p>
            <a:endParaRPr lang="en-US" sz="1400" dirty="0"/>
          </a:p>
          <a:p>
            <a:pPr lvl="1">
              <a:buFont typeface="Wingdings" pitchFamily="2" charset="2"/>
              <a:buChar char="Ø"/>
            </a:pPr>
            <a:r>
              <a:rPr lang="en-US" dirty="0"/>
              <a:t>This translation was completed in </a:t>
            </a:r>
            <a:r>
              <a:rPr lang="en-US" b="1" dirty="0"/>
              <a:t>1384</a:t>
            </a:r>
            <a:r>
              <a:rPr lang="en-US" dirty="0"/>
              <a:t> and was considered an unauthorized version by the Church.</a:t>
            </a:r>
            <a:r>
              <a:rPr lang="en-US" dirty="0" smtClean="0"/>
              <a:t> </a:t>
            </a:r>
          </a:p>
          <a:p>
            <a:pPr lvl="1">
              <a:buFont typeface="Wingdings" pitchFamily="2" charset="2"/>
              <a:buChar char="Ø"/>
            </a:pPr>
            <a:endParaRPr lang="en-US" sz="1400" dirty="0" smtClean="0"/>
          </a:p>
          <a:p>
            <a:pPr lvl="1">
              <a:buFont typeface="Wingdings" pitchFamily="2" charset="2"/>
              <a:buChar char="Ø"/>
            </a:pPr>
            <a:r>
              <a:rPr lang="en-US" dirty="0"/>
              <a:t>It was translated from Jerome’s Latin Vulgate to </a:t>
            </a:r>
            <a:r>
              <a:rPr lang="en-US" dirty="0" smtClean="0"/>
              <a:t>English</a:t>
            </a:r>
          </a:p>
          <a:p>
            <a:pPr lvl="1">
              <a:buFont typeface="Wingdings" pitchFamily="2" charset="2"/>
              <a:buChar char="Ø"/>
            </a:pPr>
            <a:endParaRPr lang="en-US" sz="1400" dirty="0"/>
          </a:p>
          <a:p>
            <a:pPr lvl="1">
              <a:buFont typeface="Wingdings" pitchFamily="2" charset="2"/>
              <a:buChar char="Ø"/>
            </a:pPr>
            <a:r>
              <a:rPr lang="en-US" dirty="0"/>
              <a:t>There are 180 copies of this Bible in existence </a:t>
            </a:r>
            <a:r>
              <a:rPr lang="en-US" dirty="0" smtClean="0"/>
              <a:t>today</a:t>
            </a:r>
          </a:p>
          <a:p>
            <a:pPr lvl="1">
              <a:buFont typeface="Wingdings" pitchFamily="2" charset="2"/>
              <a:buChar char="Ø"/>
            </a:pPr>
            <a:endParaRPr lang="en-US" sz="1400" dirty="0"/>
          </a:p>
          <a:p>
            <a:pPr lvl="1">
              <a:buFont typeface="Wingdings" pitchFamily="2" charset="2"/>
              <a:buChar char="Ø"/>
            </a:pPr>
            <a:r>
              <a:rPr lang="en-US" i="1" dirty="0"/>
              <a:t>Just as a side note; the first English Translation (though not complete) of the Scripture from the original languages (</a:t>
            </a:r>
            <a:r>
              <a:rPr lang="en-US" i="1" u="sng" dirty="0"/>
              <a:t>Hebrew, Aramaic, and Greek</a:t>
            </a:r>
            <a:r>
              <a:rPr lang="en-US" i="1" dirty="0"/>
              <a:t>) was the Tyndale Bible in 1525 AD</a:t>
            </a:r>
            <a:r>
              <a:rPr lang="en-US" dirty="0"/>
              <a:t>.</a:t>
            </a:r>
            <a:endParaRPr lang="en-US" dirty="0" smtClean="0"/>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John Wycliffe (1320-1384)</a:t>
            </a:r>
            <a:endParaRPr lang="en-US" sz="3600" dirty="0"/>
          </a:p>
        </p:txBody>
      </p:sp>
    </p:spTree>
    <p:extLst>
      <p:ext uri="{BB962C8B-B14F-4D97-AF65-F5344CB8AC3E}">
        <p14:creationId xmlns:p14="http://schemas.microsoft.com/office/powerpoint/2010/main" val="214844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Effect transition="in" filter="barn(inVertical)">
                                      <p:cBhvr>
                                        <p:cTn id="32"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Autofit/>
          </a:bodyPr>
          <a:lstStyle/>
          <a:p>
            <a:r>
              <a:rPr lang="en-US" sz="2400" dirty="0"/>
              <a:t>Other significant factoids about John </a:t>
            </a:r>
            <a:r>
              <a:rPr lang="en-US" sz="2400" dirty="0" smtClean="0"/>
              <a:t>Wycliffe</a:t>
            </a:r>
          </a:p>
          <a:p>
            <a:endParaRPr lang="en-US" sz="1400" dirty="0"/>
          </a:p>
          <a:p>
            <a:pPr lvl="1">
              <a:buFont typeface="Wingdings" pitchFamily="2" charset="2"/>
              <a:buChar char="Ø"/>
            </a:pPr>
            <a:r>
              <a:rPr lang="en-US" dirty="0"/>
              <a:t>He will hold to the same doctrine of “</a:t>
            </a:r>
            <a:r>
              <a:rPr lang="en-US" b="1" dirty="0"/>
              <a:t>justification by faith</a:t>
            </a:r>
            <a:r>
              <a:rPr lang="en-US" dirty="0"/>
              <a:t>” that later reformers like Martin Luther &amp; Zwingli will embrace and promote.</a:t>
            </a:r>
            <a:endParaRPr lang="en-US" sz="1400" dirty="0" smtClean="0"/>
          </a:p>
          <a:p>
            <a:pPr lvl="1">
              <a:buFont typeface="Wingdings" pitchFamily="2" charset="2"/>
              <a:buChar char="Ø"/>
            </a:pPr>
            <a:endParaRPr lang="en-US" sz="1400" dirty="0" smtClean="0"/>
          </a:p>
          <a:p>
            <a:pPr lvl="1">
              <a:buFont typeface="Wingdings" pitchFamily="2" charset="2"/>
              <a:buChar char="Ø"/>
            </a:pPr>
            <a:r>
              <a:rPr lang="en-US" dirty="0"/>
              <a:t>He believed the </a:t>
            </a:r>
            <a:r>
              <a:rPr lang="en-US" b="1" i="1" u="sng" dirty="0">
                <a:solidFill>
                  <a:schemeClr val="bg1"/>
                </a:solidFill>
              </a:rPr>
              <a:t>Bible</a:t>
            </a:r>
            <a:r>
              <a:rPr lang="en-US" dirty="0"/>
              <a:t> was the fundamental source of </a:t>
            </a:r>
            <a:r>
              <a:rPr lang="en-US" dirty="0" smtClean="0"/>
              <a:t>Christianity</a:t>
            </a:r>
          </a:p>
          <a:p>
            <a:pPr lvl="1">
              <a:buFont typeface="Wingdings" pitchFamily="2" charset="2"/>
              <a:buChar char="Ø"/>
            </a:pPr>
            <a:endParaRPr lang="en-US" sz="1400" dirty="0"/>
          </a:p>
          <a:p>
            <a:pPr lvl="1">
              <a:buFont typeface="Wingdings" pitchFamily="2" charset="2"/>
              <a:buChar char="Ø"/>
            </a:pPr>
            <a:r>
              <a:rPr lang="en-US" dirty="0"/>
              <a:t>He held to the belief that without the knowledge of the Bible there can be no </a:t>
            </a:r>
            <a:r>
              <a:rPr lang="en-US" b="1" i="1" u="sng" dirty="0">
                <a:solidFill>
                  <a:schemeClr val="bg1"/>
                </a:solidFill>
              </a:rPr>
              <a:t>peace</a:t>
            </a:r>
            <a:r>
              <a:rPr lang="en-US" dirty="0"/>
              <a:t> in the life of the Church or of society, and outside of it there is no real and abiding good; it is the one </a:t>
            </a:r>
            <a:r>
              <a:rPr lang="en-US" b="1" i="1" u="sng" dirty="0">
                <a:solidFill>
                  <a:schemeClr val="bg1"/>
                </a:solidFill>
              </a:rPr>
              <a:t>authority</a:t>
            </a:r>
            <a:r>
              <a:rPr lang="en-US" dirty="0"/>
              <a:t> for the faith.</a:t>
            </a:r>
            <a:endParaRPr lang="en-US" dirty="0" smtClean="0"/>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John Wycliffe (1320-1384)</a:t>
            </a:r>
            <a:endParaRPr lang="en-US" sz="3600" dirty="0"/>
          </a:p>
        </p:txBody>
      </p:sp>
    </p:spTree>
    <p:extLst>
      <p:ext uri="{BB962C8B-B14F-4D97-AF65-F5344CB8AC3E}">
        <p14:creationId xmlns:p14="http://schemas.microsoft.com/office/powerpoint/2010/main" val="2305670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p:cTn id="20"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p:cTn id="27"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8"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9"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Autofit/>
          </a:bodyPr>
          <a:lstStyle/>
          <a:p>
            <a:r>
              <a:rPr lang="en-US" sz="2400" dirty="0"/>
              <a:t>Other significant factoids about John </a:t>
            </a:r>
            <a:r>
              <a:rPr lang="en-US" sz="2400" dirty="0" smtClean="0"/>
              <a:t>Wycliffe</a:t>
            </a:r>
          </a:p>
          <a:p>
            <a:endParaRPr lang="en-US" sz="1400" dirty="0"/>
          </a:p>
          <a:p>
            <a:pPr lvl="1">
              <a:buFont typeface="Wingdings" pitchFamily="2" charset="2"/>
              <a:buChar char="Ø"/>
            </a:pPr>
            <a:r>
              <a:rPr lang="en-US" dirty="0"/>
              <a:t>He will die (of natural causes) December 28, 1384 and upon his death the Hussite movement led by Jan Huss will begin to explode in Western Europe</a:t>
            </a:r>
            <a:r>
              <a:rPr lang="en-US" dirty="0" smtClean="0"/>
              <a:t>.</a:t>
            </a:r>
          </a:p>
          <a:p>
            <a:pPr marL="365760" lvl="1" indent="0">
              <a:buNone/>
            </a:pPr>
            <a:endParaRPr lang="en-US" sz="1400" dirty="0" smtClean="0"/>
          </a:p>
          <a:p>
            <a:pPr lvl="1">
              <a:buFont typeface="Wingdings" pitchFamily="2" charset="2"/>
              <a:buChar char="Ø"/>
            </a:pPr>
            <a:r>
              <a:rPr lang="en-US" b="1" i="1" dirty="0"/>
              <a:t>The official Church position at the time labeled him as a heretic and the Council of Constance (May 4, 1415) decreed that his books be burned and his remains exhumed!</a:t>
            </a:r>
            <a:endParaRPr lang="en-US" dirty="0" smtClean="0"/>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John Wycliffe (1320-1384)</a:t>
            </a:r>
            <a:endParaRPr lang="en-US" sz="3600" dirty="0"/>
          </a:p>
        </p:txBody>
      </p:sp>
    </p:spTree>
    <p:extLst>
      <p:ext uri="{BB962C8B-B14F-4D97-AF65-F5344CB8AC3E}">
        <p14:creationId xmlns:p14="http://schemas.microsoft.com/office/powerpoint/2010/main" val="3721067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p:cTn id="14"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953000"/>
          </a:xfrm>
        </p:spPr>
        <p:txBody>
          <a:bodyPr>
            <a:noAutofit/>
          </a:bodyPr>
          <a:lstStyle/>
          <a:p>
            <a:r>
              <a:rPr lang="en-US" sz="2400" dirty="0"/>
              <a:t>Background information</a:t>
            </a:r>
            <a:r>
              <a:rPr lang="en-US" sz="2400" dirty="0" smtClean="0"/>
              <a:t>:</a:t>
            </a:r>
          </a:p>
          <a:p>
            <a:endParaRPr lang="en-US" sz="1400" dirty="0"/>
          </a:p>
          <a:p>
            <a:pPr lvl="1">
              <a:buFont typeface="Wingdings" pitchFamily="2" charset="2"/>
              <a:buChar char="Ø"/>
            </a:pPr>
            <a:r>
              <a:rPr lang="en-US" dirty="0"/>
              <a:t>He was born in Husinec (southwest of Prague, Czechoslovakia – the area was then known as Bohemia) and he is also known as </a:t>
            </a:r>
            <a:r>
              <a:rPr lang="en-US" b="1" dirty="0"/>
              <a:t>John Huss</a:t>
            </a:r>
            <a:r>
              <a:rPr lang="en-US" dirty="0" smtClean="0"/>
              <a:t>.</a:t>
            </a:r>
          </a:p>
          <a:p>
            <a:pPr lvl="1">
              <a:buFont typeface="Wingdings" pitchFamily="2" charset="2"/>
              <a:buChar char="Ø"/>
            </a:pPr>
            <a:endParaRPr lang="en-US" sz="1400" dirty="0" smtClean="0"/>
          </a:p>
          <a:p>
            <a:pPr lvl="1">
              <a:buFont typeface="Wingdings" pitchFamily="2" charset="2"/>
              <a:buChar char="Ø"/>
            </a:pPr>
            <a:r>
              <a:rPr lang="en-US" dirty="0" smtClean="0"/>
              <a:t>Jan </a:t>
            </a:r>
            <a:r>
              <a:rPr lang="en-US" dirty="0"/>
              <a:t>Hus will begin to support many of the teachings of John Wycliffe and this will put him at odds with the Catholic Church who will label him a </a:t>
            </a:r>
            <a:r>
              <a:rPr lang="en-US" b="1" dirty="0"/>
              <a:t>heretic</a:t>
            </a:r>
            <a:r>
              <a:rPr lang="en-US" dirty="0" smtClean="0"/>
              <a:t>.</a:t>
            </a:r>
          </a:p>
          <a:p>
            <a:pPr lvl="1">
              <a:buFont typeface="Wingdings" pitchFamily="2" charset="2"/>
              <a:buChar char="Ø"/>
            </a:pPr>
            <a:endParaRPr lang="en-US" sz="1400" dirty="0"/>
          </a:p>
          <a:p>
            <a:pPr lvl="1">
              <a:buFont typeface="Wingdings" pitchFamily="2" charset="2"/>
              <a:buChar char="Ø"/>
            </a:pPr>
            <a:r>
              <a:rPr lang="en-US" dirty="0"/>
              <a:t>Jan Hus and his followers were excommunicated by the Church</a:t>
            </a:r>
            <a:endParaRPr lang="en-US" dirty="0" smtClean="0"/>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Jan Hus (1369-1415 AD)</a:t>
            </a:r>
            <a:endParaRPr lang="en-US" sz="3600" dirty="0"/>
          </a:p>
        </p:txBody>
      </p:sp>
    </p:spTree>
    <p:extLst>
      <p:ext uri="{BB962C8B-B14F-4D97-AF65-F5344CB8AC3E}">
        <p14:creationId xmlns:p14="http://schemas.microsoft.com/office/powerpoint/2010/main" val="3689744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barn(inVertical)">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barn(inVertical)">
                                      <p:cBhvr>
                                        <p:cTn id="26" dur="500"/>
                                        <p:tgtEl>
                                          <p:spTgt spid="2">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barn(inVertical)">
                                      <p:cBhvr>
                                        <p:cTn id="31"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953000"/>
          </a:xfrm>
        </p:spPr>
        <p:txBody>
          <a:bodyPr>
            <a:noAutofit/>
          </a:bodyPr>
          <a:lstStyle/>
          <a:p>
            <a:r>
              <a:rPr lang="en-US" sz="2400" dirty="0"/>
              <a:t>Jan Hus was outspoken on several issues being promoted by the Catholic Church</a:t>
            </a:r>
            <a:r>
              <a:rPr lang="en-US" sz="2400" dirty="0" smtClean="0"/>
              <a:t>:</a:t>
            </a:r>
          </a:p>
          <a:p>
            <a:endParaRPr lang="en-US" sz="1400" dirty="0"/>
          </a:p>
          <a:p>
            <a:pPr lvl="1">
              <a:buFont typeface="Wingdings" pitchFamily="2" charset="2"/>
              <a:buChar char="Ø"/>
            </a:pPr>
            <a:r>
              <a:rPr lang="en-US" dirty="0"/>
              <a:t>He was against </a:t>
            </a:r>
            <a:r>
              <a:rPr lang="en-US" b="1" i="1" u="sng" dirty="0">
                <a:solidFill>
                  <a:schemeClr val="bg1"/>
                </a:solidFill>
              </a:rPr>
              <a:t>indulgences</a:t>
            </a:r>
            <a:r>
              <a:rPr lang="en-US" dirty="0"/>
              <a:t> – the payment for the absolution of </a:t>
            </a:r>
            <a:r>
              <a:rPr lang="en-US" dirty="0" smtClean="0"/>
              <a:t>sins</a:t>
            </a:r>
          </a:p>
          <a:p>
            <a:pPr lvl="1">
              <a:buFont typeface="Wingdings" pitchFamily="2" charset="2"/>
              <a:buChar char="Ø"/>
            </a:pPr>
            <a:endParaRPr lang="en-US" sz="1400" dirty="0" smtClean="0"/>
          </a:p>
          <a:p>
            <a:pPr lvl="1">
              <a:buFont typeface="Wingdings" pitchFamily="2" charset="2"/>
              <a:buChar char="Ø"/>
            </a:pPr>
            <a:r>
              <a:rPr lang="en-US" dirty="0" smtClean="0"/>
              <a:t>He </a:t>
            </a:r>
            <a:r>
              <a:rPr lang="en-US" dirty="0"/>
              <a:t>was against the use of </a:t>
            </a:r>
            <a:r>
              <a:rPr lang="en-US" b="1" i="1" u="sng" dirty="0">
                <a:solidFill>
                  <a:schemeClr val="bg1"/>
                </a:solidFill>
              </a:rPr>
              <a:t>Crusades</a:t>
            </a:r>
            <a:r>
              <a:rPr lang="en-US" dirty="0"/>
              <a:t> for political and financial </a:t>
            </a:r>
            <a:r>
              <a:rPr lang="en-US" dirty="0" smtClean="0"/>
              <a:t>gain</a:t>
            </a:r>
          </a:p>
          <a:p>
            <a:pPr lvl="1">
              <a:buFont typeface="Wingdings" pitchFamily="2" charset="2"/>
              <a:buChar char="Ø"/>
            </a:pPr>
            <a:endParaRPr lang="en-US" sz="1400" dirty="0"/>
          </a:p>
          <a:p>
            <a:pPr lvl="1">
              <a:buFont typeface="Wingdings" pitchFamily="2" charset="2"/>
              <a:buChar char="Ø"/>
            </a:pPr>
            <a:r>
              <a:rPr lang="en-US" dirty="0"/>
              <a:t>He was outspoken against the use of the papacy and religious hierarchy to control people. He considered their purpose to instruct people in the ways of God not force them into it.</a:t>
            </a:r>
            <a:endParaRPr lang="en-US" dirty="0" smtClean="0"/>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Jan Hus (1369-1415 AD)</a:t>
            </a:r>
            <a:endParaRPr lang="en-US" sz="3600" dirty="0"/>
          </a:p>
        </p:txBody>
      </p:sp>
    </p:spTree>
    <p:extLst>
      <p:ext uri="{BB962C8B-B14F-4D97-AF65-F5344CB8AC3E}">
        <p14:creationId xmlns:p14="http://schemas.microsoft.com/office/powerpoint/2010/main" val="3047070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953000"/>
          </a:xfrm>
        </p:spPr>
        <p:txBody>
          <a:bodyPr>
            <a:noAutofit/>
          </a:bodyPr>
          <a:lstStyle/>
          <a:p>
            <a:endParaRPr lang="en-US" dirty="0" smtClean="0"/>
          </a:p>
          <a:p>
            <a:r>
              <a:rPr lang="en-US" dirty="0" smtClean="0"/>
              <a:t>Hus </a:t>
            </a:r>
            <a:r>
              <a:rPr lang="en-US" dirty="0"/>
              <a:t>was arrested and ordered to recant his positions </a:t>
            </a:r>
            <a:r>
              <a:rPr lang="en-US" u="sng" dirty="0"/>
              <a:t>especially on the silly notion that Jesus Christ was the head of the Church instead of the Pope</a:t>
            </a:r>
            <a:r>
              <a:rPr lang="en-US" dirty="0" smtClean="0"/>
              <a:t>.</a:t>
            </a:r>
          </a:p>
          <a:p>
            <a:endParaRPr lang="en-US" sz="1400" dirty="0"/>
          </a:p>
          <a:p>
            <a:pPr lvl="1">
              <a:buFont typeface="Wingdings" pitchFamily="2" charset="2"/>
              <a:buChar char="Ø"/>
            </a:pPr>
            <a:r>
              <a:rPr lang="en-US" dirty="0"/>
              <a:t>Hus never recanted and eventually was burned at the </a:t>
            </a:r>
            <a:r>
              <a:rPr lang="en-US" dirty="0" smtClean="0"/>
              <a:t>stake</a:t>
            </a:r>
          </a:p>
          <a:p>
            <a:pPr lvl="1">
              <a:buFont typeface="Wingdings" pitchFamily="2" charset="2"/>
              <a:buChar char="Ø"/>
            </a:pPr>
            <a:endParaRPr lang="en-US" sz="1400" dirty="0" smtClean="0"/>
          </a:p>
          <a:p>
            <a:pPr lvl="1">
              <a:buFont typeface="Wingdings" pitchFamily="2" charset="2"/>
              <a:buChar char="Ø"/>
            </a:pPr>
            <a:r>
              <a:rPr lang="en-US" dirty="0" smtClean="0"/>
              <a:t>At </a:t>
            </a:r>
            <a:r>
              <a:rPr lang="en-US" dirty="0"/>
              <a:t>his execution he was noted for singing; </a:t>
            </a:r>
            <a:r>
              <a:rPr lang="en-US" i="1" dirty="0"/>
              <a:t>“Christ Son of the Living God, have mercy on me”</a:t>
            </a:r>
            <a:r>
              <a:rPr lang="en-US" dirty="0"/>
              <a:t>.</a:t>
            </a:r>
            <a:endParaRPr lang="en-US" dirty="0" smtClean="0"/>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Jan Hus (1369-1415 AD)</a:t>
            </a:r>
            <a:endParaRPr lang="en-US" sz="3600" dirty="0"/>
          </a:p>
        </p:txBody>
      </p:sp>
    </p:spTree>
    <p:extLst>
      <p:ext uri="{BB962C8B-B14F-4D97-AF65-F5344CB8AC3E}">
        <p14:creationId xmlns:p14="http://schemas.microsoft.com/office/powerpoint/2010/main" val="218226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additive="base">
                                        <p:cTn id="14"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anim calcmode="lin" valueType="num">
                                      <p:cBhvr additive="base">
                                        <p:cTn id="20"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953000"/>
          </a:xfrm>
        </p:spPr>
        <p:txBody>
          <a:bodyPr>
            <a:noAutofit/>
          </a:bodyPr>
          <a:lstStyle/>
          <a:p>
            <a:r>
              <a:rPr lang="en-US" sz="2800" dirty="0"/>
              <a:t>In spite of this wicked movement to silence the Truth – Jan Hus spawned a movement that led to a significant transformation known as the </a:t>
            </a:r>
            <a:r>
              <a:rPr lang="en-US" sz="2800" b="1" i="1" u="sng" dirty="0">
                <a:solidFill>
                  <a:schemeClr val="bg1"/>
                </a:solidFill>
              </a:rPr>
              <a:t>Protestant</a:t>
            </a:r>
            <a:r>
              <a:rPr lang="en-US" sz="2800" dirty="0"/>
              <a:t> Reformation</a:t>
            </a:r>
            <a:r>
              <a:rPr lang="en-US" sz="2800" dirty="0" smtClean="0"/>
              <a:t>!</a:t>
            </a:r>
          </a:p>
          <a:p>
            <a:endParaRPr lang="en-US" sz="1400" dirty="0"/>
          </a:p>
          <a:p>
            <a:pPr lvl="0"/>
            <a:r>
              <a:rPr lang="en-US" sz="2800" b="1" dirty="0"/>
              <a:t>Ironically</a:t>
            </a:r>
            <a:r>
              <a:rPr lang="en-US" sz="2800" i="1" dirty="0"/>
              <a:t> - On December 18, 1999, Pope John Paul II apologized for the execution of Jan Hus, but has refused to pardon him despite having adopted many of his then controversial teachings…..a fitting tribute to the strong conviction of the teaching of Biblical Truth by Jan Hus!</a:t>
            </a:r>
            <a:endParaRPr lang="en-US" sz="2800" dirty="0"/>
          </a:p>
          <a:p>
            <a:endParaRPr lang="en-US" dirty="0"/>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Jan Hus (1369-1415 AD)</a:t>
            </a:r>
            <a:endParaRPr lang="en-US" sz="3600" dirty="0"/>
          </a:p>
        </p:txBody>
      </p:sp>
    </p:spTree>
    <p:extLst>
      <p:ext uri="{BB962C8B-B14F-4D97-AF65-F5344CB8AC3E}">
        <p14:creationId xmlns:p14="http://schemas.microsoft.com/office/powerpoint/2010/main" val="1416311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Custom 1">
      <a:dk1>
        <a:sysClr val="windowText" lastClr="000000"/>
      </a:dk1>
      <a:lt1>
        <a:sysClr val="window" lastClr="FFFFFF"/>
      </a:lt1>
      <a:dk2>
        <a:srgbClr val="444D26"/>
      </a:dk2>
      <a:lt2>
        <a:srgbClr val="FEFAC9"/>
      </a:lt2>
      <a:accent1>
        <a:srgbClr val="A5B592"/>
      </a:accent1>
      <a:accent2>
        <a:srgbClr val="000000"/>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279</TotalTime>
  <Words>4596</Words>
  <Application>Microsoft Office PowerPoint</Application>
  <PresentationFormat>On-screen Show (4:3)</PresentationFormat>
  <Paragraphs>302</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Paper</vt:lpstr>
      <vt:lpstr>Heroes of Faith  The Church Age</vt:lpstr>
      <vt:lpstr>Introduction</vt:lpstr>
      <vt:lpstr>Introduction</vt:lpstr>
      <vt:lpstr>Introduction</vt:lpstr>
      <vt:lpstr>Introduction</vt:lpstr>
      <vt:lpstr>Introduction</vt:lpstr>
      <vt:lpstr>Introduction</vt:lpstr>
      <vt:lpstr>Introduction</vt:lpstr>
      <vt:lpstr>Introduction</vt:lpstr>
      <vt:lpstr>Introduction</vt:lpstr>
      <vt:lpstr>Identifying  Error and Heresy</vt:lpstr>
      <vt:lpstr>Gnosticism:</vt:lpstr>
      <vt:lpstr>Gnosticism:</vt:lpstr>
      <vt:lpstr>Stoicism:</vt:lpstr>
      <vt:lpstr>Asceticism</vt:lpstr>
      <vt:lpstr>Asceticism</vt:lpstr>
      <vt:lpstr>Dualism</vt:lpstr>
      <vt:lpstr>Dualism</vt:lpstr>
      <vt:lpstr>Docetism</vt:lpstr>
      <vt:lpstr>Arianism</vt:lpstr>
      <vt:lpstr>Arianism</vt:lpstr>
      <vt:lpstr>Historical Events that Affected the Church (A.D. 300-600)</vt:lpstr>
      <vt:lpstr>Historical Events that Affected the Church (A.D. 300-600)</vt:lpstr>
      <vt:lpstr>Historical Events that Affected the Church (A.D. 300-600)</vt:lpstr>
      <vt:lpstr>Historical Events that Affected the Church (A.D. 300-600)</vt:lpstr>
      <vt:lpstr>Champions  of  Truth</vt:lpstr>
      <vt:lpstr>Athanasius of Alexandria (298-373)</vt:lpstr>
      <vt:lpstr>Athanasius of Alexandria (298-373)</vt:lpstr>
      <vt:lpstr>Athanasius of Alexandria (298-373)</vt:lpstr>
      <vt:lpstr>Athanasius of Alexandria (298-373)</vt:lpstr>
      <vt:lpstr>Athanasius of Alexandria (298-373)</vt:lpstr>
      <vt:lpstr>Athanasius of Alexandria (298-373)</vt:lpstr>
      <vt:lpstr>Jerome (347-420 AD)</vt:lpstr>
      <vt:lpstr>Jerome (347-420 AD)</vt:lpstr>
      <vt:lpstr>Jerome (347-420 AD)</vt:lpstr>
      <vt:lpstr>Jerome (347-420 AD)</vt:lpstr>
      <vt:lpstr>Historical Events that Affected the Church (590’s through early 1500’s)</vt:lpstr>
      <vt:lpstr>Historical Events that Affected the Church (590’s through early 1500’s)</vt:lpstr>
      <vt:lpstr>Historical Events that Affected the Church (590’s through early 1500’s)</vt:lpstr>
      <vt:lpstr>Historical Events that Affected the Church (590’s through early 1500’s)</vt:lpstr>
      <vt:lpstr>Historical Events that Affected the Church (590’s through early 1500’s)</vt:lpstr>
      <vt:lpstr>Historical Events that Affected the Church (590’s through early 1500’s)</vt:lpstr>
      <vt:lpstr>Historical Events that Affected the Church (590’s through early 1500’s)</vt:lpstr>
      <vt:lpstr>Historical Events that Affected the Church (590’s through early 1500’s)</vt:lpstr>
      <vt:lpstr>Champions  of  Truth</vt:lpstr>
      <vt:lpstr>John Wycliffe (1320-1384)</vt:lpstr>
      <vt:lpstr>John Wycliffe (1320-1384)</vt:lpstr>
      <vt:lpstr>John Wycliffe (1320-1384)</vt:lpstr>
      <vt:lpstr>John Wycliffe (1320-1384)</vt:lpstr>
      <vt:lpstr>John Wycliffe (1320-1384)</vt:lpstr>
      <vt:lpstr>John Wycliffe (1320-1384)</vt:lpstr>
      <vt:lpstr>Jan Hus (1369-1415 AD)</vt:lpstr>
      <vt:lpstr>Jan Hus (1369-1415 AD)</vt:lpstr>
      <vt:lpstr>Jan Hus (1369-1415 AD)</vt:lpstr>
      <vt:lpstr>Jan Hus (1369-1415 AD)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Heroes of Faith  The Church Age</dc:title>
  <dc:creator>Mike Southwick</dc:creator>
  <cp:lastModifiedBy>Mike Southwick</cp:lastModifiedBy>
  <cp:revision>33</cp:revision>
  <dcterms:created xsi:type="dcterms:W3CDTF">2011-09-11T13:15:21Z</dcterms:created>
  <dcterms:modified xsi:type="dcterms:W3CDTF">2011-09-13T13:17:34Z</dcterms:modified>
</cp:coreProperties>
</file>