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63" r:id="rId9"/>
    <p:sldId id="264" r:id="rId10"/>
    <p:sldId id="265" r:id="rId11"/>
    <p:sldId id="267" r:id="rId12"/>
    <p:sldId id="266" r:id="rId13"/>
    <p:sldId id="268" r:id="rId14"/>
    <p:sldId id="269"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7" r:id="rId32"/>
    <p:sldId id="286"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C4858DDA-E33A-4702-93EA-3FF79C5C5D1C}" type="datetimeFigureOut">
              <a:rPr lang="en-US" smtClean="0"/>
              <a:t>9/18/2011</a:t>
            </a:fld>
            <a:endParaRPr lang="en-US"/>
          </a:p>
        </p:txBody>
      </p:sp>
      <p:sp>
        <p:nvSpPr>
          <p:cNvPr id="16" name="Slide Number Placeholder 15"/>
          <p:cNvSpPr>
            <a:spLocks noGrp="1"/>
          </p:cNvSpPr>
          <p:nvPr>
            <p:ph type="sldNum" sz="quarter" idx="11"/>
          </p:nvPr>
        </p:nvSpPr>
        <p:spPr/>
        <p:txBody>
          <a:bodyPr/>
          <a:lstStyle/>
          <a:p>
            <a:fld id="{41D0139E-C650-4D44-93FE-1F39288B0E4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C4858DDA-E33A-4702-93EA-3FF79C5C5D1C}" type="datetimeFigureOut">
              <a:rPr lang="en-US" smtClean="0"/>
              <a:t>9/18/2011</a:t>
            </a:fld>
            <a:endParaRPr lang="en-US"/>
          </a:p>
        </p:txBody>
      </p:sp>
      <p:sp>
        <p:nvSpPr>
          <p:cNvPr id="15" name="Slide Number Placeholder 14"/>
          <p:cNvSpPr>
            <a:spLocks noGrp="1"/>
          </p:cNvSpPr>
          <p:nvPr>
            <p:ph type="sldNum" sz="quarter" idx="15"/>
          </p:nvPr>
        </p:nvSpPr>
        <p:spPr/>
        <p:txBody>
          <a:bodyPr/>
          <a:lstStyle>
            <a:lvl1pPr algn="ctr">
              <a:defRPr/>
            </a:lvl1pPr>
          </a:lstStyle>
          <a:p>
            <a:fld id="{41D0139E-C650-4D44-93FE-1F39288B0E47}"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4858DDA-E33A-4702-93EA-3FF79C5C5D1C}" type="datetimeFigureOut">
              <a:rPr lang="en-US" smtClean="0"/>
              <a:t>9/18/2011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0139E-C650-4D44-93FE-1F39288B0E4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4858DDA-E33A-4702-93EA-3FF79C5C5D1C}" type="datetimeFigureOut">
              <a:rPr lang="en-US" smtClean="0"/>
              <a:t>9/18/2011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0139E-C650-4D44-93FE-1F39288B0E4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41D0139E-C650-4D44-93FE-1F39288B0E47}"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4858DDA-E33A-4702-93EA-3FF79C5C5D1C}" type="datetimeFigureOut">
              <a:rPr lang="en-US" smtClean="0"/>
              <a:t>9/18/2011</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858DDA-E33A-4702-93EA-3FF79C5C5D1C}" type="datetimeFigureOut">
              <a:rPr lang="en-US" smtClean="0"/>
              <a:t>9/18/2011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0139E-C650-4D44-93FE-1F39288B0E4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58DDA-E33A-4702-93EA-3FF79C5C5D1C}" type="datetimeFigureOut">
              <a:rPr lang="en-US" smtClean="0"/>
              <a:t>9/18/2011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D0139E-C650-4D44-93FE-1F39288B0E4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C4858DDA-E33A-4702-93EA-3FF79C5C5D1C}" type="datetimeFigureOut">
              <a:rPr lang="en-US" smtClean="0"/>
              <a:t>9/18/2011</a:t>
            </a:fld>
            <a:endParaRPr lang="en-US"/>
          </a:p>
        </p:txBody>
      </p:sp>
      <p:sp>
        <p:nvSpPr>
          <p:cNvPr id="9" name="Slide Number Placeholder 8"/>
          <p:cNvSpPr>
            <a:spLocks noGrp="1"/>
          </p:cNvSpPr>
          <p:nvPr>
            <p:ph type="sldNum" sz="quarter" idx="15"/>
          </p:nvPr>
        </p:nvSpPr>
        <p:spPr/>
        <p:txBody>
          <a:bodyPr/>
          <a:lstStyle/>
          <a:p>
            <a:fld id="{41D0139E-C650-4D44-93FE-1F39288B0E47}"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C4858DDA-E33A-4702-93EA-3FF79C5C5D1C}" type="datetimeFigureOut">
              <a:rPr lang="en-US" smtClean="0"/>
              <a:t>9/18/2011</a:t>
            </a:fld>
            <a:endParaRPr lang="en-US"/>
          </a:p>
        </p:txBody>
      </p:sp>
      <p:sp>
        <p:nvSpPr>
          <p:cNvPr id="9" name="Slide Number Placeholder 8"/>
          <p:cNvSpPr>
            <a:spLocks noGrp="1"/>
          </p:cNvSpPr>
          <p:nvPr>
            <p:ph type="sldNum" sz="quarter" idx="11"/>
          </p:nvPr>
        </p:nvSpPr>
        <p:spPr/>
        <p:txBody>
          <a:bodyPr/>
          <a:lstStyle/>
          <a:p>
            <a:fld id="{41D0139E-C650-4D44-93FE-1F39288B0E4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858DDA-E33A-4702-93EA-3FF79C5C5D1C}" type="datetimeFigureOut">
              <a:rPr lang="en-US" smtClean="0"/>
              <a:t>9/18/2011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0139E-C650-4D44-93FE-1F39288B0E4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858DDA-E33A-4702-93EA-3FF79C5C5D1C}" type="datetimeFigureOut">
              <a:rPr lang="en-US" smtClean="0"/>
              <a:t>9/18/2011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0139E-C650-4D44-93FE-1F39288B0E4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4858DDA-E33A-4702-93EA-3FF79C5C5D1C}" type="datetimeFigureOut">
              <a:rPr lang="en-US" smtClean="0"/>
              <a:t>9/18/2011</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1D0139E-C650-4D44-93FE-1F39288B0E47}"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038600"/>
            <a:ext cx="8305800" cy="1143000"/>
          </a:xfrm>
        </p:spPr>
        <p:txBody>
          <a:bodyPr/>
          <a:lstStyle/>
          <a:p>
            <a:r>
              <a:rPr lang="en-US" sz="3600" b="1" i="1" dirty="0"/>
              <a:t>Faith Marked By Reformation</a:t>
            </a:r>
            <a:endParaRPr lang="en-US" sz="3600" dirty="0"/>
          </a:p>
        </p:txBody>
      </p:sp>
      <p:sp>
        <p:nvSpPr>
          <p:cNvPr id="2" name="Title 1"/>
          <p:cNvSpPr>
            <a:spLocks noGrp="1"/>
          </p:cNvSpPr>
          <p:nvPr>
            <p:ph type="ctrTitle"/>
          </p:nvPr>
        </p:nvSpPr>
        <p:spPr/>
        <p:txBody>
          <a:bodyPr/>
          <a:lstStyle/>
          <a:p>
            <a:r>
              <a:rPr lang="en-US" dirty="0"/>
              <a:t>Heroes of Faith </a:t>
            </a:r>
            <a:br>
              <a:rPr lang="en-US" dirty="0"/>
            </a:br>
            <a:r>
              <a:rPr lang="en-US" b="1" dirty="0">
                <a:effectLst/>
              </a:rPr>
              <a:t>The Church Age</a:t>
            </a:r>
            <a:endParaRPr lang="en-US" dirty="0"/>
          </a:p>
        </p:txBody>
      </p:sp>
    </p:spTree>
    <p:extLst>
      <p:ext uri="{BB962C8B-B14F-4D97-AF65-F5344CB8AC3E}">
        <p14:creationId xmlns:p14="http://schemas.microsoft.com/office/powerpoint/2010/main" val="155514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00600"/>
          </a:xfrm>
        </p:spPr>
        <p:txBody>
          <a:bodyPr>
            <a:normAutofit lnSpcReduction="10000"/>
          </a:bodyPr>
          <a:lstStyle/>
          <a:p>
            <a:pPr marL="514350" indent="-514350">
              <a:buFont typeface="+mj-lt"/>
              <a:buAutoNum type="arabicPeriod"/>
            </a:pPr>
            <a:r>
              <a:rPr lang="en-US" dirty="0"/>
              <a:t>It was becoming evident that the “ecclesiastical hierarchy” (Church Leadership – i.e. the Pope, Cardinals, Bishops etc.) faced some serious challenges due to their </a:t>
            </a:r>
            <a:r>
              <a:rPr lang="en-US" b="1" i="1" u="sng" dirty="0">
                <a:solidFill>
                  <a:schemeClr val="bg1"/>
                </a:solidFill>
              </a:rPr>
              <a:t>departure</a:t>
            </a:r>
            <a:r>
              <a:rPr lang="en-US" dirty="0"/>
              <a:t> from Scriptural foundations and </a:t>
            </a:r>
            <a:r>
              <a:rPr lang="en-US" dirty="0" smtClean="0"/>
              <a:t>practices.</a:t>
            </a:r>
          </a:p>
          <a:p>
            <a:pPr marL="514350" indent="-514350">
              <a:buFont typeface="+mj-lt"/>
              <a:buAutoNum type="arabicPeriod"/>
            </a:pPr>
            <a:endParaRPr lang="en-US" sz="1200" dirty="0"/>
          </a:p>
          <a:p>
            <a:pPr lvl="1"/>
            <a:r>
              <a:rPr lang="en-US" dirty="0"/>
              <a:t>The </a:t>
            </a:r>
            <a:r>
              <a:rPr lang="en-US" b="1" i="1" u="sng" dirty="0">
                <a:solidFill>
                  <a:schemeClr val="bg1"/>
                </a:solidFill>
              </a:rPr>
              <a:t>abuse</a:t>
            </a:r>
            <a:r>
              <a:rPr lang="en-US" dirty="0"/>
              <a:t> of ecclesiastical authority was rampant throughout most of Western Christianity and resulted in a cry for </a:t>
            </a:r>
            <a:r>
              <a:rPr lang="en-US" b="1" i="1" u="sng" dirty="0">
                <a:solidFill>
                  <a:schemeClr val="bg1"/>
                </a:solidFill>
              </a:rPr>
              <a:t>reform</a:t>
            </a:r>
            <a:r>
              <a:rPr lang="en-US" dirty="0" smtClean="0"/>
              <a:t>.</a:t>
            </a:r>
          </a:p>
          <a:p>
            <a:pPr lvl="1"/>
            <a:endParaRPr lang="en-US" sz="1200" dirty="0"/>
          </a:p>
          <a:p>
            <a:pPr lvl="1"/>
            <a:r>
              <a:rPr lang="en-US" dirty="0"/>
              <a:t>Much of the preliminary work toward this reform had already begun by men such as </a:t>
            </a:r>
            <a:r>
              <a:rPr lang="en-US" b="1" dirty="0"/>
              <a:t>John Wycliffe</a:t>
            </a:r>
            <a:r>
              <a:rPr lang="en-US" dirty="0"/>
              <a:t> and </a:t>
            </a:r>
            <a:r>
              <a:rPr lang="en-US" b="1" dirty="0"/>
              <a:t>Jan Hus</a:t>
            </a:r>
            <a:r>
              <a:rPr lang="en-US" dirty="0"/>
              <a:t>.</a:t>
            </a:r>
          </a:p>
        </p:txBody>
      </p:sp>
      <p:sp>
        <p:nvSpPr>
          <p:cNvPr id="3" name="Title 2"/>
          <p:cNvSpPr>
            <a:spLocks noGrp="1"/>
          </p:cNvSpPr>
          <p:nvPr>
            <p:ph type="title"/>
          </p:nvPr>
        </p:nvSpPr>
        <p:spPr>
          <a:xfrm>
            <a:off x="457200" y="228600"/>
            <a:ext cx="8229600" cy="838200"/>
          </a:xfrm>
        </p:spPr>
        <p:txBody>
          <a:bodyPr>
            <a:normAutofit/>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240610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876800"/>
          </a:xfrm>
        </p:spPr>
        <p:txBody>
          <a:bodyPr>
            <a:normAutofit fontScale="92500" lnSpcReduction="10000"/>
          </a:bodyPr>
          <a:lstStyle/>
          <a:p>
            <a:pPr marL="514350" indent="-514350">
              <a:buFont typeface="+mj-lt"/>
              <a:buAutoNum type="arabicPeriod" startAt="2"/>
            </a:pPr>
            <a:r>
              <a:rPr lang="en-US" dirty="0"/>
              <a:t>By the 1500’s a few </a:t>
            </a:r>
            <a:r>
              <a:rPr lang="en-US" dirty="0" smtClean="0"/>
              <a:t>significant </a:t>
            </a:r>
            <a:r>
              <a:rPr lang="en-US" dirty="0"/>
              <a:t>things developed </a:t>
            </a:r>
            <a:r>
              <a:rPr lang="en-US" dirty="0" smtClean="0"/>
              <a:t>to move </a:t>
            </a:r>
            <a:r>
              <a:rPr lang="en-US" dirty="0"/>
              <a:t>these reforms of the Church to a</a:t>
            </a:r>
            <a:r>
              <a:rPr lang="en-US" dirty="0" smtClean="0"/>
              <a:t> </a:t>
            </a:r>
            <a:r>
              <a:rPr lang="en-US" dirty="0"/>
              <a:t>point of change</a:t>
            </a:r>
            <a:r>
              <a:rPr lang="en-US" dirty="0" smtClean="0"/>
              <a:t>:</a:t>
            </a:r>
          </a:p>
          <a:p>
            <a:pPr marL="514350" indent="-514350">
              <a:buFont typeface="+mj-lt"/>
              <a:buAutoNum type="arabicPeriod" startAt="2"/>
            </a:pPr>
            <a:endParaRPr lang="en-US" sz="1500" dirty="0"/>
          </a:p>
          <a:p>
            <a:pPr lvl="1"/>
            <a:r>
              <a:rPr lang="en-US" dirty="0"/>
              <a:t>The invention of the </a:t>
            </a:r>
            <a:r>
              <a:rPr lang="en-US" b="1" i="1" u="sng" dirty="0">
                <a:solidFill>
                  <a:schemeClr val="bg1"/>
                </a:solidFill>
              </a:rPr>
              <a:t>printing</a:t>
            </a:r>
            <a:r>
              <a:rPr lang="en-US" dirty="0"/>
              <a:t> </a:t>
            </a:r>
            <a:r>
              <a:rPr lang="en-US" dirty="0" smtClean="0"/>
              <a:t>press, </a:t>
            </a:r>
            <a:r>
              <a:rPr lang="en-US" dirty="0"/>
              <a:t>which allowed for various publications by the reformers to be read</a:t>
            </a:r>
            <a:r>
              <a:rPr lang="en-US" dirty="0" smtClean="0"/>
              <a:t>.</a:t>
            </a:r>
          </a:p>
          <a:p>
            <a:pPr lvl="1"/>
            <a:endParaRPr lang="en-US" sz="1200" dirty="0"/>
          </a:p>
          <a:p>
            <a:pPr lvl="1"/>
            <a:r>
              <a:rPr lang="en-US" dirty="0"/>
              <a:t>The </a:t>
            </a:r>
            <a:r>
              <a:rPr lang="en-US" b="1" i="1" u="sng" dirty="0">
                <a:solidFill>
                  <a:schemeClr val="bg1"/>
                </a:solidFill>
              </a:rPr>
              <a:t>translation</a:t>
            </a:r>
            <a:r>
              <a:rPr lang="en-US" dirty="0"/>
              <a:t> of the Scripture into English (by </a:t>
            </a:r>
            <a:r>
              <a:rPr lang="en-US" b="1" dirty="0"/>
              <a:t>William Tyndale</a:t>
            </a:r>
            <a:r>
              <a:rPr lang="en-US" dirty="0"/>
              <a:t>) and German (by </a:t>
            </a:r>
            <a:r>
              <a:rPr lang="en-US" b="1" dirty="0"/>
              <a:t>Martin Luther</a:t>
            </a:r>
            <a:r>
              <a:rPr lang="en-US" dirty="0"/>
              <a:t>) </a:t>
            </a:r>
            <a:r>
              <a:rPr lang="en-US" dirty="0" smtClean="0"/>
              <a:t>will </a:t>
            </a:r>
            <a:r>
              <a:rPr lang="en-US" dirty="0"/>
              <a:t>pave the way for the </a:t>
            </a:r>
            <a:r>
              <a:rPr lang="en-US" b="1" i="1" u="sng" dirty="0">
                <a:solidFill>
                  <a:schemeClr val="bg1"/>
                </a:solidFill>
              </a:rPr>
              <a:t>common</a:t>
            </a:r>
            <a:r>
              <a:rPr lang="en-US" dirty="0"/>
              <a:t> person to understand the </a:t>
            </a:r>
            <a:r>
              <a:rPr lang="en-US" dirty="0" smtClean="0"/>
              <a:t>Living Word </a:t>
            </a:r>
            <a:r>
              <a:rPr lang="en-US" dirty="0"/>
              <a:t>of God</a:t>
            </a:r>
            <a:r>
              <a:rPr lang="en-US" dirty="0" smtClean="0"/>
              <a:t>.</a:t>
            </a:r>
          </a:p>
          <a:p>
            <a:pPr lvl="1"/>
            <a:endParaRPr lang="en-US" sz="1300" dirty="0"/>
          </a:p>
          <a:p>
            <a:pPr lvl="1"/>
            <a:r>
              <a:rPr lang="en-US" dirty="0"/>
              <a:t>The </a:t>
            </a:r>
            <a:r>
              <a:rPr lang="en-US" b="1" dirty="0"/>
              <a:t>Peasants Revolt</a:t>
            </a:r>
            <a:r>
              <a:rPr lang="en-US" dirty="0"/>
              <a:t> (which did not produce completely positive results), led to further disenchantment of the common person toward the Church clergy due to their continued corruption and abuse of power.</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366510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arn(inVertic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876800"/>
          </a:xfrm>
        </p:spPr>
        <p:txBody>
          <a:bodyPr>
            <a:noAutofit/>
          </a:bodyPr>
          <a:lstStyle/>
          <a:p>
            <a:pPr marL="0" indent="0" algn="ctr">
              <a:buNone/>
            </a:pPr>
            <a:r>
              <a:rPr lang="en-US" sz="5000" dirty="0"/>
              <a:t>All of this paved the way for reform and we’ll look at five men who made significant impact on what has been aptly called “</a:t>
            </a:r>
            <a:r>
              <a:rPr lang="en-US" sz="5000" b="1" dirty="0"/>
              <a:t>The Reformation Period</a:t>
            </a:r>
            <a:r>
              <a:rPr lang="en-US" sz="5000" dirty="0"/>
              <a:t>”.</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smtClean="0">
                <a:effectLst/>
              </a:rPr>
              <a:t>Introduction</a:t>
            </a:r>
            <a:endParaRPr lang="en-US" dirty="0"/>
          </a:p>
        </p:txBody>
      </p:sp>
    </p:spTree>
    <p:extLst>
      <p:ext uri="{BB962C8B-B14F-4D97-AF65-F5344CB8AC3E}">
        <p14:creationId xmlns:p14="http://schemas.microsoft.com/office/powerpoint/2010/main" val="218353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indent="-514350">
              <a:buFont typeface="+mj-lt"/>
              <a:buAutoNum type="arabicPeriod"/>
            </a:pPr>
            <a:r>
              <a:rPr lang="en-US" dirty="0"/>
              <a:t>His early </a:t>
            </a:r>
            <a:r>
              <a:rPr lang="en-US" dirty="0" smtClean="0"/>
              <a:t>life:</a:t>
            </a:r>
          </a:p>
          <a:p>
            <a:pPr marL="514350" indent="-514350">
              <a:buFont typeface="+mj-lt"/>
              <a:buAutoNum type="arabicPeriod"/>
            </a:pPr>
            <a:endParaRPr lang="en-US" sz="1500" dirty="0"/>
          </a:p>
          <a:p>
            <a:pPr lvl="1"/>
            <a:r>
              <a:rPr lang="en-US" dirty="0"/>
              <a:t>He was baptized the day after he was born (Nov. 10, 1483</a:t>
            </a:r>
            <a:r>
              <a:rPr lang="en-US" dirty="0" smtClean="0"/>
              <a:t>)</a:t>
            </a:r>
          </a:p>
          <a:p>
            <a:pPr lvl="1"/>
            <a:endParaRPr lang="en-US" sz="1200" dirty="0"/>
          </a:p>
          <a:p>
            <a:pPr lvl="1"/>
            <a:r>
              <a:rPr lang="en-US" dirty="0"/>
              <a:t>His father (Hans) worked in the copper mines and later operated the </a:t>
            </a:r>
            <a:r>
              <a:rPr lang="en-US" dirty="0" smtClean="0"/>
              <a:t>mines</a:t>
            </a:r>
          </a:p>
          <a:p>
            <a:pPr lvl="1"/>
            <a:endParaRPr lang="en-US" sz="1300" dirty="0"/>
          </a:p>
          <a:p>
            <a:pPr lvl="1"/>
            <a:r>
              <a:rPr lang="en-US" dirty="0"/>
              <a:t>His father’s intentions were for Luther to become a lawyer and set his education for that as his main pursuit</a:t>
            </a:r>
            <a:r>
              <a:rPr lang="en-US" dirty="0" smtClean="0"/>
              <a:t>.</a:t>
            </a:r>
          </a:p>
          <a:p>
            <a:pPr lvl="1"/>
            <a:endParaRPr lang="en-US" sz="1300" dirty="0"/>
          </a:p>
          <a:p>
            <a:pPr lvl="1"/>
            <a:r>
              <a:rPr lang="en-US" dirty="0"/>
              <a:t>Martin Luther’s account is that in 1505 during a serious thunderstorm he was compelled to give his life to the Lord and become a monk. He subsequently sold his books, left law school and entered the Augustinian monastery July 17, 1505.</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319860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barn(inVertical)">
                                      <p:cBhvr>
                                        <p:cTn id="3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marL="514350" indent="-514350">
              <a:buFont typeface="+mj-lt"/>
              <a:buAutoNum type="arabicPeriod" startAt="2"/>
            </a:pPr>
            <a:r>
              <a:rPr lang="en-US" dirty="0"/>
              <a:t>His monastic </a:t>
            </a:r>
            <a:r>
              <a:rPr lang="en-US" dirty="0" smtClean="0"/>
              <a:t>life:</a:t>
            </a:r>
          </a:p>
          <a:p>
            <a:pPr marL="514350" indent="-514350">
              <a:buFont typeface="+mj-lt"/>
              <a:buAutoNum type="arabicPeriod" startAt="2"/>
            </a:pPr>
            <a:endParaRPr lang="en-US" sz="1500" dirty="0"/>
          </a:p>
          <a:p>
            <a:pPr lvl="1"/>
            <a:r>
              <a:rPr lang="en-US" dirty="0"/>
              <a:t>He became a zealot in his religious pursuits and devoted himself to fasting, long hours of prayer, various pilgrimages and constant confession of </a:t>
            </a:r>
            <a:r>
              <a:rPr lang="en-US" dirty="0" smtClean="0"/>
              <a:t>sins</a:t>
            </a:r>
          </a:p>
          <a:p>
            <a:pPr lvl="1"/>
            <a:endParaRPr lang="en-US" sz="1200" dirty="0"/>
          </a:p>
          <a:p>
            <a:pPr lvl="1"/>
            <a:r>
              <a:rPr lang="en-US" dirty="0"/>
              <a:t>He is known for this statement; “If anyone could have gained heaven as a monk, then I would have indeed been among them</a:t>
            </a:r>
            <a:r>
              <a:rPr lang="en-US" dirty="0" smtClean="0"/>
              <a:t>”</a:t>
            </a:r>
          </a:p>
          <a:p>
            <a:pPr lvl="1"/>
            <a:endParaRPr lang="en-US" sz="1300" dirty="0"/>
          </a:p>
          <a:p>
            <a:pPr lvl="1"/>
            <a:r>
              <a:rPr lang="en-US" dirty="0"/>
              <a:t>He was ordained to the priesthood and proceeded to teach theology at the University of Wittenberg.</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01436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r>
              <a:rPr lang="en-US" dirty="0"/>
              <a:t>It was this pursuit of “</a:t>
            </a:r>
            <a:r>
              <a:rPr lang="en-US" b="1" u="sng" dirty="0"/>
              <a:t>justification by faith</a:t>
            </a:r>
            <a:r>
              <a:rPr lang="en-US" dirty="0"/>
              <a:t>” (Romans 1:17) that will put him at odds with the Roman Catholic Church.</a:t>
            </a:r>
            <a:endParaRPr lang="en-US" sz="1500" dirty="0"/>
          </a:p>
          <a:p>
            <a:pPr lvl="1"/>
            <a:endParaRPr lang="en-US" sz="1400" dirty="0" smtClean="0"/>
          </a:p>
          <a:p>
            <a:pPr lvl="1">
              <a:buFont typeface="Wingdings" pitchFamily="2" charset="2"/>
              <a:buChar char="Ø"/>
            </a:pPr>
            <a:r>
              <a:rPr lang="en-US" dirty="0"/>
              <a:t>Luther came to believe that God’s righteousness is something that He bestows as a </a:t>
            </a:r>
            <a:r>
              <a:rPr lang="en-US" b="1" dirty="0"/>
              <a:t>gift</a:t>
            </a:r>
            <a:r>
              <a:rPr lang="en-US" dirty="0"/>
              <a:t> (free gift) that is given or provided through Christ</a:t>
            </a:r>
            <a:r>
              <a:rPr lang="en-US" dirty="0" smtClean="0"/>
              <a:t>.</a:t>
            </a:r>
          </a:p>
          <a:p>
            <a:pPr lvl="1">
              <a:buFont typeface="Wingdings" pitchFamily="2" charset="2"/>
              <a:buChar char="Ø"/>
            </a:pPr>
            <a:endParaRPr lang="en-US" sz="1200" dirty="0"/>
          </a:p>
          <a:p>
            <a:pPr lvl="1">
              <a:buFont typeface="Wingdings" pitchFamily="2" charset="2"/>
              <a:buChar char="Ø"/>
            </a:pPr>
            <a:r>
              <a:rPr lang="en-US" dirty="0"/>
              <a:t>This belief in justification by faith emerged into the doctrine of salvation by God’s grace and God’s grace alone, and without human merit (Eph. 2:8-9</a:t>
            </a:r>
            <a:r>
              <a:rPr lang="en-US" dirty="0" smtClean="0"/>
              <a:t>).</a:t>
            </a:r>
          </a:p>
          <a:p>
            <a:pPr lvl="1">
              <a:buFont typeface="Wingdings" pitchFamily="2" charset="2"/>
              <a:buChar char="Ø"/>
            </a:pPr>
            <a:endParaRPr lang="en-US" sz="1300" dirty="0"/>
          </a:p>
          <a:p>
            <a:pPr lvl="1">
              <a:buFont typeface="Wingdings" pitchFamily="2" charset="2"/>
              <a:buChar char="Ø"/>
            </a:pPr>
            <a:r>
              <a:rPr lang="en-US" dirty="0"/>
              <a:t>This doctrine is nothing new for it is precisely what Jesus taught and the Apostles embraced and taught as well.</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86853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indent="-514350">
              <a:buFont typeface="+mj-lt"/>
              <a:buAutoNum type="arabicPeriod" startAt="3"/>
            </a:pPr>
            <a:r>
              <a:rPr lang="en-US" dirty="0"/>
              <a:t>Luther’s conflict with the Roman Catholic Church </a:t>
            </a:r>
            <a:r>
              <a:rPr lang="en-US" dirty="0" smtClean="0"/>
              <a:t>grows:</a:t>
            </a:r>
          </a:p>
          <a:p>
            <a:pPr marL="514350" indent="-514350">
              <a:buFont typeface="+mj-lt"/>
              <a:buAutoNum type="arabicPeriod" startAt="3"/>
            </a:pPr>
            <a:endParaRPr lang="en-US" sz="1400" dirty="0" smtClean="0"/>
          </a:p>
          <a:p>
            <a:pPr lvl="1"/>
            <a:r>
              <a:rPr lang="en-US" dirty="0"/>
              <a:t>The conflict arose in the teaching of the Roman Church as to how one sought penance or payment for sins. </a:t>
            </a:r>
            <a:endParaRPr lang="en-US" dirty="0" smtClean="0"/>
          </a:p>
          <a:p>
            <a:pPr lvl="1">
              <a:buFont typeface="Wingdings" pitchFamily="2" charset="2"/>
              <a:buChar char="Ø"/>
            </a:pPr>
            <a:endParaRPr lang="en-US" sz="1200" dirty="0"/>
          </a:p>
          <a:p>
            <a:pPr lvl="2">
              <a:buFont typeface="Wingdings" pitchFamily="2" charset="2"/>
              <a:buChar char="Ø"/>
            </a:pPr>
            <a:r>
              <a:rPr lang="en-US" sz="2400" dirty="0"/>
              <a:t>The solution that the church provided for “</a:t>
            </a:r>
            <a:r>
              <a:rPr lang="en-US" sz="2400" b="1" dirty="0"/>
              <a:t>absolution</a:t>
            </a:r>
            <a:r>
              <a:rPr lang="en-US" sz="2400" dirty="0"/>
              <a:t>” of sins was through payment in the form of </a:t>
            </a:r>
            <a:r>
              <a:rPr lang="en-US" sz="2400" b="1" dirty="0"/>
              <a:t>indulgences</a:t>
            </a:r>
            <a:r>
              <a:rPr lang="en-US" sz="2400" dirty="0" smtClean="0"/>
              <a:t>.</a:t>
            </a:r>
          </a:p>
          <a:p>
            <a:pPr lvl="1">
              <a:buFont typeface="Wingdings" pitchFamily="2" charset="2"/>
              <a:buChar char="Ø"/>
            </a:pPr>
            <a:endParaRPr lang="en-US" sz="1300" dirty="0"/>
          </a:p>
          <a:p>
            <a:pPr lvl="2">
              <a:buFont typeface="Wingdings" pitchFamily="2" charset="2"/>
              <a:buChar char="Ø"/>
            </a:pPr>
            <a:r>
              <a:rPr lang="en-US" sz="2400" dirty="0"/>
              <a:t>Although these “</a:t>
            </a:r>
            <a:r>
              <a:rPr lang="en-US" sz="2400" b="1" dirty="0"/>
              <a:t>indulgences</a:t>
            </a:r>
            <a:r>
              <a:rPr lang="en-US" sz="2400" dirty="0"/>
              <a:t>” were initially granted or primarily given as a means of an easier life in “purgatory” (another false teaching), they eventually led to a means to gain one’s own salvation.</a:t>
            </a: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64504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 calcmode="lin" valueType="num">
                                      <p:cBhvr additive="base">
                                        <p:cTn id="2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r>
              <a:rPr lang="en-US" dirty="0"/>
              <a:t>The church (more specifically the clergy) began to “sell” those indulgences as a means of absolving one’s own individual sins or for the sins of a person already in purgatory.</a:t>
            </a:r>
            <a:endParaRPr lang="en-US" sz="1400" dirty="0" smtClean="0"/>
          </a:p>
          <a:p>
            <a:pPr lvl="1"/>
            <a:endParaRPr lang="en-US" sz="1400" dirty="0" smtClean="0"/>
          </a:p>
          <a:p>
            <a:pPr lvl="1">
              <a:buFont typeface="Wingdings" pitchFamily="2" charset="2"/>
              <a:buChar char="Ø"/>
            </a:pPr>
            <a:r>
              <a:rPr lang="en-US" dirty="0"/>
              <a:t>Those funds were used for the renovation of church buildings (i.e. St. Peter’s Basilica in Rome), as well as lining the pockets of those in receipt of the funds and this of course led to the worst of corruption of the Roman Church</a:t>
            </a:r>
            <a:r>
              <a:rPr lang="en-US" dirty="0" smtClean="0"/>
              <a:t>.</a:t>
            </a:r>
            <a:endParaRPr lang="en-US" sz="1200" dirty="0" smtClean="0"/>
          </a:p>
          <a:p>
            <a:pPr lvl="1">
              <a:buFont typeface="Wingdings" pitchFamily="2" charset="2"/>
              <a:buChar char="Ø"/>
            </a:pPr>
            <a:endParaRPr lang="en-US" sz="1400" dirty="0" smtClean="0"/>
          </a:p>
          <a:p>
            <a:pPr lvl="1">
              <a:buFont typeface="Wingdings" pitchFamily="2" charset="2"/>
              <a:buChar char="Ø"/>
            </a:pPr>
            <a:r>
              <a:rPr lang="en-US" dirty="0" smtClean="0"/>
              <a:t>Luther </a:t>
            </a:r>
            <a:r>
              <a:rPr lang="en-US" dirty="0"/>
              <a:t>is </a:t>
            </a:r>
            <a:r>
              <a:rPr lang="en-US" dirty="0" smtClean="0"/>
              <a:t>often quoted </a:t>
            </a:r>
            <a:r>
              <a:rPr lang="en-US" dirty="0"/>
              <a:t>as saying; </a:t>
            </a:r>
            <a:r>
              <a:rPr lang="en-US" dirty="0">
                <a:solidFill>
                  <a:schemeClr val="bg1"/>
                </a:solidFill>
              </a:rPr>
              <a:t>“As soon as the coin in the coffer rings, a soul from purgatory springs”.</a:t>
            </a:r>
            <a:endParaRPr lang="en-US"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68803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r>
              <a:rPr lang="en-US" dirty="0"/>
              <a:t>It was this abuse of the practice of selling indulgences that led to Martin Luther preaching against it</a:t>
            </a:r>
            <a:r>
              <a:rPr lang="en-US" dirty="0" smtClean="0"/>
              <a:t>.</a:t>
            </a:r>
          </a:p>
          <a:p>
            <a:endParaRPr lang="en-US" sz="1400" dirty="0" smtClean="0"/>
          </a:p>
          <a:p>
            <a:pPr lvl="1">
              <a:buFont typeface="Wingdings" pitchFamily="2" charset="2"/>
              <a:buChar char="Ø"/>
            </a:pPr>
            <a:r>
              <a:rPr lang="en-US" dirty="0"/>
              <a:t>He preached three very strong sermons against </a:t>
            </a:r>
            <a:r>
              <a:rPr lang="en-US" dirty="0" smtClean="0"/>
              <a:t>indulgences</a:t>
            </a:r>
          </a:p>
          <a:p>
            <a:pPr lvl="1">
              <a:buFont typeface="Wingdings" pitchFamily="2" charset="2"/>
              <a:buChar char="Ø"/>
            </a:pPr>
            <a:endParaRPr lang="en-US" sz="1400" dirty="0" smtClean="0"/>
          </a:p>
          <a:p>
            <a:pPr lvl="1">
              <a:buFont typeface="Wingdings" pitchFamily="2" charset="2"/>
              <a:buChar char="Ø"/>
            </a:pPr>
            <a:r>
              <a:rPr lang="en-US" dirty="0"/>
              <a:t>He posted his famous 95 Theses on the Castle Church door in Wittenberg with the intention of entering into a formal debate/disputation against the practice of indulgences.</a:t>
            </a:r>
          </a:p>
          <a:p>
            <a:pPr lvl="1">
              <a:buFont typeface="Wingdings" pitchFamily="2" charset="2"/>
              <a:buChar char="Ø"/>
            </a:pPr>
            <a:endParaRPr lang="en-US" sz="1400" dirty="0" smtClean="0"/>
          </a:p>
          <a:p>
            <a:pPr lvl="1">
              <a:buFont typeface="Wingdings" pitchFamily="2" charset="2"/>
              <a:buChar char="Ø"/>
            </a:pPr>
            <a:r>
              <a:rPr lang="en-US" dirty="0" smtClean="0"/>
              <a:t>In </a:t>
            </a:r>
            <a:r>
              <a:rPr lang="en-US" dirty="0"/>
              <a:t>addition to the issue of selling indulgences, His 95 Theses were a bold declaration against the </a:t>
            </a:r>
            <a:r>
              <a:rPr lang="en-US" b="1" i="1" u="sng" dirty="0">
                <a:solidFill>
                  <a:schemeClr val="bg1"/>
                </a:solidFill>
              </a:rPr>
              <a:t>greed</a:t>
            </a:r>
            <a:r>
              <a:rPr lang="en-US" dirty="0"/>
              <a:t> and </a:t>
            </a:r>
            <a:r>
              <a:rPr lang="en-US" b="1" i="1" u="sng" dirty="0">
                <a:solidFill>
                  <a:schemeClr val="bg1"/>
                </a:solidFill>
              </a:rPr>
              <a:t>worldliness</a:t>
            </a:r>
            <a:r>
              <a:rPr lang="en-US" dirty="0"/>
              <a:t> within the Roman Church.</a:t>
            </a:r>
            <a:endParaRPr lang="en-US"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45459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marL="0" indent="0" algn="ctr">
              <a:buNone/>
            </a:pPr>
            <a:r>
              <a:rPr lang="en-US" sz="5400" dirty="0"/>
              <a:t>All of this led to Luther being labeled as a </a:t>
            </a:r>
            <a:r>
              <a:rPr lang="en-US" sz="5400" b="1" i="1" u="sng" dirty="0">
                <a:solidFill>
                  <a:schemeClr val="bg1"/>
                </a:solidFill>
              </a:rPr>
              <a:t>heretic</a:t>
            </a:r>
            <a:r>
              <a:rPr lang="en-US" sz="5400" dirty="0"/>
              <a:t> and his teaching created quite a controversy throughout Europe.</a:t>
            </a:r>
            <a:endParaRPr lang="en-US" sz="5400"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88309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92500"/>
          </a:bodyPr>
          <a:lstStyle/>
          <a:p>
            <a:pPr marL="514350" lvl="0" indent="-514350">
              <a:buFont typeface="+mj-lt"/>
              <a:buAutoNum type="arabicPeriod" startAt="4"/>
            </a:pPr>
            <a:r>
              <a:rPr lang="en-US" dirty="0" smtClean="0"/>
              <a:t>The ultimate division between what Luther believed (salvation by faith) and the Roman Catholic Church taught/embraced (salvation by works) was becoming even more apparent each time Luther preached a sermon, wrote an article, a commentary, or book.</a:t>
            </a:r>
            <a:endParaRPr lang="en-US" dirty="0"/>
          </a:p>
          <a:p>
            <a:pPr marL="365760" lvl="1" indent="0">
              <a:buNone/>
            </a:pPr>
            <a:endParaRPr lang="en-US" sz="1400" dirty="0" smtClean="0"/>
          </a:p>
          <a:p>
            <a:pPr lvl="1"/>
            <a:r>
              <a:rPr lang="en-US" dirty="0"/>
              <a:t>All of this led Luther to further divest himself from the Roman Catholic Church and even </a:t>
            </a:r>
            <a:r>
              <a:rPr lang="en-US" b="1" dirty="0">
                <a:solidFill>
                  <a:schemeClr val="bg1"/>
                </a:solidFill>
              </a:rPr>
              <a:t>boldly declared the Pope to be the Antichrist</a:t>
            </a:r>
            <a:r>
              <a:rPr lang="en-US" dirty="0" smtClean="0"/>
              <a:t>.</a:t>
            </a:r>
          </a:p>
          <a:p>
            <a:pPr lvl="1">
              <a:buFont typeface="Wingdings" pitchFamily="2" charset="2"/>
              <a:buChar char="Ø"/>
            </a:pPr>
            <a:endParaRPr lang="en-US" sz="1100" dirty="0" smtClean="0"/>
          </a:p>
          <a:p>
            <a:pPr lvl="1"/>
            <a:r>
              <a:rPr lang="en-US" dirty="0" smtClean="0"/>
              <a:t>In </a:t>
            </a:r>
            <a:r>
              <a:rPr lang="en-US" dirty="0"/>
              <a:t>essence this was the beginning of what would later be called “</a:t>
            </a:r>
            <a:r>
              <a:rPr lang="en-US" b="1" dirty="0">
                <a:solidFill>
                  <a:schemeClr val="bg1"/>
                </a:solidFill>
              </a:rPr>
              <a:t>The Reformation</a:t>
            </a:r>
            <a:r>
              <a:rPr lang="en-US" dirty="0"/>
              <a:t>” or “The </a:t>
            </a:r>
            <a:r>
              <a:rPr lang="en-US" b="1" u="sng" dirty="0">
                <a:solidFill>
                  <a:schemeClr val="bg1"/>
                </a:solidFill>
              </a:rPr>
              <a:t>Protest</a:t>
            </a:r>
            <a:r>
              <a:rPr lang="en-US" b="1" dirty="0">
                <a:solidFill>
                  <a:schemeClr val="bg1"/>
                </a:solidFill>
              </a:rPr>
              <a:t>ant Movement</a:t>
            </a:r>
            <a:r>
              <a:rPr lang="en-US" dirty="0"/>
              <a:t>”, for there was a series of </a:t>
            </a:r>
            <a:r>
              <a:rPr lang="en-US" b="1" dirty="0"/>
              <a:t>protests</a:t>
            </a:r>
            <a:r>
              <a:rPr lang="en-US" dirty="0"/>
              <a:t> or </a:t>
            </a:r>
            <a:r>
              <a:rPr lang="en-US" b="1" dirty="0"/>
              <a:t>reform</a:t>
            </a:r>
            <a:r>
              <a:rPr lang="en-US" dirty="0"/>
              <a:t>s that Luther declared needed to take place within the Roman </a:t>
            </a:r>
            <a:r>
              <a:rPr lang="en-US" dirty="0" smtClean="0"/>
              <a:t>Church.</a:t>
            </a:r>
            <a:endParaRPr lang="en-US"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70442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lvl="0"/>
            <a:r>
              <a:rPr lang="en-US" dirty="0"/>
              <a:t>Luther declared </a:t>
            </a:r>
            <a:r>
              <a:rPr lang="en-US" dirty="0" smtClean="0"/>
              <a:t>that these reforms needed </a:t>
            </a:r>
            <a:r>
              <a:rPr lang="en-US" dirty="0"/>
              <a:t>to take place within the Roman Church</a:t>
            </a:r>
            <a:r>
              <a:rPr lang="en-US" dirty="0" smtClean="0"/>
              <a:t>:</a:t>
            </a:r>
          </a:p>
          <a:p>
            <a:pPr lvl="0"/>
            <a:endParaRPr lang="en-US" sz="1400" dirty="0" smtClean="0"/>
          </a:p>
          <a:p>
            <a:pPr lvl="1">
              <a:buFont typeface="Wingdings" pitchFamily="2" charset="2"/>
              <a:buChar char="Ø"/>
            </a:pPr>
            <a:r>
              <a:rPr lang="en-US" dirty="0"/>
              <a:t>All ecclesiastical abuses (i.e. the exercise of indulgences) needed to </a:t>
            </a:r>
            <a:r>
              <a:rPr lang="en-US" dirty="0" smtClean="0"/>
              <a:t>cease</a:t>
            </a:r>
          </a:p>
          <a:p>
            <a:pPr lvl="1">
              <a:buFont typeface="Wingdings" pitchFamily="2" charset="2"/>
              <a:buChar char="Ø"/>
            </a:pPr>
            <a:endParaRPr lang="en-US" sz="1100" dirty="0" smtClean="0"/>
          </a:p>
          <a:p>
            <a:pPr lvl="1">
              <a:buFont typeface="Wingdings" pitchFamily="2" charset="2"/>
              <a:buChar char="Ø"/>
            </a:pPr>
            <a:r>
              <a:rPr lang="en-US" dirty="0"/>
              <a:t>Shrink the size or amount of hierarchal authority (cardinals, bishops, etc</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smtClean="0"/>
              <a:t>Abolition </a:t>
            </a:r>
            <a:r>
              <a:rPr lang="en-US" dirty="0"/>
              <a:t>of the requirement of </a:t>
            </a:r>
            <a:r>
              <a:rPr lang="en-US" dirty="0" smtClean="0"/>
              <a:t>pilgrimages</a:t>
            </a:r>
          </a:p>
          <a:p>
            <a:pPr lvl="1">
              <a:buFont typeface="Wingdings" pitchFamily="2" charset="2"/>
              <a:buChar char="Ø"/>
            </a:pPr>
            <a:endParaRPr lang="en-US" sz="1400" dirty="0" smtClean="0"/>
          </a:p>
          <a:p>
            <a:pPr lvl="1">
              <a:buFont typeface="Wingdings" pitchFamily="2" charset="2"/>
              <a:buChar char="Ø"/>
            </a:pPr>
            <a:r>
              <a:rPr lang="en-US" dirty="0" smtClean="0"/>
              <a:t>Eliminating </a:t>
            </a:r>
            <a:r>
              <a:rPr lang="en-US" dirty="0"/>
              <a:t>the excessive number of “holy days”</a:t>
            </a:r>
            <a:endParaRPr lang="en-US"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38912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lvl="0"/>
            <a:r>
              <a:rPr lang="en-US" dirty="0"/>
              <a:t>Luther declared </a:t>
            </a:r>
            <a:r>
              <a:rPr lang="en-US" dirty="0" smtClean="0"/>
              <a:t>that these reforms needed </a:t>
            </a:r>
            <a:r>
              <a:rPr lang="en-US" dirty="0"/>
              <a:t>to take place within the Roman Church</a:t>
            </a:r>
            <a:r>
              <a:rPr lang="en-US" dirty="0" smtClean="0"/>
              <a:t>:</a:t>
            </a:r>
          </a:p>
          <a:p>
            <a:pPr lvl="0"/>
            <a:endParaRPr lang="en-US" sz="1400" dirty="0" smtClean="0"/>
          </a:p>
          <a:p>
            <a:pPr lvl="1">
              <a:buFont typeface="Wingdings" pitchFamily="2" charset="2"/>
              <a:buChar char="Ø"/>
            </a:pPr>
            <a:r>
              <a:rPr lang="en-US" dirty="0"/>
              <a:t>The suppression of </a:t>
            </a:r>
            <a:r>
              <a:rPr lang="en-US" dirty="0" smtClean="0"/>
              <a:t>nunneries</a:t>
            </a:r>
          </a:p>
          <a:p>
            <a:pPr lvl="1">
              <a:buFont typeface="Wingdings" pitchFamily="2" charset="2"/>
              <a:buChar char="Ø"/>
            </a:pPr>
            <a:endParaRPr lang="en-US" sz="1100" dirty="0" smtClean="0"/>
          </a:p>
          <a:p>
            <a:pPr lvl="1">
              <a:buFont typeface="Wingdings" pitchFamily="2" charset="2"/>
              <a:buChar char="Ø"/>
            </a:pPr>
            <a:r>
              <a:rPr lang="en-US" dirty="0"/>
              <a:t>Cease the requirement for clerical celibacy</a:t>
            </a:r>
            <a:r>
              <a:rPr lang="en-US" dirty="0" smtClean="0"/>
              <a:t>)</a:t>
            </a:r>
          </a:p>
          <a:p>
            <a:pPr lvl="1">
              <a:buFont typeface="Wingdings" pitchFamily="2" charset="2"/>
              <a:buChar char="Ø"/>
            </a:pPr>
            <a:endParaRPr lang="en-US" sz="1400" dirty="0" smtClean="0"/>
          </a:p>
          <a:p>
            <a:pPr lvl="1">
              <a:buFont typeface="Wingdings" pitchFamily="2" charset="2"/>
              <a:buChar char="Ø"/>
            </a:pPr>
            <a:r>
              <a:rPr lang="en-US" dirty="0"/>
              <a:t>Reforming the </a:t>
            </a:r>
            <a:r>
              <a:rPr lang="en-US" dirty="0" smtClean="0"/>
              <a:t>universities</a:t>
            </a:r>
          </a:p>
          <a:p>
            <a:pPr lvl="1">
              <a:buFont typeface="Wingdings" pitchFamily="2" charset="2"/>
              <a:buChar char="Ø"/>
            </a:pPr>
            <a:endParaRPr lang="en-US" sz="1400" dirty="0" smtClean="0"/>
          </a:p>
          <a:p>
            <a:pPr lvl="1">
              <a:buFont typeface="Wingdings" pitchFamily="2" charset="2"/>
              <a:buChar char="Ø"/>
            </a:pPr>
            <a:r>
              <a:rPr lang="en-US" dirty="0"/>
              <a:t>Reunification with the </a:t>
            </a:r>
            <a:r>
              <a:rPr lang="en-US" dirty="0" smtClean="0"/>
              <a:t>Bohemians</a:t>
            </a:r>
          </a:p>
          <a:p>
            <a:pPr lvl="1">
              <a:buFont typeface="Wingdings" pitchFamily="2" charset="2"/>
              <a:buChar char="Ø"/>
            </a:pPr>
            <a:endParaRPr lang="en-US" sz="1400" dirty="0">
              <a:solidFill>
                <a:schemeClr val="bg1"/>
              </a:solidFill>
            </a:endParaRPr>
          </a:p>
          <a:p>
            <a:pPr lvl="1">
              <a:buFont typeface="Wingdings" pitchFamily="2" charset="2"/>
              <a:buChar char="Ø"/>
            </a:pPr>
            <a:r>
              <a:rPr lang="en-US" dirty="0"/>
              <a:t>Basic reform of public morality</a:t>
            </a:r>
            <a:endParaRPr lang="en-US"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32976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 calcmode="lin" valueType="num">
                                      <p:cBhvr additive="base">
                                        <p:cTn id="3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3657600"/>
          </a:xfrm>
        </p:spPr>
        <p:txBody>
          <a:bodyPr>
            <a:normAutofit/>
          </a:bodyPr>
          <a:lstStyle/>
          <a:p>
            <a:pPr marL="0" lvl="0" indent="0" algn="ctr">
              <a:buNone/>
            </a:pPr>
            <a:r>
              <a:rPr lang="en-US" sz="4400" dirty="0"/>
              <a:t>In spite of all that Luther attempted to do to reform the Church from within, it became necessary to make a formal break from the Church at </a:t>
            </a:r>
            <a:r>
              <a:rPr lang="en-US" sz="4400" dirty="0" smtClean="0"/>
              <a:t>Rome.</a:t>
            </a:r>
            <a:endParaRPr lang="en-US" sz="4400"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49225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lvl="0" indent="-514350">
              <a:buFont typeface="+mj-lt"/>
              <a:buAutoNum type="arabicPeriod" startAt="5"/>
            </a:pPr>
            <a:r>
              <a:rPr lang="en-US" dirty="0"/>
              <a:t>Luther made </a:t>
            </a:r>
            <a:r>
              <a:rPr lang="en-US" b="1" dirty="0"/>
              <a:t>three initial changes</a:t>
            </a:r>
            <a:r>
              <a:rPr lang="en-US" dirty="0"/>
              <a:t> that created conflict with the Roman Church</a:t>
            </a:r>
            <a:r>
              <a:rPr lang="en-US" dirty="0" smtClean="0"/>
              <a:t>:</a:t>
            </a:r>
          </a:p>
          <a:p>
            <a:pPr lvl="0"/>
            <a:endParaRPr lang="en-US" sz="1400" dirty="0" smtClean="0"/>
          </a:p>
          <a:p>
            <a:pPr lvl="1"/>
            <a:r>
              <a:rPr lang="en-US" b="1" u="sng" dirty="0"/>
              <a:t>The celebration Eucharist</a:t>
            </a:r>
            <a:r>
              <a:rPr lang="en-US" dirty="0"/>
              <a:t> (Communion or The Lord’s Supper</a:t>
            </a:r>
            <a:r>
              <a:rPr lang="en-US" b="1" u="sng" dirty="0"/>
              <a:t>) was returned to the “laity”</a:t>
            </a:r>
            <a:r>
              <a:rPr lang="en-US" dirty="0"/>
              <a:t> and the practice or dogma of </a:t>
            </a:r>
            <a:r>
              <a:rPr lang="en-US" b="1" u="sng" dirty="0"/>
              <a:t>transubstantiation</a:t>
            </a:r>
            <a:r>
              <a:rPr lang="en-US" dirty="0"/>
              <a:t> </a:t>
            </a:r>
            <a:r>
              <a:rPr lang="en-US" b="1" dirty="0"/>
              <a:t>was rejected</a:t>
            </a:r>
            <a:r>
              <a:rPr lang="en-US" dirty="0" smtClean="0"/>
              <a:t>.</a:t>
            </a:r>
          </a:p>
          <a:p>
            <a:pPr lvl="1"/>
            <a:endParaRPr lang="en-US" sz="1400" dirty="0">
              <a:solidFill>
                <a:schemeClr val="bg1"/>
              </a:solidFill>
            </a:endParaRPr>
          </a:p>
          <a:p>
            <a:pPr lvl="2">
              <a:buFont typeface="Wingdings" pitchFamily="2" charset="2"/>
              <a:buChar char="Ø"/>
            </a:pPr>
            <a:r>
              <a:rPr lang="en-US" sz="2400" dirty="0"/>
              <a:t>He did promote the teaching that in observing the Lord’s Supper that the recipient was affirming the Lord’s presence but not in the extreme literal sense that was taught by the Roman Church</a:t>
            </a:r>
            <a:r>
              <a:rPr lang="en-US" sz="2400" dirty="0" smtClean="0"/>
              <a:t>.</a:t>
            </a:r>
          </a:p>
          <a:p>
            <a:pPr lvl="2">
              <a:buFont typeface="Wingdings" pitchFamily="2" charset="2"/>
              <a:buChar char="Ø"/>
            </a:pPr>
            <a:endParaRPr lang="en-US" sz="1400" dirty="0" smtClean="0"/>
          </a:p>
          <a:p>
            <a:pPr lvl="2">
              <a:buFont typeface="Wingdings" pitchFamily="2" charset="2"/>
              <a:buChar char="Ø"/>
            </a:pPr>
            <a:r>
              <a:rPr lang="en-US" sz="2400" dirty="0" smtClean="0"/>
              <a:t>He </a:t>
            </a:r>
            <a:r>
              <a:rPr lang="en-US" sz="2400" dirty="0"/>
              <a:t>also rejected the teaching that by taking of the elements that a sacrifice was being offered to God.</a:t>
            </a:r>
            <a:endParaRPr lang="en-US" sz="2400"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326522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92500" lnSpcReduction="10000"/>
          </a:bodyPr>
          <a:lstStyle/>
          <a:p>
            <a:pPr marL="514350" lvl="0" indent="-514350">
              <a:buFont typeface="+mj-lt"/>
              <a:buAutoNum type="arabicPeriod" startAt="5"/>
            </a:pPr>
            <a:r>
              <a:rPr lang="en-US" sz="2800" dirty="0"/>
              <a:t>Luther made </a:t>
            </a:r>
            <a:r>
              <a:rPr lang="en-US" sz="2800" b="1" dirty="0"/>
              <a:t>three initial changes</a:t>
            </a:r>
            <a:r>
              <a:rPr lang="en-US" sz="2800" dirty="0"/>
              <a:t> that created conflict with the Roman Church</a:t>
            </a:r>
            <a:r>
              <a:rPr lang="en-US" sz="2800" dirty="0" smtClean="0"/>
              <a:t>:</a:t>
            </a:r>
          </a:p>
          <a:p>
            <a:pPr lvl="0"/>
            <a:endParaRPr lang="en-US" sz="1400" dirty="0" smtClean="0"/>
          </a:p>
          <a:p>
            <a:pPr lvl="1"/>
            <a:r>
              <a:rPr lang="en-US" sz="2600" dirty="0"/>
              <a:t>Luther taught that </a:t>
            </a:r>
            <a:r>
              <a:rPr lang="en-US" sz="2600" b="1" u="sng" dirty="0"/>
              <a:t>Baptism in on no way brings salvation</a:t>
            </a:r>
            <a:r>
              <a:rPr lang="en-US" sz="2600" dirty="0"/>
              <a:t> by itself</a:t>
            </a:r>
            <a:r>
              <a:rPr lang="en-US" sz="2600" dirty="0" smtClean="0"/>
              <a:t>:</a:t>
            </a:r>
          </a:p>
          <a:p>
            <a:pPr lvl="1"/>
            <a:endParaRPr lang="en-US" sz="1400" dirty="0">
              <a:solidFill>
                <a:schemeClr val="bg1"/>
              </a:solidFill>
            </a:endParaRPr>
          </a:p>
          <a:p>
            <a:pPr lvl="2">
              <a:buFont typeface="Wingdings" pitchFamily="2" charset="2"/>
              <a:buChar char="Ø"/>
            </a:pPr>
            <a:r>
              <a:rPr lang="en-US" sz="2600" dirty="0"/>
              <a:t>It remained an essential teaching by Luther that baptism followed salvation which was established by faith</a:t>
            </a:r>
            <a:r>
              <a:rPr lang="en-US" sz="2600" dirty="0" smtClean="0"/>
              <a:t>.</a:t>
            </a:r>
          </a:p>
          <a:p>
            <a:pPr lvl="2">
              <a:buFont typeface="Wingdings" pitchFamily="2" charset="2"/>
              <a:buChar char="Ø"/>
            </a:pPr>
            <a:endParaRPr lang="en-US" sz="1400" dirty="0" smtClean="0"/>
          </a:p>
          <a:p>
            <a:pPr lvl="2">
              <a:buFont typeface="Wingdings" pitchFamily="2" charset="2"/>
              <a:buChar char="Ø"/>
            </a:pPr>
            <a:r>
              <a:rPr lang="en-US" sz="2600" dirty="0"/>
              <a:t>Luther never separated the two (salvation by faith &amp; baptism) for in his mind they naturally went </a:t>
            </a:r>
            <a:r>
              <a:rPr lang="en-US" sz="2600" dirty="0" smtClean="0"/>
              <a:t>together.</a:t>
            </a:r>
          </a:p>
          <a:p>
            <a:pPr lvl="1"/>
            <a:endParaRPr lang="en-US" sz="1500" dirty="0" smtClean="0"/>
          </a:p>
          <a:p>
            <a:pPr lvl="1"/>
            <a:r>
              <a:rPr lang="en-US" sz="2600" dirty="0" smtClean="0"/>
              <a:t>Luther </a:t>
            </a:r>
            <a:r>
              <a:rPr lang="en-US" sz="2600" dirty="0"/>
              <a:t>taught that </a:t>
            </a:r>
            <a:r>
              <a:rPr lang="en-US" sz="2600" b="1" u="sng" dirty="0"/>
              <a:t>Penance (absolution of sin) was received by faith in Christ</a:t>
            </a:r>
            <a:endParaRPr lang="en-US" sz="2600" dirty="0" smtClean="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02638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 calcmode="lin" valueType="num">
                                      <p:cBhvr additive="base">
                                        <p:cTn id="2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 calcmode="lin" valueType="num">
                                      <p:cBhvr>
                                        <p:cTn id="26"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2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419600"/>
          </a:xfrm>
        </p:spPr>
        <p:txBody>
          <a:bodyPr>
            <a:normAutofit/>
          </a:bodyPr>
          <a:lstStyle/>
          <a:p>
            <a:pPr marL="514350" lvl="0" indent="-514350">
              <a:buFont typeface="+mj-lt"/>
              <a:buAutoNum type="arabicPeriod" startAt="6"/>
            </a:pPr>
            <a:r>
              <a:rPr lang="en-US" sz="3200" dirty="0"/>
              <a:t>These teachings and practices caused Martin Luther to be </a:t>
            </a:r>
            <a:r>
              <a:rPr lang="en-US" sz="3200" b="1" dirty="0"/>
              <a:t>excommunicated</a:t>
            </a:r>
            <a:r>
              <a:rPr lang="en-US" sz="3200" dirty="0"/>
              <a:t> from the Church on June 15, 1520</a:t>
            </a:r>
            <a:r>
              <a:rPr lang="en-US" sz="3200" dirty="0" smtClean="0"/>
              <a:t>.</a:t>
            </a:r>
          </a:p>
          <a:p>
            <a:pPr marL="514350" lvl="0" indent="-514350">
              <a:buFont typeface="+mj-lt"/>
              <a:buAutoNum type="arabicPeriod" startAt="6"/>
            </a:pPr>
            <a:endParaRPr lang="en-US" sz="1800" dirty="0"/>
          </a:p>
          <a:p>
            <a:pPr marL="514350" lvl="0" indent="-514350">
              <a:buFont typeface="+mj-lt"/>
              <a:buAutoNum type="arabicPeriod" startAt="6"/>
            </a:pPr>
            <a:r>
              <a:rPr lang="en-US" sz="3200" dirty="0"/>
              <a:t>Luther was called to the General Assembly in the town of Worms known as the “</a:t>
            </a:r>
            <a:r>
              <a:rPr lang="en-US" sz="3200" b="1" u="sng" dirty="0"/>
              <a:t>Diet of Worms</a:t>
            </a:r>
            <a:r>
              <a:rPr lang="en-US" sz="3200" dirty="0"/>
              <a:t>” to renounce his heresy and reaffirm the doctrines of the Holy Roman Church.</a:t>
            </a:r>
            <a:endParaRPr lang="en-US" sz="3200" dirty="0" smtClean="0"/>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88723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r>
              <a:rPr lang="en-US" sz="2800" b="1" u="sng" dirty="0" smtClean="0"/>
              <a:t>Here </a:t>
            </a:r>
            <a:r>
              <a:rPr lang="en-US" sz="2800" b="1" u="sng" dirty="0"/>
              <a:t>was Luther’s reply;</a:t>
            </a:r>
            <a:r>
              <a:rPr lang="en-US" sz="2800" dirty="0"/>
              <a:t> </a:t>
            </a:r>
            <a:endParaRPr lang="en-US" sz="2800" dirty="0" smtClean="0"/>
          </a:p>
          <a:p>
            <a:endParaRPr lang="en-US" sz="1400" dirty="0"/>
          </a:p>
          <a:p>
            <a:pPr marL="0" indent="0" algn="ctr">
              <a:buNone/>
            </a:pPr>
            <a:r>
              <a:rPr lang="en-US" b="1" dirty="0" smtClean="0">
                <a:solidFill>
                  <a:schemeClr val="bg1"/>
                </a:solidFill>
              </a:rPr>
              <a:t>“</a:t>
            </a:r>
            <a:r>
              <a:rPr lang="en-US" b="1" dirty="0">
                <a:solidFill>
                  <a:schemeClr val="bg1"/>
                </a:solidFill>
              </a:rPr>
              <a:t>Unless I am convinced by Scripture and plain reason – I do not accept the authority of popes and councils, for they have contradicted each other – my conscience is captive to the Word of God. I cannot and will not recant anything, for to go against conscience is neither right nor safe. Here I stand. I can do no other. God help me amen</a:t>
            </a:r>
            <a:r>
              <a:rPr lang="en-US" b="1" dirty="0" smtClean="0">
                <a:solidFill>
                  <a:schemeClr val="bg1"/>
                </a:solidFill>
              </a:rPr>
              <a:t>.”</a:t>
            </a:r>
          </a:p>
          <a:p>
            <a:pPr marL="0" indent="0" algn="ctr">
              <a:buNone/>
            </a:pPr>
            <a:endParaRPr lang="en-US" sz="1500" b="1" dirty="0">
              <a:solidFill>
                <a:schemeClr val="bg1"/>
              </a:solidFill>
            </a:endParaRPr>
          </a:p>
          <a:p>
            <a:pPr lvl="0"/>
            <a:r>
              <a:rPr lang="en-US" dirty="0"/>
              <a:t>The result was that Luther was declared by the Emperor himself (Charles V) to be an </a:t>
            </a:r>
            <a:r>
              <a:rPr lang="en-US" b="1" i="1" u="sng" dirty="0">
                <a:solidFill>
                  <a:schemeClr val="bg1"/>
                </a:solidFill>
              </a:rPr>
              <a:t>outlaw</a:t>
            </a:r>
            <a:r>
              <a:rPr lang="en-US" dirty="0"/>
              <a:t> and a </a:t>
            </a:r>
            <a:r>
              <a:rPr lang="en-US" b="1" i="1" u="sng" dirty="0">
                <a:solidFill>
                  <a:schemeClr val="bg1"/>
                </a:solidFill>
              </a:rPr>
              <a:t>heretic</a:t>
            </a:r>
            <a:r>
              <a:rPr lang="en-US" dirty="0"/>
              <a:t>. His literature was </a:t>
            </a:r>
            <a:r>
              <a:rPr lang="en-US" b="1" i="1" u="sng" dirty="0">
                <a:solidFill>
                  <a:schemeClr val="bg1"/>
                </a:solidFill>
              </a:rPr>
              <a:t>banned</a:t>
            </a:r>
            <a:r>
              <a:rPr lang="en-US" dirty="0"/>
              <a:t> from the Church.</a:t>
            </a:r>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57647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indent="-514350">
              <a:buFont typeface="+mj-lt"/>
              <a:buAutoNum type="arabicPeriod" startAt="8"/>
            </a:pPr>
            <a:r>
              <a:rPr lang="en-US" dirty="0"/>
              <a:t>Luther was subsequently </a:t>
            </a:r>
            <a:r>
              <a:rPr lang="en-US" b="1" i="1" u="sng" dirty="0">
                <a:solidFill>
                  <a:schemeClr val="bg1"/>
                </a:solidFill>
              </a:rPr>
              <a:t>exiled</a:t>
            </a:r>
            <a:r>
              <a:rPr lang="en-US" dirty="0"/>
              <a:t> to Wartburg Castle and while there he worked tirelessly on translating the New Testament from Greek into German. In addition to this he made additional contributions to the advancement of Christianity</a:t>
            </a:r>
            <a:r>
              <a:rPr lang="en-US" dirty="0" smtClean="0"/>
              <a:t>:</a:t>
            </a:r>
          </a:p>
          <a:p>
            <a:pPr marL="514350" indent="-514350">
              <a:buFont typeface="+mj-lt"/>
              <a:buAutoNum type="arabicPeriod" startAt="8"/>
            </a:pPr>
            <a:endParaRPr lang="en-US" sz="1400" dirty="0"/>
          </a:p>
          <a:p>
            <a:pPr lvl="1"/>
            <a:r>
              <a:rPr lang="en-US" dirty="0" smtClean="0"/>
              <a:t>He </a:t>
            </a:r>
            <a:r>
              <a:rPr lang="en-US" dirty="0"/>
              <a:t>wrote various </a:t>
            </a:r>
            <a:r>
              <a:rPr lang="en-US" b="1" i="1" u="sng" dirty="0">
                <a:solidFill>
                  <a:schemeClr val="bg1"/>
                </a:solidFill>
              </a:rPr>
              <a:t>catechisms</a:t>
            </a:r>
            <a:r>
              <a:rPr lang="en-US" dirty="0"/>
              <a:t> (summary of doctrine) and doctrinal </a:t>
            </a:r>
            <a:r>
              <a:rPr lang="en-US" dirty="0" smtClean="0"/>
              <a:t>statements</a:t>
            </a:r>
          </a:p>
          <a:p>
            <a:pPr lvl="1"/>
            <a:endParaRPr lang="en-US" sz="1400" dirty="0" smtClean="0"/>
          </a:p>
          <a:p>
            <a:pPr lvl="1"/>
            <a:r>
              <a:rPr lang="en-US" dirty="0" smtClean="0"/>
              <a:t>He </a:t>
            </a:r>
            <a:r>
              <a:rPr lang="en-US" dirty="0"/>
              <a:t>wrote various collections of </a:t>
            </a:r>
            <a:r>
              <a:rPr lang="en-US" b="1" i="1" u="sng" dirty="0">
                <a:solidFill>
                  <a:schemeClr val="bg1"/>
                </a:solidFill>
              </a:rPr>
              <a:t>liturgy</a:t>
            </a:r>
            <a:r>
              <a:rPr lang="en-US" dirty="0"/>
              <a:t> (public forms of worship) and how to maintain </a:t>
            </a:r>
            <a:r>
              <a:rPr lang="en-US" b="1" i="1" u="sng" dirty="0">
                <a:solidFill>
                  <a:schemeClr val="bg1"/>
                </a:solidFill>
              </a:rPr>
              <a:t>order</a:t>
            </a:r>
            <a:r>
              <a:rPr lang="en-US" dirty="0"/>
              <a:t> within the </a:t>
            </a:r>
            <a:r>
              <a:rPr lang="en-US" dirty="0" smtClean="0"/>
              <a:t>Church</a:t>
            </a:r>
          </a:p>
          <a:p>
            <a:pPr lvl="1"/>
            <a:endParaRPr lang="en-US" sz="1400" dirty="0" smtClean="0"/>
          </a:p>
          <a:p>
            <a:pPr lvl="1"/>
            <a:r>
              <a:rPr lang="en-US" dirty="0" smtClean="0"/>
              <a:t>He </a:t>
            </a:r>
            <a:r>
              <a:rPr lang="en-US" dirty="0"/>
              <a:t>helped to organize a well-balanced Church government structure</a:t>
            </a:r>
            <a:endParaRPr lang="en-US" dirty="0" smtClean="0"/>
          </a:p>
          <a:p>
            <a:endParaRPr lang="en-US" sz="1400" dirty="0"/>
          </a:p>
          <a:p>
            <a:pPr marL="0" indent="0" algn="ctr">
              <a:buNone/>
            </a:pPr>
            <a:endParaRPr lang="en-US"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399413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indent="-514350">
              <a:buFont typeface="+mj-lt"/>
              <a:buAutoNum type="arabicPeriod" startAt="8"/>
            </a:pPr>
            <a:r>
              <a:rPr lang="en-US" dirty="0"/>
              <a:t>Luther </a:t>
            </a:r>
            <a:r>
              <a:rPr lang="en-US" dirty="0" smtClean="0"/>
              <a:t>made </a:t>
            </a:r>
            <a:r>
              <a:rPr lang="en-US" dirty="0"/>
              <a:t>additional contributions to the advancement of Christianity</a:t>
            </a:r>
            <a:r>
              <a:rPr lang="en-US" dirty="0" smtClean="0"/>
              <a:t>:</a:t>
            </a:r>
          </a:p>
          <a:p>
            <a:pPr marL="514350" indent="-514350">
              <a:buFont typeface="+mj-lt"/>
              <a:buAutoNum type="arabicPeriod" startAt="8"/>
            </a:pPr>
            <a:endParaRPr lang="en-US" sz="1400" dirty="0"/>
          </a:p>
          <a:p>
            <a:pPr lvl="1"/>
            <a:r>
              <a:rPr lang="en-US" dirty="0" smtClean="0"/>
              <a:t>He </a:t>
            </a:r>
            <a:r>
              <a:rPr lang="en-US" dirty="0"/>
              <a:t>helped to create an avenue for other “dissenters” who perhaps felt he didn’t go far enough with his reforms. This new found “freedom” in Christ would spawn other movements (i.e. Swiss reformers, Anabaptists, Brethren, and Calvinism etc.) that would create a means by which Truth would prevail and error exposed.</a:t>
            </a:r>
            <a:endParaRPr lang="en-US" sz="1400" dirty="0" smtClean="0"/>
          </a:p>
          <a:p>
            <a:pPr lvl="1"/>
            <a:endParaRPr lang="en-US" sz="1400" dirty="0" smtClean="0"/>
          </a:p>
          <a:p>
            <a:pPr lvl="1"/>
            <a:r>
              <a:rPr lang="en-US" dirty="0"/>
              <a:t>Although the Roman Catholic Church in many ways remains steeped in ritual, mysticism, and error, the fact is the reforms established by Luther have even had an impact on their traditions and practices.</a:t>
            </a:r>
            <a:endParaRPr lang="en-US" sz="1400" dirty="0" smtClean="0"/>
          </a:p>
          <a:p>
            <a:endParaRPr lang="en-US" sz="1400" dirty="0"/>
          </a:p>
          <a:p>
            <a:pPr marL="0" indent="0" algn="ctr">
              <a:buNone/>
            </a:pPr>
            <a:endParaRPr lang="en-US"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25286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marL="514350" indent="-514350">
              <a:buFont typeface="+mj-lt"/>
              <a:buAutoNum type="arabicPeriod" startAt="8"/>
            </a:pPr>
            <a:r>
              <a:rPr lang="en-US" dirty="0"/>
              <a:t>Luther </a:t>
            </a:r>
            <a:r>
              <a:rPr lang="en-US" dirty="0" smtClean="0"/>
              <a:t>made </a:t>
            </a:r>
            <a:r>
              <a:rPr lang="en-US" dirty="0"/>
              <a:t>additional contributions to the advancement of Christianity</a:t>
            </a:r>
            <a:r>
              <a:rPr lang="en-US" dirty="0" smtClean="0"/>
              <a:t>:</a:t>
            </a:r>
          </a:p>
          <a:p>
            <a:pPr marL="514350" indent="-514350">
              <a:buFont typeface="+mj-lt"/>
              <a:buAutoNum type="arabicPeriod" startAt="8"/>
            </a:pPr>
            <a:endParaRPr lang="en-US" sz="1400" dirty="0"/>
          </a:p>
          <a:p>
            <a:pPr lvl="1"/>
            <a:r>
              <a:rPr lang="en-US" dirty="0"/>
              <a:t>Even though Luther found the need to separate from the Roman Church (as did many others), his legacy of reform towards a </a:t>
            </a:r>
            <a:r>
              <a:rPr lang="en-US" b="1" dirty="0"/>
              <a:t>genuine salvation by grace through faith in Christ</a:t>
            </a:r>
            <a:r>
              <a:rPr lang="en-US" dirty="0"/>
              <a:t>, has continued to impact even those who remain steeped in the ritual of the Catholic Church. </a:t>
            </a:r>
            <a:endParaRPr lang="en-US" dirty="0" smtClean="0"/>
          </a:p>
          <a:p>
            <a:pPr lvl="1"/>
            <a:endParaRPr lang="en-US" sz="1400" dirty="0" smtClean="0"/>
          </a:p>
          <a:p>
            <a:pPr marL="514350" indent="-514350">
              <a:buFont typeface="+mj-lt"/>
              <a:buAutoNum type="arabicPeriod" startAt="9"/>
            </a:pPr>
            <a:r>
              <a:rPr lang="en-US" dirty="0"/>
              <a:t>Luther died on February 18, 1546 from heart complications and he was buried underneath the pulpit in the Castle Church in Wittenberg.</a:t>
            </a:r>
            <a:endParaRPr lang="en-US" sz="1400" dirty="0"/>
          </a:p>
          <a:p>
            <a:pPr marL="0" indent="0" algn="ctr">
              <a:buNone/>
            </a:pPr>
            <a:endParaRPr lang="en-US"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a:bodyPr>
          <a:lstStyle/>
          <a:p>
            <a:pPr algn="ctr"/>
            <a:r>
              <a:rPr lang="en-US" b="1" dirty="0">
                <a:effectLst/>
              </a:rPr>
              <a:t>Martin Luther </a:t>
            </a:r>
            <a:r>
              <a:rPr lang="en-US" b="1" dirty="0" smtClean="0">
                <a:effectLst/>
              </a:rPr>
              <a:t>(1483 – 1546</a:t>
            </a:r>
            <a:r>
              <a:rPr lang="en-US" b="1" dirty="0">
                <a:effectLst/>
              </a:rPr>
              <a:t>)</a:t>
            </a:r>
            <a:endParaRPr lang="en-US" dirty="0"/>
          </a:p>
        </p:txBody>
      </p:sp>
    </p:spTree>
    <p:extLst>
      <p:ext uri="{BB962C8B-B14F-4D97-AF65-F5344CB8AC3E}">
        <p14:creationId xmlns:p14="http://schemas.microsoft.com/office/powerpoint/2010/main" val="135253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lnSpcReduction="10000"/>
          </a:bodyPr>
          <a:lstStyle/>
          <a:p>
            <a:pPr marL="514350" indent="-514350">
              <a:buFont typeface="+mj-lt"/>
              <a:buAutoNum type="arabicPeriod"/>
            </a:pPr>
            <a:r>
              <a:rPr lang="en-US" dirty="0"/>
              <a:t>Background information</a:t>
            </a:r>
            <a:r>
              <a:rPr lang="en-US" dirty="0" smtClean="0"/>
              <a:t>:</a:t>
            </a:r>
          </a:p>
          <a:p>
            <a:pPr marL="514350" indent="-514350">
              <a:buFont typeface="+mj-lt"/>
              <a:buAutoNum type="arabicPeriod"/>
            </a:pPr>
            <a:endParaRPr lang="en-US" sz="1400" dirty="0"/>
          </a:p>
          <a:p>
            <a:pPr lvl="1"/>
            <a:r>
              <a:rPr lang="en-US" dirty="0"/>
              <a:t>He was born in Switzerland to a prominent middle class family, and was the seventh of eight </a:t>
            </a:r>
            <a:r>
              <a:rPr lang="en-US" dirty="0" smtClean="0"/>
              <a:t>sons.</a:t>
            </a:r>
          </a:p>
          <a:p>
            <a:pPr lvl="1"/>
            <a:endParaRPr lang="en-US" sz="1400" dirty="0"/>
          </a:p>
          <a:p>
            <a:pPr lvl="1"/>
            <a:r>
              <a:rPr lang="en-US" dirty="0"/>
              <a:t>He became the leader of the Protestant Reformation in Switzerland and the founder of the </a:t>
            </a:r>
            <a:r>
              <a:rPr lang="en-US" b="1" dirty="0"/>
              <a:t>Swiss Reformed Churches</a:t>
            </a:r>
            <a:r>
              <a:rPr lang="en-US" dirty="0" smtClean="0"/>
              <a:t>.</a:t>
            </a:r>
          </a:p>
          <a:p>
            <a:pPr lvl="1"/>
            <a:endParaRPr lang="en-US" sz="1400" dirty="0"/>
          </a:p>
          <a:p>
            <a:pPr lvl="2">
              <a:buFont typeface="Wingdings" pitchFamily="2" charset="2"/>
              <a:buChar char="Ø"/>
            </a:pPr>
            <a:r>
              <a:rPr lang="en-US" sz="2400" dirty="0"/>
              <a:t>He would have been a contemporary of Martin </a:t>
            </a:r>
            <a:r>
              <a:rPr lang="en-US" sz="2400" dirty="0" smtClean="0"/>
              <a:t>Luther</a:t>
            </a:r>
          </a:p>
          <a:p>
            <a:pPr lvl="2">
              <a:buFont typeface="Wingdings" pitchFamily="2" charset="2"/>
              <a:buChar char="Ø"/>
            </a:pPr>
            <a:endParaRPr lang="en-US" sz="1400" dirty="0" smtClean="0"/>
          </a:p>
          <a:p>
            <a:pPr lvl="2">
              <a:buFont typeface="Wingdings" pitchFamily="2" charset="2"/>
              <a:buChar char="Ø"/>
            </a:pPr>
            <a:r>
              <a:rPr lang="en-US" sz="2400" dirty="0" smtClean="0"/>
              <a:t>Zwingli </a:t>
            </a:r>
            <a:r>
              <a:rPr lang="en-US" sz="2400" dirty="0"/>
              <a:t>renounced his position in the Catholic priesthood about 3 years after Luther</a:t>
            </a:r>
            <a:endParaRPr lang="en-US" sz="2400" dirty="0" smtClean="0"/>
          </a:p>
          <a:p>
            <a:pPr marL="0" indent="0" algn="ctr">
              <a:buNone/>
            </a:pPr>
            <a:endParaRPr lang="en-US"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Huldrych (Ulrich) Zwingli </a:t>
            </a:r>
            <a:r>
              <a:rPr lang="en-US" b="1" dirty="0" smtClean="0">
                <a:effectLst/>
              </a:rPr>
              <a:t>(1484–1531</a:t>
            </a:r>
            <a:r>
              <a:rPr lang="en-US" b="1" dirty="0">
                <a:effectLst/>
              </a:rPr>
              <a:t>)</a:t>
            </a:r>
            <a:endParaRPr lang="en-US" dirty="0"/>
          </a:p>
        </p:txBody>
      </p:sp>
    </p:spTree>
    <p:extLst>
      <p:ext uri="{BB962C8B-B14F-4D97-AF65-F5344CB8AC3E}">
        <p14:creationId xmlns:p14="http://schemas.microsoft.com/office/powerpoint/2010/main" val="88740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arn(inVertic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marL="514350" indent="-514350">
              <a:buFont typeface="+mj-lt"/>
              <a:buAutoNum type="arabicPeriod"/>
            </a:pPr>
            <a:r>
              <a:rPr lang="en-US" dirty="0"/>
              <a:t>Background information</a:t>
            </a:r>
            <a:r>
              <a:rPr lang="en-US" dirty="0" smtClean="0"/>
              <a:t>:</a:t>
            </a:r>
          </a:p>
          <a:p>
            <a:pPr marL="514350" indent="-514350">
              <a:buFont typeface="+mj-lt"/>
              <a:buAutoNum type="arabicPeriod"/>
            </a:pPr>
            <a:endParaRPr lang="en-US" sz="1400" dirty="0"/>
          </a:p>
          <a:p>
            <a:pPr lvl="1"/>
            <a:r>
              <a:rPr lang="en-US" dirty="0" smtClean="0"/>
              <a:t>He </a:t>
            </a:r>
            <a:r>
              <a:rPr lang="en-US" dirty="0"/>
              <a:t>became the leader of the Protestant Reformation in Switzerland and the founder of the </a:t>
            </a:r>
            <a:r>
              <a:rPr lang="en-US" b="1" dirty="0"/>
              <a:t>Swiss Reformed Churches</a:t>
            </a:r>
            <a:r>
              <a:rPr lang="en-US" dirty="0" smtClean="0"/>
              <a:t>.</a:t>
            </a:r>
          </a:p>
          <a:p>
            <a:pPr lvl="1"/>
            <a:endParaRPr lang="en-US" sz="1400" dirty="0"/>
          </a:p>
          <a:p>
            <a:pPr lvl="2">
              <a:buFont typeface="Wingdings" pitchFamily="2" charset="2"/>
              <a:buChar char="Ø"/>
            </a:pPr>
            <a:r>
              <a:rPr lang="en-US" sz="2400" dirty="0"/>
              <a:t>The </a:t>
            </a:r>
            <a:r>
              <a:rPr lang="en-US" sz="2400" b="1" dirty="0"/>
              <a:t>Presbyterian</a:t>
            </a:r>
            <a:r>
              <a:rPr lang="en-US" sz="2400" dirty="0"/>
              <a:t> Church and </a:t>
            </a:r>
            <a:r>
              <a:rPr lang="en-US" sz="2400" b="1" dirty="0"/>
              <a:t>Church of Christ</a:t>
            </a:r>
            <a:r>
              <a:rPr lang="en-US" sz="2400" dirty="0"/>
              <a:t> would be the denominations that are connected to Zwingli’s </a:t>
            </a:r>
            <a:r>
              <a:rPr lang="en-US" sz="2400" dirty="0" smtClean="0"/>
              <a:t>reforms</a:t>
            </a:r>
          </a:p>
          <a:p>
            <a:pPr lvl="2">
              <a:buFont typeface="Wingdings" pitchFamily="2" charset="2"/>
              <a:buChar char="Ø"/>
            </a:pPr>
            <a:endParaRPr lang="en-US" sz="1400" dirty="0" smtClean="0"/>
          </a:p>
          <a:p>
            <a:pPr lvl="2">
              <a:buFont typeface="Wingdings" pitchFamily="2" charset="2"/>
              <a:buChar char="Ø"/>
            </a:pPr>
            <a:r>
              <a:rPr lang="en-US" sz="2400" dirty="0"/>
              <a:t>It was Zwingli and his followers who abandoned the use of </a:t>
            </a:r>
            <a:r>
              <a:rPr lang="en-US" sz="2400" b="1" i="1" u="sng" dirty="0">
                <a:solidFill>
                  <a:schemeClr val="bg1"/>
                </a:solidFill>
              </a:rPr>
              <a:t>instruments</a:t>
            </a:r>
            <a:r>
              <a:rPr lang="en-US" sz="2400" dirty="0"/>
              <a:t> during their worship services.</a:t>
            </a:r>
            <a:endParaRPr lang="en-US"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Huldrych (Ulrich) Zwingli </a:t>
            </a:r>
            <a:r>
              <a:rPr lang="en-US" b="1" dirty="0" smtClean="0">
                <a:effectLst/>
              </a:rPr>
              <a:t>(1484–1531</a:t>
            </a:r>
            <a:r>
              <a:rPr lang="en-US" b="1" dirty="0">
                <a:effectLst/>
              </a:rPr>
              <a:t>)</a:t>
            </a:r>
            <a:endParaRPr lang="en-US" dirty="0"/>
          </a:p>
        </p:txBody>
      </p:sp>
    </p:spTree>
    <p:extLst>
      <p:ext uri="{BB962C8B-B14F-4D97-AF65-F5344CB8AC3E}">
        <p14:creationId xmlns:p14="http://schemas.microsoft.com/office/powerpoint/2010/main" val="177395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 calcmode="lin" valueType="num">
                                      <p:cBhvr additive="base">
                                        <p:cTn id="1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 calcmode="lin" valueType="num">
                                      <p:cBhvr additive="base">
                                        <p:cTn id="2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a:bodyPr>
          <a:lstStyle/>
          <a:p>
            <a:pPr marL="514350" indent="-514350">
              <a:buFont typeface="+mj-lt"/>
              <a:buAutoNum type="arabicPeriod" startAt="3"/>
            </a:pPr>
            <a:r>
              <a:rPr lang="en-US" dirty="0"/>
              <a:t>Zwingli and his followers were not very sympathetic to the Anabaptists and actually persecuted them</a:t>
            </a:r>
            <a:r>
              <a:rPr lang="en-US" dirty="0" smtClean="0"/>
              <a:t>.</a:t>
            </a:r>
          </a:p>
          <a:p>
            <a:pPr marL="514350" indent="-514350">
              <a:buFont typeface="+mj-lt"/>
              <a:buAutoNum type="arabicPeriod" startAt="3"/>
            </a:pPr>
            <a:endParaRPr lang="en-US" sz="1400" dirty="0"/>
          </a:p>
          <a:p>
            <a:pPr lvl="1"/>
            <a:r>
              <a:rPr lang="en-US" dirty="0"/>
              <a:t>Although this may have been bad for the Anabaptists this continued persecution led to those separatists groups fleeing this oppression and drove them towards seeking a life and pursuit of religious liberty</a:t>
            </a:r>
            <a:r>
              <a:rPr lang="en-US" dirty="0" smtClean="0"/>
              <a:t>.</a:t>
            </a:r>
          </a:p>
          <a:p>
            <a:pPr lvl="1"/>
            <a:endParaRPr lang="en-US" dirty="0"/>
          </a:p>
          <a:p>
            <a:pPr lvl="1"/>
            <a:r>
              <a:rPr lang="en-US" dirty="0"/>
              <a:t>It will be the Puritans, Quakers, Baptists (descendants of these Anabaptists) and others who will find such religious liberty in a new land called America!</a:t>
            </a:r>
            <a:endParaRPr lang="en-US" sz="1400" dirty="0"/>
          </a:p>
          <a:p>
            <a:endParaRPr lang="en-US" b="1" dirty="0">
              <a:solidFill>
                <a:schemeClr val="bg1"/>
              </a:solidFill>
            </a:endParaRPr>
          </a:p>
        </p:txBody>
      </p:sp>
      <p:sp>
        <p:nvSpPr>
          <p:cNvPr id="3" name="Title 2"/>
          <p:cNvSpPr>
            <a:spLocks noGrp="1"/>
          </p:cNvSpPr>
          <p:nvPr>
            <p:ph type="title"/>
          </p:nvPr>
        </p:nvSpPr>
        <p:spPr>
          <a:xfrm>
            <a:off x="457200" y="304800"/>
            <a:ext cx="8229600" cy="838200"/>
          </a:xfrm>
        </p:spPr>
        <p:txBody>
          <a:bodyPr>
            <a:normAutofit fontScale="90000"/>
          </a:bodyPr>
          <a:lstStyle/>
          <a:p>
            <a:pPr algn="ctr"/>
            <a:r>
              <a:rPr lang="en-US" b="1" dirty="0">
                <a:effectLst/>
              </a:rPr>
              <a:t>Huldrych (Ulrich) Zwingli </a:t>
            </a:r>
            <a:r>
              <a:rPr lang="en-US" b="1" dirty="0" smtClean="0">
                <a:effectLst/>
              </a:rPr>
              <a:t>(1484–1531</a:t>
            </a:r>
            <a:r>
              <a:rPr lang="en-US" b="1" dirty="0">
                <a:effectLst/>
              </a:rPr>
              <a:t>)</a:t>
            </a:r>
            <a:endParaRPr lang="en-US" dirty="0"/>
          </a:p>
        </p:txBody>
      </p:sp>
    </p:spTree>
    <p:extLst>
      <p:ext uri="{BB962C8B-B14F-4D97-AF65-F5344CB8AC3E}">
        <p14:creationId xmlns:p14="http://schemas.microsoft.com/office/powerpoint/2010/main" val="410640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p:cTn id="2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410200"/>
          </a:xfrm>
        </p:spPr>
        <p:txBody>
          <a:bodyPr>
            <a:normAutofit lnSpcReduction="10000"/>
          </a:bodyPr>
          <a:lstStyle/>
          <a:p>
            <a:pPr marL="514350" indent="-514350">
              <a:buFont typeface="+mj-lt"/>
              <a:buAutoNum type="arabicPeriod"/>
            </a:pPr>
            <a:r>
              <a:rPr lang="en-US" dirty="0"/>
              <a:t>Background information</a:t>
            </a:r>
            <a:r>
              <a:rPr lang="en-US" dirty="0" smtClean="0"/>
              <a:t>:</a:t>
            </a:r>
          </a:p>
          <a:p>
            <a:pPr marL="514350" indent="-514350">
              <a:buFont typeface="+mj-lt"/>
              <a:buAutoNum type="arabicPeriod"/>
            </a:pPr>
            <a:endParaRPr lang="en-US" sz="1000" dirty="0" smtClean="0"/>
          </a:p>
          <a:p>
            <a:pPr lvl="1"/>
            <a:r>
              <a:rPr lang="en-US" dirty="0"/>
              <a:t>He was a French Christian </a:t>
            </a:r>
            <a:r>
              <a:rPr lang="en-US" dirty="0" smtClean="0"/>
              <a:t>Theologian</a:t>
            </a:r>
          </a:p>
          <a:p>
            <a:pPr lvl="1"/>
            <a:endParaRPr lang="en-US" sz="1200" dirty="0"/>
          </a:p>
          <a:p>
            <a:pPr lvl="1"/>
            <a:r>
              <a:rPr lang="en-US" dirty="0"/>
              <a:t>He was </a:t>
            </a:r>
            <a:r>
              <a:rPr lang="en-US" dirty="0" smtClean="0"/>
              <a:t>known </a:t>
            </a:r>
            <a:r>
              <a:rPr lang="en-US" dirty="0"/>
              <a:t>for his writings and </a:t>
            </a:r>
            <a:r>
              <a:rPr lang="en-US" dirty="0" smtClean="0"/>
              <a:t>the </a:t>
            </a:r>
            <a:r>
              <a:rPr lang="en-US" dirty="0"/>
              <a:t>originator of the system of Christian Theology known as Calvinism</a:t>
            </a:r>
            <a:r>
              <a:rPr lang="en-US" dirty="0" smtClean="0"/>
              <a:t>:</a:t>
            </a:r>
          </a:p>
          <a:p>
            <a:pPr lvl="1"/>
            <a:endParaRPr lang="en-US" sz="1200" b="1" dirty="0">
              <a:solidFill>
                <a:schemeClr val="bg1"/>
              </a:solidFill>
            </a:endParaRPr>
          </a:p>
          <a:p>
            <a:pPr lvl="2">
              <a:buFont typeface="Wingdings" pitchFamily="2" charset="2"/>
              <a:buChar char="Ø"/>
            </a:pPr>
            <a:r>
              <a:rPr lang="en-US" sz="2400" dirty="0"/>
              <a:t>His approach to the Biblical text was in a more historical and grammatical manner as opposed to relying on the various commentators form the past</a:t>
            </a:r>
            <a:r>
              <a:rPr lang="en-US" sz="2400" dirty="0" smtClean="0"/>
              <a:t>.</a:t>
            </a:r>
          </a:p>
          <a:p>
            <a:pPr lvl="2">
              <a:buFont typeface="Wingdings" pitchFamily="2" charset="2"/>
              <a:buChar char="Ø"/>
            </a:pPr>
            <a:endParaRPr lang="en-US" sz="1300" dirty="0" smtClean="0"/>
          </a:p>
          <a:p>
            <a:pPr lvl="2">
              <a:buFont typeface="Wingdings" pitchFamily="2" charset="2"/>
              <a:buChar char="Ø"/>
            </a:pPr>
            <a:r>
              <a:rPr lang="en-US" sz="2400" dirty="0" smtClean="0"/>
              <a:t>This detailed </a:t>
            </a:r>
            <a:r>
              <a:rPr lang="en-US" sz="2400" dirty="0"/>
              <a:t>evaluation drove him to the Bible as </a:t>
            </a:r>
            <a:r>
              <a:rPr lang="en-US" sz="2400" dirty="0" smtClean="0"/>
              <a:t>the </a:t>
            </a:r>
            <a:r>
              <a:rPr lang="en-US" sz="2400" dirty="0"/>
              <a:t>only source of truth. H</a:t>
            </a:r>
            <a:r>
              <a:rPr lang="en-US" sz="2400" dirty="0" smtClean="0"/>
              <a:t>e felt </a:t>
            </a:r>
            <a:r>
              <a:rPr lang="en-US" sz="2400" dirty="0"/>
              <a:t>that the educational facilities of his time lost sight of </a:t>
            </a:r>
            <a:r>
              <a:rPr lang="en-US" sz="2400" dirty="0" smtClean="0"/>
              <a:t>this.</a:t>
            </a:r>
          </a:p>
          <a:p>
            <a:pPr lvl="2">
              <a:buFont typeface="Wingdings" pitchFamily="2" charset="2"/>
              <a:buChar char="Ø"/>
            </a:pPr>
            <a:endParaRPr lang="en-US" sz="1200" dirty="0" smtClean="0"/>
          </a:p>
          <a:p>
            <a:pPr lvl="2">
              <a:buFont typeface="Wingdings" pitchFamily="2" charset="2"/>
              <a:buChar char="Ø"/>
            </a:pPr>
            <a:r>
              <a:rPr lang="en-US" sz="2400" dirty="0" smtClean="0"/>
              <a:t>He </a:t>
            </a:r>
            <a:r>
              <a:rPr lang="en-US" sz="2400" dirty="0"/>
              <a:t>was a strong advocate of the absolute sovereignty and holiness of God</a:t>
            </a:r>
            <a:endParaRPr lang="en-US" sz="2400" b="1" dirty="0">
              <a:solidFill>
                <a:schemeClr val="bg1"/>
              </a:solidFill>
            </a:endParaRPr>
          </a:p>
        </p:txBody>
      </p:sp>
      <p:sp>
        <p:nvSpPr>
          <p:cNvPr id="3" name="Title 2"/>
          <p:cNvSpPr>
            <a:spLocks noGrp="1"/>
          </p:cNvSpPr>
          <p:nvPr>
            <p:ph type="title"/>
          </p:nvPr>
        </p:nvSpPr>
        <p:spPr>
          <a:xfrm>
            <a:off x="457200" y="304800"/>
            <a:ext cx="8229600" cy="609600"/>
          </a:xfrm>
        </p:spPr>
        <p:txBody>
          <a:bodyPr>
            <a:normAutofit fontScale="90000"/>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329985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arn(inVertic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arn(inVertic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additive="base">
                                        <p:cTn id="4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105400"/>
          </a:xfrm>
        </p:spPr>
        <p:txBody>
          <a:bodyPr>
            <a:normAutofit fontScale="92500" lnSpcReduction="10000"/>
          </a:bodyPr>
          <a:lstStyle/>
          <a:p>
            <a:r>
              <a:rPr lang="en-US" dirty="0"/>
              <a:t>He is well known for the “</a:t>
            </a:r>
            <a:r>
              <a:rPr lang="en-US" b="1" u="sng" dirty="0"/>
              <a:t>Five Points of Calvinism</a:t>
            </a:r>
            <a:r>
              <a:rPr lang="en-US" dirty="0" smtClean="0"/>
              <a:t>”</a:t>
            </a:r>
          </a:p>
          <a:p>
            <a:pPr lvl="1"/>
            <a:endParaRPr lang="en-US" sz="1400" dirty="0" smtClean="0"/>
          </a:p>
          <a:p>
            <a:pPr lvl="1">
              <a:buFont typeface="Wingdings" pitchFamily="2" charset="2"/>
              <a:buChar char="Ø"/>
            </a:pPr>
            <a:r>
              <a:rPr lang="en-US" b="1" u="sng" dirty="0"/>
              <a:t>T</a:t>
            </a:r>
            <a:r>
              <a:rPr lang="en-US" b="1" dirty="0"/>
              <a:t>otal Depravity</a:t>
            </a:r>
            <a:r>
              <a:rPr lang="en-US" dirty="0"/>
              <a:t> – every person born into the world is enslaved to </a:t>
            </a:r>
            <a:r>
              <a:rPr lang="en-US" dirty="0" smtClean="0"/>
              <a:t>sin</a:t>
            </a:r>
          </a:p>
          <a:p>
            <a:pPr lvl="1">
              <a:buFont typeface="Wingdings" pitchFamily="2" charset="2"/>
              <a:buChar char="Ø"/>
            </a:pPr>
            <a:endParaRPr lang="en-US" sz="1200" dirty="0" smtClean="0"/>
          </a:p>
          <a:p>
            <a:pPr lvl="1">
              <a:buFont typeface="Wingdings" pitchFamily="2" charset="2"/>
              <a:buChar char="Ø"/>
            </a:pPr>
            <a:r>
              <a:rPr lang="en-US" b="1" u="sng" dirty="0"/>
              <a:t>U</a:t>
            </a:r>
            <a:r>
              <a:rPr lang="en-US" b="1" dirty="0"/>
              <a:t>nconditional Election</a:t>
            </a:r>
            <a:r>
              <a:rPr lang="en-US" dirty="0"/>
              <a:t> – God has chosen those people whom He will bring to </a:t>
            </a:r>
            <a:r>
              <a:rPr lang="en-US" dirty="0" smtClean="0"/>
              <a:t>Himself</a:t>
            </a:r>
          </a:p>
          <a:p>
            <a:pPr lvl="1">
              <a:buFont typeface="Wingdings" pitchFamily="2" charset="2"/>
              <a:buChar char="Ø"/>
            </a:pPr>
            <a:endParaRPr lang="en-US" sz="1200" b="1" dirty="0">
              <a:solidFill>
                <a:schemeClr val="bg1"/>
              </a:solidFill>
            </a:endParaRPr>
          </a:p>
          <a:p>
            <a:pPr lvl="1">
              <a:buFont typeface="Wingdings" pitchFamily="2" charset="2"/>
              <a:buChar char="Ø"/>
            </a:pPr>
            <a:r>
              <a:rPr lang="en-US" b="1" u="sng" dirty="0"/>
              <a:t>L</a:t>
            </a:r>
            <a:r>
              <a:rPr lang="en-US" b="1" dirty="0"/>
              <a:t>imited Atonement</a:t>
            </a:r>
            <a:r>
              <a:rPr lang="en-US" dirty="0"/>
              <a:t> – only the sins of the elect were atoned for by the death of Jesus Christ</a:t>
            </a:r>
            <a:r>
              <a:rPr lang="en-US" dirty="0" smtClean="0"/>
              <a:t>.</a:t>
            </a:r>
          </a:p>
          <a:p>
            <a:pPr lvl="1">
              <a:buFont typeface="Wingdings" pitchFamily="2" charset="2"/>
              <a:buChar char="Ø"/>
            </a:pPr>
            <a:endParaRPr lang="en-US" sz="1200" b="1" dirty="0">
              <a:solidFill>
                <a:schemeClr val="bg1"/>
              </a:solidFill>
            </a:endParaRPr>
          </a:p>
          <a:p>
            <a:pPr lvl="1">
              <a:buFont typeface="Wingdings" pitchFamily="2" charset="2"/>
              <a:buChar char="Ø"/>
            </a:pPr>
            <a:r>
              <a:rPr lang="en-US" b="1" u="sng" dirty="0"/>
              <a:t>I</a:t>
            </a:r>
            <a:r>
              <a:rPr lang="en-US" b="1" dirty="0"/>
              <a:t>rresistible Grace</a:t>
            </a:r>
            <a:r>
              <a:rPr lang="en-US" dirty="0"/>
              <a:t> – the grace of God compels the “elect” sinner to cooperate, repent, and freely come to follow Christ</a:t>
            </a:r>
            <a:r>
              <a:rPr lang="en-US" dirty="0" smtClean="0"/>
              <a:t>.</a:t>
            </a:r>
          </a:p>
          <a:p>
            <a:pPr lvl="1">
              <a:buFont typeface="Wingdings" pitchFamily="2" charset="2"/>
              <a:buChar char="Ø"/>
            </a:pPr>
            <a:endParaRPr lang="en-US" sz="1300" b="1" u="sng" dirty="0" smtClean="0"/>
          </a:p>
          <a:p>
            <a:pPr lvl="1">
              <a:buFont typeface="Wingdings" pitchFamily="2" charset="2"/>
              <a:buChar char="Ø"/>
            </a:pPr>
            <a:r>
              <a:rPr lang="en-US" b="1" u="sng" dirty="0" smtClean="0"/>
              <a:t>P</a:t>
            </a:r>
            <a:r>
              <a:rPr lang="en-US" b="1" dirty="0" smtClean="0"/>
              <a:t>erseverance </a:t>
            </a:r>
            <a:r>
              <a:rPr lang="en-US" b="1" dirty="0"/>
              <a:t>of the Saints</a:t>
            </a:r>
            <a:r>
              <a:rPr lang="en-US" dirty="0"/>
              <a:t> – God is sovereign and those whom He has called will persevere to the end. Those who fall away either did not have true faith or will return to God.</a:t>
            </a:r>
            <a:endParaRPr lang="en-US" b="1" dirty="0">
              <a:solidFill>
                <a:schemeClr val="bg1"/>
              </a:solidFill>
            </a:endParaRPr>
          </a:p>
        </p:txBody>
      </p:sp>
      <p:sp>
        <p:nvSpPr>
          <p:cNvPr id="3" name="Title 2"/>
          <p:cNvSpPr>
            <a:spLocks noGrp="1"/>
          </p:cNvSpPr>
          <p:nvPr>
            <p:ph type="title"/>
          </p:nvPr>
        </p:nvSpPr>
        <p:spPr>
          <a:xfrm>
            <a:off x="457200" y="304800"/>
            <a:ext cx="8229600" cy="685800"/>
          </a:xfrm>
        </p:spPr>
        <p:txBody>
          <a:bodyPr>
            <a:normAutofit fontScale="90000"/>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151870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additive="base">
                                        <p:cTn id="26"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 calcmode="lin" valueType="num">
                                      <p:cBhvr additive="base">
                                        <p:cTn id="38"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a:bodyPr>
          <a:lstStyle/>
          <a:p>
            <a:pPr marL="514350" indent="-514350">
              <a:buFont typeface="+mj-lt"/>
              <a:buAutoNum type="arabicPeriod" startAt="2"/>
            </a:pPr>
            <a:r>
              <a:rPr lang="en-US" dirty="0"/>
              <a:t>Some of the reforms that John Calvin instituted</a:t>
            </a:r>
            <a:r>
              <a:rPr lang="en-US" dirty="0" smtClean="0"/>
              <a:t>:</a:t>
            </a:r>
          </a:p>
          <a:p>
            <a:pPr marL="514350" indent="-514350">
              <a:buFont typeface="+mj-lt"/>
              <a:buAutoNum type="arabicPeriod" startAt="2"/>
            </a:pPr>
            <a:endParaRPr lang="en-US" sz="1000" dirty="0" smtClean="0"/>
          </a:p>
          <a:p>
            <a:pPr lvl="1"/>
            <a:r>
              <a:rPr lang="en-US" dirty="0"/>
              <a:t>He instituted/organized what he considered a Biblical form of Church </a:t>
            </a:r>
            <a:r>
              <a:rPr lang="en-US" dirty="0" smtClean="0"/>
              <a:t>government</a:t>
            </a:r>
          </a:p>
          <a:p>
            <a:pPr lvl="1"/>
            <a:endParaRPr lang="en-US" sz="1200" dirty="0"/>
          </a:p>
          <a:p>
            <a:pPr lvl="2">
              <a:buFont typeface="Wingdings" pitchFamily="2" charset="2"/>
              <a:buChar char="Ø"/>
            </a:pPr>
            <a:r>
              <a:rPr lang="en-US" sz="2400" b="1" u="sng" dirty="0"/>
              <a:t>Doctors</a:t>
            </a:r>
            <a:r>
              <a:rPr lang="en-US" sz="2400" dirty="0"/>
              <a:t> – an office held by a person who had theological training/scholarship. This person was a teacher/trainer/equipper of the members in the church</a:t>
            </a:r>
            <a:r>
              <a:rPr lang="en-US" sz="2400" dirty="0" smtClean="0"/>
              <a:t>.</a:t>
            </a:r>
          </a:p>
          <a:p>
            <a:pPr lvl="2">
              <a:buFont typeface="Wingdings" pitchFamily="2" charset="2"/>
              <a:buChar char="Ø"/>
            </a:pPr>
            <a:endParaRPr lang="en-US" sz="1200" b="1" u="sng" dirty="0" smtClean="0"/>
          </a:p>
          <a:p>
            <a:pPr lvl="2">
              <a:buFont typeface="Wingdings" pitchFamily="2" charset="2"/>
              <a:buChar char="Ø"/>
            </a:pPr>
            <a:r>
              <a:rPr lang="en-US" sz="2400" b="1" u="sng" dirty="0" smtClean="0"/>
              <a:t>Pastors</a:t>
            </a:r>
            <a:r>
              <a:rPr lang="en-US" sz="2400" dirty="0" smtClean="0"/>
              <a:t> </a:t>
            </a:r>
            <a:r>
              <a:rPr lang="en-US" sz="2400" dirty="0"/>
              <a:t>– an office held by a person whose responsibility was to preach, administer the sacraments, exercise pastoral discipline, teaching and admonishing the people.</a:t>
            </a:r>
            <a:endParaRPr lang="en-US" sz="2400" b="1" dirty="0">
              <a:solidFill>
                <a:schemeClr val="bg1"/>
              </a:solidFill>
            </a:endParaRP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231773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arn(inVertical)">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barn(inVertical)">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a:bodyPr>
          <a:lstStyle/>
          <a:p>
            <a:pPr marL="514350" indent="-514350">
              <a:buFont typeface="+mj-lt"/>
              <a:buAutoNum type="arabicPeriod" startAt="2"/>
            </a:pPr>
            <a:r>
              <a:rPr lang="en-US" dirty="0"/>
              <a:t>Some of the reforms that John Calvin instituted</a:t>
            </a:r>
            <a:r>
              <a:rPr lang="en-US" dirty="0" smtClean="0"/>
              <a:t>:</a:t>
            </a:r>
          </a:p>
          <a:p>
            <a:pPr marL="514350" indent="-514350">
              <a:buFont typeface="+mj-lt"/>
              <a:buAutoNum type="arabicPeriod" startAt="2"/>
            </a:pPr>
            <a:endParaRPr lang="en-US" sz="1000" dirty="0" smtClean="0"/>
          </a:p>
          <a:p>
            <a:pPr lvl="1"/>
            <a:r>
              <a:rPr lang="en-US" dirty="0"/>
              <a:t>He instituted/organized what he considered a Biblical form of Church </a:t>
            </a:r>
            <a:r>
              <a:rPr lang="en-US" dirty="0" smtClean="0"/>
              <a:t>government</a:t>
            </a:r>
          </a:p>
          <a:p>
            <a:pPr lvl="1"/>
            <a:endParaRPr lang="en-US" sz="1200" dirty="0"/>
          </a:p>
          <a:p>
            <a:pPr lvl="2">
              <a:buFont typeface="Wingdings" pitchFamily="2" charset="2"/>
              <a:buChar char="Ø"/>
            </a:pPr>
            <a:r>
              <a:rPr lang="en-US" sz="2400" b="1" u="sng" dirty="0"/>
              <a:t>Deacons</a:t>
            </a:r>
            <a:r>
              <a:rPr lang="en-US" sz="2400" dirty="0"/>
              <a:t> – an office held by a person who oversaw the ministries of the church (specifically in the area of charity, hospital care, anti-poverty programs</a:t>
            </a:r>
            <a:r>
              <a:rPr lang="en-US" sz="2400" dirty="0" smtClean="0"/>
              <a:t>).</a:t>
            </a:r>
          </a:p>
          <a:p>
            <a:pPr lvl="2">
              <a:buFont typeface="Wingdings" pitchFamily="2" charset="2"/>
              <a:buChar char="Ø"/>
            </a:pPr>
            <a:endParaRPr lang="en-US" sz="1200" b="1" u="sng" dirty="0" smtClean="0"/>
          </a:p>
          <a:p>
            <a:pPr lvl="2">
              <a:buFont typeface="Wingdings" pitchFamily="2" charset="2"/>
              <a:buChar char="Ø"/>
            </a:pPr>
            <a:r>
              <a:rPr lang="en-US" sz="2400" b="1" u="sng" dirty="0"/>
              <a:t>Elders</a:t>
            </a:r>
            <a:r>
              <a:rPr lang="en-US" sz="2400" dirty="0"/>
              <a:t> – 12 laymen who role was to oversee more specifically in keeping people in line (sort of a moral police force) and maintaining moral purity within the church.</a:t>
            </a:r>
            <a:endParaRPr lang="en-US" sz="2400" b="1" dirty="0">
              <a:solidFill>
                <a:schemeClr val="bg1"/>
              </a:solidFill>
            </a:endParaRP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50876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Effect transition="in" filter="barn(inVertical)">
                                      <p:cBhvr>
                                        <p:cTn id="1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a:bodyPr>
          <a:lstStyle/>
          <a:p>
            <a:pPr marL="514350" indent="-514350">
              <a:buFont typeface="+mj-lt"/>
              <a:buAutoNum type="arabicPeriod" startAt="2"/>
            </a:pPr>
            <a:r>
              <a:rPr lang="en-US" dirty="0"/>
              <a:t>Some of the reforms that John Calvin instituted</a:t>
            </a:r>
            <a:r>
              <a:rPr lang="en-US" dirty="0" smtClean="0"/>
              <a:t>:</a:t>
            </a:r>
          </a:p>
          <a:p>
            <a:pPr marL="514350" indent="-514350">
              <a:buFont typeface="+mj-lt"/>
              <a:buAutoNum type="arabicPeriod" startAt="2"/>
            </a:pPr>
            <a:endParaRPr lang="en-US" sz="1000" dirty="0" smtClean="0"/>
          </a:p>
          <a:p>
            <a:pPr lvl="1"/>
            <a:r>
              <a:rPr lang="en-US" dirty="0"/>
              <a:t>He believed and taught that the punishment of men’s infidelity should be as equal to the punishment that a woman faced</a:t>
            </a:r>
            <a:r>
              <a:rPr lang="en-US" dirty="0" smtClean="0"/>
              <a:t>.</a:t>
            </a:r>
          </a:p>
          <a:p>
            <a:pPr lvl="1"/>
            <a:endParaRPr lang="en-US" sz="1200" dirty="0" smtClean="0"/>
          </a:p>
          <a:p>
            <a:pPr lvl="1"/>
            <a:r>
              <a:rPr lang="en-US" dirty="0" smtClean="0"/>
              <a:t>He </a:t>
            </a:r>
            <a:r>
              <a:rPr lang="en-US" dirty="0"/>
              <a:t>developed a catechism/confession of faith which all citizens were to </a:t>
            </a:r>
            <a:r>
              <a:rPr lang="en-US" dirty="0" smtClean="0"/>
              <a:t>affirm</a:t>
            </a:r>
          </a:p>
          <a:p>
            <a:pPr lvl="1"/>
            <a:endParaRPr lang="en-US" sz="1200" dirty="0" smtClean="0"/>
          </a:p>
          <a:p>
            <a:pPr lvl="1"/>
            <a:r>
              <a:rPr lang="en-US" dirty="0" smtClean="0"/>
              <a:t>He </a:t>
            </a:r>
            <a:r>
              <a:rPr lang="en-US" dirty="0"/>
              <a:t>taught that spousal abuse should be </a:t>
            </a:r>
            <a:r>
              <a:rPr lang="en-US" dirty="0" smtClean="0"/>
              <a:t>abolished</a:t>
            </a:r>
          </a:p>
          <a:p>
            <a:pPr lvl="1"/>
            <a:endParaRPr lang="en-US" sz="1200" dirty="0"/>
          </a:p>
          <a:p>
            <a:pPr lvl="1"/>
            <a:r>
              <a:rPr lang="en-US" dirty="0"/>
              <a:t>He promoted moral </a:t>
            </a:r>
            <a:r>
              <a:rPr lang="en-US" dirty="0" smtClean="0"/>
              <a:t>standards</a:t>
            </a:r>
          </a:p>
          <a:p>
            <a:pPr lvl="1"/>
            <a:endParaRPr lang="en-US" sz="1200" dirty="0"/>
          </a:p>
          <a:p>
            <a:pPr lvl="1"/>
            <a:r>
              <a:rPr lang="en-US" dirty="0"/>
              <a:t>He taught against the practice of witchcraft</a:t>
            </a: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2755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 calcmode="lin" valueType="num">
                                      <p:cBhvr additive="base">
                                        <p:cTn id="2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 calcmode="lin" valueType="num">
                                      <p:cBhvr additive="base">
                                        <p:cTn id="3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953000"/>
          </a:xfrm>
        </p:spPr>
        <p:txBody>
          <a:bodyPr>
            <a:normAutofit/>
          </a:bodyPr>
          <a:lstStyle/>
          <a:p>
            <a:pPr marL="514350" indent="-514350">
              <a:buFont typeface="+mj-lt"/>
              <a:buAutoNum type="arabicPeriod" startAt="3"/>
            </a:pPr>
            <a:r>
              <a:rPr lang="en-US" sz="4800" dirty="0"/>
              <a:t>He is best known for his position on </a:t>
            </a:r>
            <a:r>
              <a:rPr lang="en-US" sz="4800" b="1" i="1" u="sng" dirty="0">
                <a:solidFill>
                  <a:schemeClr val="bg1"/>
                </a:solidFill>
              </a:rPr>
              <a:t>predestination</a:t>
            </a:r>
            <a:r>
              <a:rPr lang="en-US" sz="4800" dirty="0"/>
              <a:t> and </a:t>
            </a:r>
            <a:r>
              <a:rPr lang="en-US" sz="4800" b="1" i="1" u="sng" dirty="0">
                <a:solidFill>
                  <a:schemeClr val="bg1"/>
                </a:solidFill>
              </a:rPr>
              <a:t>election</a:t>
            </a:r>
            <a:r>
              <a:rPr lang="en-US" sz="4800" dirty="0"/>
              <a:t> which continues to be supported by those denominations that embrace the same.</a:t>
            </a:r>
            <a:endParaRPr lang="en-US" sz="4800" dirty="0" smtClean="0"/>
          </a:p>
          <a:p>
            <a:pPr marL="514350" indent="-514350">
              <a:buFont typeface="+mj-lt"/>
              <a:buAutoNum type="arabicPeriod" startAt="3"/>
            </a:pPr>
            <a:endParaRPr lang="en-US" sz="1000"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Calvin </a:t>
            </a:r>
            <a:r>
              <a:rPr lang="en-US" b="1" dirty="0" smtClean="0">
                <a:effectLst/>
              </a:rPr>
              <a:t>(1509–1564</a:t>
            </a:r>
            <a:r>
              <a:rPr lang="en-US" b="1" dirty="0">
                <a:effectLst/>
              </a:rPr>
              <a:t>)</a:t>
            </a:r>
            <a:endParaRPr lang="en-US" dirty="0"/>
          </a:p>
        </p:txBody>
      </p:sp>
    </p:spTree>
    <p:extLst>
      <p:ext uri="{BB962C8B-B14F-4D97-AF65-F5344CB8AC3E}">
        <p14:creationId xmlns:p14="http://schemas.microsoft.com/office/powerpoint/2010/main" val="65427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3429000"/>
          </a:xfrm>
        </p:spPr>
        <p:txBody>
          <a:bodyPr>
            <a:normAutofit/>
          </a:bodyPr>
          <a:lstStyle/>
          <a:p>
            <a:pPr marL="514350" indent="-514350">
              <a:buFont typeface="+mj-lt"/>
              <a:buAutoNum type="arabicPeriod"/>
            </a:pPr>
            <a:r>
              <a:rPr lang="en-US" sz="3600" dirty="0"/>
              <a:t>He </a:t>
            </a:r>
            <a:r>
              <a:rPr lang="en-US" sz="3600" dirty="0" smtClean="0"/>
              <a:t>was </a:t>
            </a:r>
            <a:r>
              <a:rPr lang="en-US" sz="3600" dirty="0"/>
              <a:t>a champion of the </a:t>
            </a:r>
            <a:r>
              <a:rPr lang="en-US" sz="3600" dirty="0" smtClean="0"/>
              <a:t>English Reformation</a:t>
            </a:r>
          </a:p>
          <a:p>
            <a:pPr marL="514350" indent="-514350">
              <a:buFont typeface="+mj-lt"/>
              <a:buAutoNum type="arabicPeriod"/>
            </a:pPr>
            <a:endParaRPr lang="en-US" sz="1600" dirty="0"/>
          </a:p>
          <a:p>
            <a:pPr marL="514350" indent="-514350">
              <a:buFont typeface="+mj-lt"/>
              <a:buAutoNum type="arabicPeriod"/>
            </a:pPr>
            <a:r>
              <a:rPr lang="en-US" sz="3600" dirty="0"/>
              <a:t>He championed the cause of translating the Bible into </a:t>
            </a:r>
            <a:r>
              <a:rPr lang="en-US" sz="3600" b="1" i="1" u="sng" dirty="0" smtClean="0">
                <a:solidFill>
                  <a:schemeClr val="bg1"/>
                </a:solidFill>
              </a:rPr>
              <a:t>English</a:t>
            </a:r>
          </a:p>
          <a:p>
            <a:pPr marL="514350" indent="-514350">
              <a:buFont typeface="+mj-lt"/>
              <a:buAutoNum type="arabicPeriod"/>
            </a:pPr>
            <a:endParaRPr lang="en-US" sz="1400" b="1" i="1" u="sng" dirty="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William Tyndale (</a:t>
            </a:r>
            <a:r>
              <a:rPr lang="en-US" b="1" dirty="0" smtClean="0">
                <a:effectLst/>
              </a:rPr>
              <a:t>1494-1536</a:t>
            </a:r>
            <a:r>
              <a:rPr lang="en-US" b="1" dirty="0">
                <a:effectLst/>
              </a:rPr>
              <a:t>)</a:t>
            </a:r>
            <a:endParaRPr lang="en-US" dirty="0"/>
          </a:p>
        </p:txBody>
      </p:sp>
    </p:spTree>
    <p:extLst>
      <p:ext uri="{BB962C8B-B14F-4D97-AF65-F5344CB8AC3E}">
        <p14:creationId xmlns:p14="http://schemas.microsoft.com/office/powerpoint/2010/main" val="281113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r>
              <a:rPr lang="en-US" dirty="0" smtClean="0"/>
              <a:t>He </a:t>
            </a:r>
            <a:r>
              <a:rPr lang="en-US" dirty="0"/>
              <a:t>once said; </a:t>
            </a:r>
            <a:r>
              <a:rPr lang="en-US" dirty="0">
                <a:solidFill>
                  <a:schemeClr val="bg1"/>
                </a:solidFill>
              </a:rPr>
              <a:t>“The Scripture should be available even to a boy that driveth the plough</a:t>
            </a:r>
            <a:r>
              <a:rPr lang="en-US" dirty="0" smtClean="0">
                <a:solidFill>
                  <a:schemeClr val="bg1"/>
                </a:solidFill>
              </a:rPr>
              <a:t>”</a:t>
            </a:r>
          </a:p>
          <a:p>
            <a:pPr lvl="1"/>
            <a:endParaRPr lang="en-US" sz="1200" dirty="0" smtClean="0"/>
          </a:p>
          <a:p>
            <a:r>
              <a:rPr lang="en-US" dirty="0" smtClean="0"/>
              <a:t>Ironically </a:t>
            </a:r>
            <a:r>
              <a:rPr lang="en-US" dirty="0"/>
              <a:t>it was his works in translating the Scripture into English that caused him to be labeled as a </a:t>
            </a:r>
            <a:r>
              <a:rPr lang="en-US" dirty="0" smtClean="0"/>
              <a:t>heretic</a:t>
            </a:r>
            <a:endParaRPr lang="en-US" dirty="0"/>
          </a:p>
          <a:p>
            <a:pPr lvl="1"/>
            <a:endParaRPr lang="en-US" sz="1200" dirty="0" smtClean="0"/>
          </a:p>
          <a:p>
            <a:pPr lvl="2">
              <a:buFont typeface="Wingdings" pitchFamily="2" charset="2"/>
              <a:buChar char="Ø"/>
            </a:pPr>
            <a:r>
              <a:rPr lang="en-US" sz="2400" dirty="0"/>
              <a:t>Much of his work (about 90%) formed the basis for what will become known as the “Authorized Version</a:t>
            </a:r>
            <a:r>
              <a:rPr lang="en-US" sz="2400" dirty="0" smtClean="0"/>
              <a:t>”</a:t>
            </a:r>
          </a:p>
          <a:p>
            <a:pPr marL="777240" lvl="2" indent="0">
              <a:buNone/>
            </a:pPr>
            <a:endParaRPr lang="en-US" sz="1000" dirty="0" smtClean="0"/>
          </a:p>
          <a:p>
            <a:pPr lvl="2">
              <a:buFont typeface="Wingdings" pitchFamily="2" charset="2"/>
              <a:buChar char="Ø"/>
            </a:pPr>
            <a:r>
              <a:rPr lang="en-US" sz="2400" dirty="0" smtClean="0"/>
              <a:t>His </a:t>
            </a:r>
            <a:r>
              <a:rPr lang="en-US" sz="2400" dirty="0"/>
              <a:t>translation is believed to be from the original Greek and Hebrew manuscripts instead of the Vulgate (used by Martin Luther</a:t>
            </a:r>
            <a:r>
              <a:rPr lang="en-US" sz="2400" dirty="0" smtClean="0"/>
              <a:t>). </a:t>
            </a:r>
            <a:r>
              <a:rPr lang="en-US" sz="2400" dirty="0"/>
              <a:t>The Vulgate was translated from the Septuagint which continues to fuel the debate over accuracy.</a:t>
            </a:r>
            <a:endParaRPr lang="en-US" sz="2400"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William Tyndale (</a:t>
            </a:r>
            <a:r>
              <a:rPr lang="en-US" b="1" dirty="0" smtClean="0">
                <a:effectLst/>
              </a:rPr>
              <a:t>1494-1536</a:t>
            </a:r>
            <a:r>
              <a:rPr lang="en-US" b="1" dirty="0">
                <a:effectLst/>
              </a:rPr>
              <a:t>)</a:t>
            </a:r>
            <a:endParaRPr lang="en-US" dirty="0"/>
          </a:p>
        </p:txBody>
      </p:sp>
    </p:spTree>
    <p:extLst>
      <p:ext uri="{BB962C8B-B14F-4D97-AF65-F5344CB8AC3E}">
        <p14:creationId xmlns:p14="http://schemas.microsoft.com/office/powerpoint/2010/main" val="412524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 calcmode="lin" valueType="num">
                                      <p:cBhvr>
                                        <p:cTn id="2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3"/>
            </a:pPr>
            <a:r>
              <a:rPr lang="en-US" dirty="0"/>
              <a:t>Sadly, William Tyndale was arrested and tried for </a:t>
            </a:r>
            <a:r>
              <a:rPr lang="en-US" b="1" i="1" u="sng" dirty="0">
                <a:solidFill>
                  <a:schemeClr val="bg1"/>
                </a:solidFill>
              </a:rPr>
              <a:t>heresy</a:t>
            </a:r>
            <a:r>
              <a:rPr lang="en-US" dirty="0"/>
              <a:t> in 1536 because of his translation work and promotion of the Scriptures to be available to the common man</a:t>
            </a:r>
            <a:r>
              <a:rPr lang="en-US" dirty="0" smtClean="0"/>
              <a:t>.</a:t>
            </a:r>
          </a:p>
          <a:p>
            <a:pPr marL="514350" indent="-514350">
              <a:buFont typeface="+mj-lt"/>
              <a:buAutoNum type="arabicPeriod" startAt="3"/>
            </a:pPr>
            <a:endParaRPr lang="en-US" sz="1200" dirty="0"/>
          </a:p>
          <a:p>
            <a:pPr lvl="1"/>
            <a:r>
              <a:rPr lang="en-US" dirty="0"/>
              <a:t>Tyndale was strangled (they say it was mercifully done – not sure how you do that) and then burned at the stake on October 6, 1536</a:t>
            </a:r>
            <a:r>
              <a:rPr lang="en-US" dirty="0" smtClean="0"/>
              <a:t>.</a:t>
            </a:r>
          </a:p>
          <a:p>
            <a:pPr lvl="1"/>
            <a:endParaRPr lang="en-US" sz="1400" dirty="0" smtClean="0"/>
          </a:p>
          <a:p>
            <a:pPr lvl="1"/>
            <a:r>
              <a:rPr lang="en-US" dirty="0" smtClean="0"/>
              <a:t>Tyndale’s </a:t>
            </a:r>
            <a:r>
              <a:rPr lang="en-US" dirty="0"/>
              <a:t>final words; </a:t>
            </a:r>
            <a:r>
              <a:rPr lang="en-US" dirty="0">
                <a:solidFill>
                  <a:schemeClr val="bg1"/>
                </a:solidFill>
              </a:rPr>
              <a:t>“Oh Lord, open the King of England’s eyes”</a:t>
            </a:r>
            <a:endParaRPr lang="en-US" dirty="0" smtClean="0">
              <a:solidFill>
                <a:schemeClr val="bg1"/>
              </a:solidFill>
            </a:endParaRP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William Tyndale (</a:t>
            </a:r>
            <a:r>
              <a:rPr lang="en-US" b="1" dirty="0" smtClean="0">
                <a:effectLst/>
              </a:rPr>
              <a:t>1494-1536</a:t>
            </a:r>
            <a:r>
              <a:rPr lang="en-US" b="1" dirty="0">
                <a:effectLst/>
              </a:rPr>
              <a:t>)</a:t>
            </a:r>
            <a:endParaRPr lang="en-US" dirty="0"/>
          </a:p>
        </p:txBody>
      </p:sp>
    </p:spTree>
    <p:extLst>
      <p:ext uri="{BB962C8B-B14F-4D97-AF65-F5344CB8AC3E}">
        <p14:creationId xmlns:p14="http://schemas.microsoft.com/office/powerpoint/2010/main" val="51827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3"/>
            </a:pPr>
            <a:r>
              <a:rPr lang="en-US" dirty="0"/>
              <a:t>Tyndale’s prayer was eventually answered; as several English Bibles will be translated, sponsored and promoted by the King of England (Henry VIII</a:t>
            </a:r>
            <a:r>
              <a:rPr lang="en-US" dirty="0" smtClean="0"/>
              <a:t>).</a:t>
            </a:r>
          </a:p>
          <a:p>
            <a:pPr marL="514350" indent="-514350">
              <a:buFont typeface="+mj-lt"/>
              <a:buAutoNum type="arabicPeriod" startAt="3"/>
            </a:pPr>
            <a:endParaRPr lang="en-US" sz="1200" dirty="0"/>
          </a:p>
          <a:p>
            <a:pPr lvl="1"/>
            <a:r>
              <a:rPr lang="en-US" dirty="0"/>
              <a:t>The first “</a:t>
            </a:r>
            <a:r>
              <a:rPr lang="en-US" b="1" i="1" u="sng" dirty="0"/>
              <a:t>authorized version</a:t>
            </a:r>
            <a:r>
              <a:rPr lang="en-US" dirty="0"/>
              <a:t>” by Henry VIII was called the </a:t>
            </a:r>
            <a:r>
              <a:rPr lang="en-US" b="1" i="1" u="sng" dirty="0">
                <a:solidFill>
                  <a:schemeClr val="bg1"/>
                </a:solidFill>
              </a:rPr>
              <a:t>Great</a:t>
            </a:r>
            <a:r>
              <a:rPr lang="en-US" dirty="0"/>
              <a:t> </a:t>
            </a:r>
            <a:r>
              <a:rPr lang="en-US" dirty="0" smtClean="0"/>
              <a:t>Bible</a:t>
            </a:r>
          </a:p>
          <a:p>
            <a:pPr lvl="1"/>
            <a:endParaRPr lang="en-US" sz="1400" dirty="0" smtClean="0"/>
          </a:p>
          <a:p>
            <a:pPr lvl="1"/>
            <a:r>
              <a:rPr lang="en-US" dirty="0"/>
              <a:t>This will eventually lay the groundwork for the King James Version of the Bible which was sponsored and authorized by King James I of England in 1611.</a:t>
            </a:r>
            <a:endParaRPr lang="en-US" dirty="0" smtClean="0">
              <a:solidFill>
                <a:schemeClr val="bg1"/>
              </a:solidFill>
            </a:endParaRP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William Tyndale (</a:t>
            </a:r>
            <a:r>
              <a:rPr lang="en-US" b="1" dirty="0" smtClean="0">
                <a:effectLst/>
              </a:rPr>
              <a:t>1494-1536</a:t>
            </a:r>
            <a:r>
              <a:rPr lang="en-US" b="1" dirty="0">
                <a:effectLst/>
              </a:rPr>
              <a:t>)</a:t>
            </a:r>
            <a:endParaRPr lang="en-US" dirty="0"/>
          </a:p>
        </p:txBody>
      </p:sp>
    </p:spTree>
    <p:extLst>
      <p:ext uri="{BB962C8B-B14F-4D97-AF65-F5344CB8AC3E}">
        <p14:creationId xmlns:p14="http://schemas.microsoft.com/office/powerpoint/2010/main" val="140107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additive="base">
                                        <p:cTn id="1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lnSpcReduction="10000"/>
          </a:bodyPr>
          <a:lstStyle/>
          <a:p>
            <a:pPr marL="514350" indent="-514350">
              <a:buFont typeface="+mj-lt"/>
              <a:buAutoNum type="arabicPeriod"/>
            </a:pPr>
            <a:r>
              <a:rPr lang="en-US" dirty="0"/>
              <a:t>The actual year of his birth is unconfirmed – thus the three different </a:t>
            </a:r>
            <a:r>
              <a:rPr lang="en-US" dirty="0" smtClean="0"/>
              <a:t>dates (1505, 1513, 1514)</a:t>
            </a:r>
          </a:p>
          <a:p>
            <a:pPr marL="514350" indent="-514350">
              <a:buFont typeface="+mj-lt"/>
              <a:buAutoNum type="arabicPeriod"/>
            </a:pPr>
            <a:endParaRPr lang="en-US" sz="1200" dirty="0"/>
          </a:p>
          <a:p>
            <a:pPr marL="457200" indent="-457200">
              <a:buFont typeface="+mj-lt"/>
              <a:buAutoNum type="arabicPeriod"/>
            </a:pPr>
            <a:r>
              <a:rPr lang="en-US" dirty="0"/>
              <a:t>Background information</a:t>
            </a:r>
            <a:r>
              <a:rPr lang="en-US" dirty="0" smtClean="0"/>
              <a:t>:</a:t>
            </a:r>
          </a:p>
          <a:p>
            <a:pPr marL="457200" indent="-457200">
              <a:buFont typeface="+mj-lt"/>
              <a:buAutoNum type="arabicPeriod"/>
            </a:pPr>
            <a:endParaRPr lang="en-US" sz="1400" dirty="0" smtClean="0"/>
          </a:p>
          <a:p>
            <a:pPr lvl="1"/>
            <a:r>
              <a:rPr lang="en-US" dirty="0"/>
              <a:t>He was of Catholic background and he is first mentioned as a priest in </a:t>
            </a:r>
            <a:r>
              <a:rPr lang="en-US" dirty="0" smtClean="0"/>
              <a:t>1540</a:t>
            </a:r>
          </a:p>
          <a:p>
            <a:pPr lvl="1"/>
            <a:endParaRPr lang="en-US" sz="1200" dirty="0" smtClean="0"/>
          </a:p>
          <a:p>
            <a:pPr lvl="1"/>
            <a:r>
              <a:rPr lang="en-US" dirty="0" smtClean="0"/>
              <a:t>Ironically </a:t>
            </a:r>
            <a:r>
              <a:rPr lang="en-US" dirty="0"/>
              <a:t>even though there is a College named after him….there is no confirmed evidence of his graduating from a College or University. </a:t>
            </a:r>
            <a:endParaRPr lang="en-US" dirty="0" smtClean="0"/>
          </a:p>
          <a:p>
            <a:pPr lvl="1"/>
            <a:endParaRPr lang="en-US" sz="1300" dirty="0" smtClean="0"/>
          </a:p>
          <a:p>
            <a:pPr lvl="1"/>
            <a:r>
              <a:rPr lang="en-US" dirty="0" smtClean="0"/>
              <a:t>After </a:t>
            </a:r>
            <a:r>
              <a:rPr lang="en-US" dirty="0"/>
              <a:t>his departure from the Catholic Church, he will become known as the Father of the Protestant Reformation in </a:t>
            </a:r>
            <a:r>
              <a:rPr lang="en-US" b="1" i="1" u="sng" dirty="0">
                <a:solidFill>
                  <a:schemeClr val="bg1"/>
                </a:solidFill>
              </a:rPr>
              <a:t>Scotland</a:t>
            </a:r>
            <a:endParaRPr lang="en-US" dirty="0" smtClean="0">
              <a:solidFill>
                <a:schemeClr val="bg1"/>
              </a:solidFill>
            </a:endParaRP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33257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arn(inVertic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3"/>
            </a:pPr>
            <a:r>
              <a:rPr lang="en-US" sz="3600" dirty="0"/>
              <a:t>He converted to the Protestant faith probably from the influence of his close friend George Wishart (a reformer who was eventually tried for heresy and burned at the stake in Saint Andrews), and as a result of this conversion he became an outspoken opponent to the Catholic Church.</a:t>
            </a: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369487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r>
              <a:rPr lang="en-US" dirty="0"/>
              <a:t>Knox himself was arrested for heresy and forced to row on the French slave </a:t>
            </a:r>
            <a:r>
              <a:rPr lang="en-US" dirty="0" smtClean="0"/>
              <a:t>ships</a:t>
            </a:r>
          </a:p>
          <a:p>
            <a:endParaRPr lang="en-US" sz="1400" dirty="0" smtClean="0"/>
          </a:p>
          <a:p>
            <a:r>
              <a:rPr lang="en-US" dirty="0" smtClean="0"/>
              <a:t>While </a:t>
            </a:r>
            <a:r>
              <a:rPr lang="en-US" dirty="0"/>
              <a:t>in custody he made this statement; “I see the steeple of that place where God first in public opened my mouth to glory; and I am fully persuaded, how weak so ever I now appear, that I shall not depart this life, til my tongue shall glorify his godly name in this same place” (referencing Scotland</a:t>
            </a:r>
            <a:r>
              <a:rPr lang="en-US" dirty="0" smtClean="0"/>
              <a:t>).</a:t>
            </a:r>
          </a:p>
          <a:p>
            <a:endParaRPr lang="en-US" sz="1200" dirty="0" smtClean="0"/>
          </a:p>
          <a:p>
            <a:r>
              <a:rPr lang="en-US" dirty="0" smtClean="0"/>
              <a:t>While </a:t>
            </a:r>
            <a:r>
              <a:rPr lang="en-US" dirty="0"/>
              <a:t>in custody he was asked to renounce his Protestant beliefs, but he refused.</a:t>
            </a: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46172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5"/>
            </a:pPr>
            <a:r>
              <a:rPr lang="en-US" dirty="0"/>
              <a:t>He returns to Scotland in May of 1556 but only to face more opposition so he returns to France and then finally back to Edinburgh, Scotland on May 2, 1559, where he </a:t>
            </a:r>
            <a:r>
              <a:rPr lang="en-US" dirty="0" smtClean="0"/>
              <a:t>will </a:t>
            </a:r>
            <a:r>
              <a:rPr lang="en-US" dirty="0"/>
              <a:t>organize the Church in Scotland</a:t>
            </a:r>
            <a:r>
              <a:rPr lang="en-US" dirty="0" smtClean="0"/>
              <a:t>.</a:t>
            </a:r>
          </a:p>
          <a:p>
            <a:pPr marL="514350" indent="-514350">
              <a:buFont typeface="+mj-lt"/>
              <a:buAutoNum type="arabicPeriod" startAt="5"/>
            </a:pPr>
            <a:endParaRPr lang="en-US" sz="1400" dirty="0"/>
          </a:p>
          <a:p>
            <a:pPr lvl="1"/>
            <a:r>
              <a:rPr lang="en-US" dirty="0"/>
              <a:t>Civil war was on the horizon within </a:t>
            </a:r>
            <a:r>
              <a:rPr lang="en-US" dirty="0" smtClean="0"/>
              <a:t>Scotland</a:t>
            </a:r>
          </a:p>
          <a:p>
            <a:pPr lvl="1"/>
            <a:endParaRPr lang="en-US" sz="1200" dirty="0"/>
          </a:p>
          <a:p>
            <a:pPr lvl="1"/>
            <a:r>
              <a:rPr lang="en-US" dirty="0"/>
              <a:t>Knox became the champion of </a:t>
            </a:r>
            <a:r>
              <a:rPr lang="en-US" b="1" i="1" u="sng" dirty="0">
                <a:solidFill>
                  <a:schemeClr val="bg1"/>
                </a:solidFill>
              </a:rPr>
              <a:t>reform</a:t>
            </a:r>
            <a:r>
              <a:rPr lang="en-US" dirty="0"/>
              <a:t> in </a:t>
            </a:r>
            <a:r>
              <a:rPr lang="en-US" dirty="0" smtClean="0"/>
              <a:t>Scotland</a:t>
            </a:r>
          </a:p>
          <a:p>
            <a:pPr lvl="1"/>
            <a:endParaRPr lang="en-US" sz="1200" dirty="0"/>
          </a:p>
          <a:p>
            <a:pPr lvl="2">
              <a:buFont typeface="Wingdings" pitchFamily="2" charset="2"/>
              <a:buChar char="Ø"/>
            </a:pPr>
            <a:r>
              <a:rPr lang="en-US" sz="2400" dirty="0"/>
              <a:t>He set out to purge the churches of </a:t>
            </a:r>
            <a:r>
              <a:rPr lang="en-US" sz="2400" b="1" dirty="0"/>
              <a:t>heresy</a:t>
            </a:r>
            <a:r>
              <a:rPr lang="en-US" sz="2400" dirty="0"/>
              <a:t> and </a:t>
            </a:r>
            <a:r>
              <a:rPr lang="en-US" sz="2400" b="1" dirty="0" smtClean="0"/>
              <a:t>immorality</a:t>
            </a:r>
          </a:p>
          <a:p>
            <a:pPr lvl="2">
              <a:buFont typeface="Wingdings" pitchFamily="2" charset="2"/>
              <a:buChar char="Ø"/>
            </a:pPr>
            <a:endParaRPr lang="en-US" sz="1200" dirty="0" smtClean="0"/>
          </a:p>
          <a:p>
            <a:pPr lvl="2">
              <a:buFont typeface="Wingdings" pitchFamily="2" charset="2"/>
              <a:buChar char="Ø"/>
            </a:pPr>
            <a:r>
              <a:rPr lang="en-US" sz="2400" dirty="0" smtClean="0"/>
              <a:t>He </a:t>
            </a:r>
            <a:r>
              <a:rPr lang="en-US" sz="2400" dirty="0"/>
              <a:t>destroyed most if not all of the monasteries</a:t>
            </a:r>
            <a:endParaRPr lang="en-US" sz="2400" dirty="0" smtClean="0"/>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36490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barn(inVertical)">
                                      <p:cBhvr>
                                        <p:cTn id="14" dur="50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arn(inVertical)">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a:bodyPr>
          <a:lstStyle/>
          <a:p>
            <a:pPr marL="514350" indent="-514350">
              <a:buFont typeface="+mj-lt"/>
              <a:buAutoNum type="arabicPeriod" startAt="5"/>
            </a:pPr>
            <a:r>
              <a:rPr lang="en-US" dirty="0"/>
              <a:t>He </a:t>
            </a:r>
            <a:r>
              <a:rPr lang="en-US" dirty="0" smtClean="0"/>
              <a:t>will </a:t>
            </a:r>
            <a:r>
              <a:rPr lang="en-US" dirty="0"/>
              <a:t>organize the Church in </a:t>
            </a:r>
            <a:r>
              <a:rPr lang="en-US" dirty="0" smtClean="0"/>
              <a:t>Scotland…..</a:t>
            </a:r>
          </a:p>
          <a:p>
            <a:pPr marL="514350" indent="-514350">
              <a:buFont typeface="+mj-lt"/>
              <a:buAutoNum type="arabicPeriod" startAt="5"/>
            </a:pPr>
            <a:endParaRPr lang="en-US" sz="1400" dirty="0"/>
          </a:p>
          <a:p>
            <a:pPr lvl="1"/>
            <a:r>
              <a:rPr lang="en-US" dirty="0"/>
              <a:t>There was immense pressure for religion and politics to remain intertwined</a:t>
            </a:r>
            <a:r>
              <a:rPr lang="en-US" dirty="0" smtClean="0"/>
              <a:t>:</a:t>
            </a:r>
          </a:p>
          <a:p>
            <a:pPr lvl="1"/>
            <a:endParaRPr lang="en-US" sz="1200" dirty="0"/>
          </a:p>
          <a:p>
            <a:pPr lvl="2">
              <a:buFont typeface="Wingdings" pitchFamily="2" charset="2"/>
              <a:buChar char="Ø"/>
            </a:pPr>
            <a:r>
              <a:rPr lang="en-US" sz="2400" dirty="0"/>
              <a:t>France wanted control of Scotland and Scotland wanted her freedom</a:t>
            </a:r>
            <a:r>
              <a:rPr lang="en-US" sz="2400" dirty="0" smtClean="0"/>
              <a:t>!</a:t>
            </a:r>
          </a:p>
          <a:p>
            <a:pPr lvl="2">
              <a:buFont typeface="Wingdings" pitchFamily="2" charset="2"/>
              <a:buChar char="Ø"/>
            </a:pPr>
            <a:endParaRPr lang="en-US" sz="1200" dirty="0"/>
          </a:p>
          <a:p>
            <a:pPr lvl="2">
              <a:buFont typeface="Wingdings" pitchFamily="2" charset="2"/>
              <a:buChar char="Ø"/>
            </a:pPr>
            <a:r>
              <a:rPr lang="en-US" sz="2400" dirty="0"/>
              <a:t>To maintain freedom from the French required help from the English and along with that came the religious strings of the Church of England.</a:t>
            </a:r>
          </a:p>
        </p:txBody>
      </p:sp>
      <p:sp>
        <p:nvSpPr>
          <p:cNvPr id="3" name="Title 2"/>
          <p:cNvSpPr>
            <a:spLocks noGrp="1"/>
          </p:cNvSpPr>
          <p:nvPr>
            <p:ph type="title"/>
          </p:nvPr>
        </p:nvSpPr>
        <p:spPr>
          <a:xfrm>
            <a:off x="457200" y="304800"/>
            <a:ext cx="8229600" cy="7620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37550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 calcmode="lin" valueType="num">
                                      <p:cBhvr additive="base">
                                        <p:cTn id="1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 calcmode="lin" valueType="num">
                                      <p:cBhvr additive="base">
                                        <p:cTn id="1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86400"/>
          </a:xfrm>
        </p:spPr>
        <p:txBody>
          <a:bodyPr>
            <a:normAutofit fontScale="92500"/>
          </a:bodyPr>
          <a:lstStyle/>
          <a:p>
            <a:r>
              <a:rPr lang="en-US" dirty="0" smtClean="0"/>
              <a:t>In </a:t>
            </a:r>
            <a:r>
              <a:rPr lang="en-US" dirty="0"/>
              <a:t>the end Knox will win out (with a slight political compromise with England) allowing for Scotland to deal with their own ecclesiastical (religious) issues</a:t>
            </a:r>
            <a:r>
              <a:rPr lang="en-US" dirty="0" smtClean="0"/>
              <a:t>.</a:t>
            </a:r>
          </a:p>
          <a:p>
            <a:pPr lvl="1"/>
            <a:endParaRPr lang="en-US" sz="1200" dirty="0"/>
          </a:p>
          <a:p>
            <a:pPr lvl="1">
              <a:buFont typeface="Wingdings" pitchFamily="2" charset="2"/>
              <a:buChar char="Ø"/>
            </a:pPr>
            <a:r>
              <a:rPr lang="en-US" dirty="0"/>
              <a:t>The Roman Church </a:t>
            </a:r>
            <a:r>
              <a:rPr lang="en-US" b="1" i="1" u="sng" dirty="0">
                <a:solidFill>
                  <a:schemeClr val="bg1"/>
                </a:solidFill>
              </a:rPr>
              <a:t>lost</a:t>
            </a:r>
            <a:r>
              <a:rPr lang="en-US" dirty="0"/>
              <a:t> its primary influence; as all religious authority dealing with doctrine, worship and basic church government was now in the hands of the Church of Scotland.</a:t>
            </a:r>
          </a:p>
          <a:p>
            <a:pPr lvl="2">
              <a:buFont typeface="Wingdings" pitchFamily="2" charset="2"/>
              <a:buChar char="Ø"/>
            </a:pPr>
            <a:endParaRPr lang="en-US" sz="1200" dirty="0"/>
          </a:p>
          <a:p>
            <a:pPr lvl="1">
              <a:buFont typeface="Wingdings" pitchFamily="2" charset="2"/>
              <a:buChar char="Ø"/>
            </a:pPr>
            <a:r>
              <a:rPr lang="en-US" b="1" dirty="0"/>
              <a:t>Protestantism</a:t>
            </a:r>
            <a:r>
              <a:rPr lang="en-US" dirty="0"/>
              <a:t> became the recognized national religion of Scotland beginning in 1560 and they will adopt their own constitution of the new </a:t>
            </a:r>
            <a:r>
              <a:rPr lang="en-US" dirty="0" smtClean="0"/>
              <a:t>Church</a:t>
            </a:r>
          </a:p>
          <a:p>
            <a:pPr lvl="1">
              <a:buFont typeface="Wingdings" pitchFamily="2" charset="2"/>
              <a:buChar char="Ø"/>
            </a:pPr>
            <a:endParaRPr lang="en-US" sz="1500" dirty="0" smtClean="0"/>
          </a:p>
          <a:p>
            <a:pPr lvl="1">
              <a:buFont typeface="Wingdings" pitchFamily="2" charset="2"/>
              <a:buChar char="Ø"/>
            </a:pPr>
            <a:r>
              <a:rPr lang="en-US" dirty="0" smtClean="0"/>
              <a:t>The </a:t>
            </a:r>
            <a:r>
              <a:rPr lang="en-US" dirty="0"/>
              <a:t>church government </a:t>
            </a:r>
            <a:r>
              <a:rPr lang="en-US" dirty="0" smtClean="0"/>
              <a:t>and basic beliefs are </a:t>
            </a:r>
            <a:r>
              <a:rPr lang="en-US" dirty="0"/>
              <a:t>similar in nature to the </a:t>
            </a:r>
            <a:r>
              <a:rPr lang="en-US" b="1" i="1" u="sng" dirty="0">
                <a:solidFill>
                  <a:schemeClr val="bg1"/>
                </a:solidFill>
              </a:rPr>
              <a:t>Presbyterian</a:t>
            </a:r>
            <a:r>
              <a:rPr lang="en-US" dirty="0"/>
              <a:t> Church. Priests were replaced with ministers and the parish was governed by elders.</a:t>
            </a:r>
          </a:p>
        </p:txBody>
      </p:sp>
      <p:sp>
        <p:nvSpPr>
          <p:cNvPr id="3" name="Title 2"/>
          <p:cNvSpPr>
            <a:spLocks noGrp="1"/>
          </p:cNvSpPr>
          <p:nvPr>
            <p:ph type="title"/>
          </p:nvPr>
        </p:nvSpPr>
        <p:spPr>
          <a:xfrm>
            <a:off x="457200" y="228600"/>
            <a:ext cx="8229600" cy="609600"/>
          </a:xfrm>
        </p:spPr>
        <p:txBody>
          <a:bodyPr>
            <a:normAutofit fontScale="90000"/>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98281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calcmode="lin" valueType="num">
                                      <p:cBhvr additive="base">
                                        <p:cTn id="1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additive="base">
                                        <p:cTn id="2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419600"/>
          </a:xfrm>
        </p:spPr>
        <p:txBody>
          <a:bodyPr>
            <a:noAutofit/>
          </a:bodyPr>
          <a:lstStyle/>
          <a:p>
            <a:pPr marL="0" indent="0" algn="ctr">
              <a:buNone/>
            </a:pPr>
            <a:r>
              <a:rPr lang="en-US" sz="3800" b="1" dirty="0"/>
              <a:t>One interesting little factoid is that John Knox’ gravesite at the Church of St. Giles has (along with others) been covered over by a visitors parking lot (car park). He is allegedly buried under parking space (car park number) 23.</a:t>
            </a:r>
            <a:endParaRPr lang="en-US" sz="3800" dirty="0"/>
          </a:p>
        </p:txBody>
      </p:sp>
      <p:sp>
        <p:nvSpPr>
          <p:cNvPr id="3" name="Title 2"/>
          <p:cNvSpPr>
            <a:spLocks noGrp="1"/>
          </p:cNvSpPr>
          <p:nvPr>
            <p:ph type="title"/>
          </p:nvPr>
        </p:nvSpPr>
        <p:spPr>
          <a:xfrm>
            <a:off x="457200" y="381000"/>
            <a:ext cx="8229600" cy="838200"/>
          </a:xfrm>
        </p:spPr>
        <p:txBody>
          <a:bodyPr>
            <a:normAutofit/>
          </a:bodyPr>
          <a:lstStyle/>
          <a:p>
            <a:pPr algn="ctr"/>
            <a:r>
              <a:rPr lang="en-US" b="1" dirty="0">
                <a:effectLst/>
              </a:rPr>
              <a:t>John </a:t>
            </a:r>
            <a:r>
              <a:rPr lang="en-US" b="1" dirty="0" smtClean="0">
                <a:effectLst/>
              </a:rPr>
              <a:t>Knox</a:t>
            </a:r>
            <a:endParaRPr lang="en-US" dirty="0"/>
          </a:p>
        </p:txBody>
      </p:sp>
    </p:spTree>
    <p:extLst>
      <p:ext uri="{BB962C8B-B14F-4D97-AF65-F5344CB8AC3E}">
        <p14:creationId xmlns:p14="http://schemas.microsoft.com/office/powerpoint/2010/main" val="378078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1">
      <a:dk1>
        <a:sysClr val="windowText" lastClr="000000"/>
      </a:dk1>
      <a:lt1>
        <a:sysClr val="window" lastClr="FFFFFF"/>
      </a:lt1>
      <a:dk2>
        <a:srgbClr val="444D26"/>
      </a:dk2>
      <a:lt2>
        <a:srgbClr val="FEFAC9"/>
      </a:lt2>
      <a:accent1>
        <a:srgbClr val="A5B592"/>
      </a:accent1>
      <a:accent2>
        <a:srgbClr val="000000"/>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295</TotalTime>
  <Words>3306</Words>
  <Application>Microsoft Office PowerPoint</Application>
  <PresentationFormat>On-screen Show (4:3)</PresentationFormat>
  <Paragraphs>296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Paper</vt:lpstr>
      <vt:lpstr>Heroes of Faith  The Church Age</vt:lpstr>
      <vt:lpstr>Introduction</vt:lpstr>
      <vt:lpstr>Introduction</vt:lpstr>
      <vt:lpstr>Introduction</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Martin Luther (1483 – 1546)</vt:lpstr>
      <vt:lpstr>Huldrych (Ulrich) Zwingli (1484–1531)</vt:lpstr>
      <vt:lpstr>Huldrych (Ulrich) Zwingli (1484–1531)</vt:lpstr>
      <vt:lpstr>Huldrych (Ulrich) Zwingli (1484–1531)</vt:lpstr>
      <vt:lpstr>John Calvin (1509–1564)</vt:lpstr>
      <vt:lpstr>John Calvin (1509–1564)</vt:lpstr>
      <vt:lpstr>John Calvin (1509–1564)</vt:lpstr>
      <vt:lpstr>John Calvin (1509–1564)</vt:lpstr>
      <vt:lpstr>John Calvin (1509–1564)</vt:lpstr>
      <vt:lpstr>John Calvin (1509–1564)</vt:lpstr>
      <vt:lpstr>William Tyndale (1494-1536)</vt:lpstr>
      <vt:lpstr>William Tyndale (1494-1536)</vt:lpstr>
      <vt:lpstr>William Tyndale (1494-1536)</vt:lpstr>
      <vt:lpstr>William Tyndale (1494-1536)</vt:lpstr>
      <vt:lpstr>John Knox</vt:lpstr>
      <vt:lpstr>John Knox</vt:lpstr>
      <vt:lpstr>John Knox</vt:lpstr>
      <vt:lpstr>John Knox</vt:lpstr>
      <vt:lpstr>John Knox</vt:lpstr>
      <vt:lpstr>John Knox</vt:lpstr>
      <vt:lpstr>John Knox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of Faith  The Church Age</dc:title>
  <dc:creator>Mike Southwick</dc:creator>
  <cp:lastModifiedBy>Mike Southwick</cp:lastModifiedBy>
  <cp:revision>29</cp:revision>
  <dcterms:created xsi:type="dcterms:W3CDTF">2011-09-14T03:11:30Z</dcterms:created>
  <dcterms:modified xsi:type="dcterms:W3CDTF">2011-09-18T21:48:17Z</dcterms:modified>
</cp:coreProperties>
</file>