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58" r:id="rId5"/>
    <p:sldId id="261" r:id="rId6"/>
    <p:sldId id="259"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7"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10" r:id="rId55"/>
    <p:sldId id="309" r:id="rId56"/>
    <p:sldId id="311" r:id="rId57"/>
    <p:sldId id="312" r:id="rId58"/>
    <p:sldId id="313" r:id="rId59"/>
    <p:sldId id="314" r:id="rId60"/>
    <p:sldId id="315" r:id="rId61"/>
    <p:sldId id="316" r:id="rId62"/>
    <p:sldId id="317"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C95EF31C-82A2-4546-848E-258D2B63DFCB}" type="datetimeFigureOut">
              <a:rPr lang="en-US" smtClean="0"/>
              <a:t>9/25/2011</a:t>
            </a:fld>
            <a:endParaRPr lang="en-US"/>
          </a:p>
        </p:txBody>
      </p:sp>
      <p:sp>
        <p:nvSpPr>
          <p:cNvPr id="16" name="Slide Number Placeholder 15"/>
          <p:cNvSpPr>
            <a:spLocks noGrp="1"/>
          </p:cNvSpPr>
          <p:nvPr>
            <p:ph type="sldNum" sz="quarter" idx="11"/>
          </p:nvPr>
        </p:nvSpPr>
        <p:spPr/>
        <p:txBody>
          <a:bodyPr/>
          <a:lstStyle/>
          <a:p>
            <a:fld id="{E1EF7662-1391-42CE-868E-DB76522E3342}"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C95EF31C-82A2-4546-848E-258D2B63DFCB}" type="datetimeFigureOut">
              <a:rPr lang="en-US" smtClean="0"/>
              <a:t>9/25/2011</a:t>
            </a:fld>
            <a:endParaRPr lang="en-US"/>
          </a:p>
        </p:txBody>
      </p:sp>
      <p:sp>
        <p:nvSpPr>
          <p:cNvPr id="15" name="Slide Number Placeholder 14"/>
          <p:cNvSpPr>
            <a:spLocks noGrp="1"/>
          </p:cNvSpPr>
          <p:nvPr>
            <p:ph type="sldNum" sz="quarter" idx="15"/>
          </p:nvPr>
        </p:nvSpPr>
        <p:spPr/>
        <p:txBody>
          <a:bodyPr/>
          <a:lstStyle>
            <a:lvl1pPr algn="ctr">
              <a:defRPr/>
            </a:lvl1pPr>
          </a:lstStyle>
          <a:p>
            <a:fld id="{E1EF7662-1391-42CE-868E-DB76522E3342}" type="slidenum">
              <a:rPr lang="en-US" smtClean="0"/>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95EF31C-82A2-4546-848E-258D2B63DFCB}" type="datetimeFigureOut">
              <a:rPr lang="en-US" smtClean="0"/>
              <a:t>9/25/2011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EF7662-1391-42CE-868E-DB76522E3342}"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95EF31C-82A2-4546-848E-258D2B63DFCB}" type="datetimeFigureOut">
              <a:rPr lang="en-US" smtClean="0"/>
              <a:t>9/25/2011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EF7662-1391-42CE-868E-DB76522E3342}"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E1EF7662-1391-42CE-868E-DB76522E3342}" type="slidenum">
              <a:rPr lang="en-US" smtClean="0"/>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C95EF31C-82A2-4546-848E-258D2B63DFCB}" type="datetimeFigureOut">
              <a:rPr lang="en-US" smtClean="0"/>
              <a:t>9/25/2011</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95EF31C-82A2-4546-848E-258D2B63DFCB}" type="datetimeFigureOut">
              <a:rPr lang="en-US" smtClean="0"/>
              <a:t>9/25/2011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EF7662-1391-42CE-868E-DB76522E3342}"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5EF31C-82A2-4546-848E-258D2B63DFCB}" type="datetimeFigureOut">
              <a:rPr lang="en-US" smtClean="0"/>
              <a:t>9/25/2011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EF7662-1391-42CE-868E-DB76522E334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C95EF31C-82A2-4546-848E-258D2B63DFCB}" type="datetimeFigureOut">
              <a:rPr lang="en-US" smtClean="0"/>
              <a:t>9/25/2011</a:t>
            </a:fld>
            <a:endParaRPr lang="en-US"/>
          </a:p>
        </p:txBody>
      </p:sp>
      <p:sp>
        <p:nvSpPr>
          <p:cNvPr id="9" name="Slide Number Placeholder 8"/>
          <p:cNvSpPr>
            <a:spLocks noGrp="1"/>
          </p:cNvSpPr>
          <p:nvPr>
            <p:ph type="sldNum" sz="quarter" idx="15"/>
          </p:nvPr>
        </p:nvSpPr>
        <p:spPr/>
        <p:txBody>
          <a:bodyPr/>
          <a:lstStyle/>
          <a:p>
            <a:fld id="{E1EF7662-1391-42CE-868E-DB76522E3342}" type="slidenum">
              <a:rPr lang="en-US" smtClean="0"/>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C95EF31C-82A2-4546-848E-258D2B63DFCB}" type="datetimeFigureOut">
              <a:rPr lang="en-US" smtClean="0"/>
              <a:t>9/25/2011</a:t>
            </a:fld>
            <a:endParaRPr lang="en-US"/>
          </a:p>
        </p:txBody>
      </p:sp>
      <p:sp>
        <p:nvSpPr>
          <p:cNvPr id="9" name="Slide Number Placeholder 8"/>
          <p:cNvSpPr>
            <a:spLocks noGrp="1"/>
          </p:cNvSpPr>
          <p:nvPr>
            <p:ph type="sldNum" sz="quarter" idx="11"/>
          </p:nvPr>
        </p:nvSpPr>
        <p:spPr/>
        <p:txBody>
          <a:bodyPr/>
          <a:lstStyle/>
          <a:p>
            <a:fld id="{E1EF7662-1391-42CE-868E-DB76522E3342}"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95EF31C-82A2-4546-848E-258D2B63DFCB}" type="datetimeFigureOut">
              <a:rPr lang="en-US" smtClean="0"/>
              <a:t>9/25/2011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EF7662-1391-42CE-868E-DB76522E334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95EF31C-82A2-4546-848E-258D2B63DFCB}" type="datetimeFigureOut">
              <a:rPr lang="en-US" smtClean="0"/>
              <a:t>9/25/2011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EF7662-1391-42CE-868E-DB76522E334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C95EF31C-82A2-4546-848E-258D2B63DFCB}" type="datetimeFigureOut">
              <a:rPr lang="en-US" smtClean="0"/>
              <a:t>9/25/2011</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E1EF7662-1391-42CE-868E-DB76522E3342}" type="slidenum">
              <a:rPr lang="en-US" smtClean="0"/>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sz="3600" b="1" i="1" dirty="0"/>
              <a:t>Faith Marked By Revival</a:t>
            </a:r>
            <a:endParaRPr lang="en-US" sz="3600" dirty="0"/>
          </a:p>
          <a:p>
            <a:endParaRPr lang="en-US" dirty="0"/>
          </a:p>
        </p:txBody>
      </p:sp>
      <p:sp>
        <p:nvSpPr>
          <p:cNvPr id="2" name="Title 1"/>
          <p:cNvSpPr>
            <a:spLocks noGrp="1"/>
          </p:cNvSpPr>
          <p:nvPr>
            <p:ph type="ctrTitle"/>
          </p:nvPr>
        </p:nvSpPr>
        <p:spPr/>
        <p:txBody>
          <a:bodyPr/>
          <a:lstStyle/>
          <a:p>
            <a:r>
              <a:rPr lang="en-US" dirty="0"/>
              <a:t>Heroes of Faith </a:t>
            </a:r>
            <a:br>
              <a:rPr lang="en-US" dirty="0"/>
            </a:br>
            <a:r>
              <a:rPr lang="en-US" b="1" dirty="0">
                <a:effectLst/>
              </a:rPr>
              <a:t>The Church Age</a:t>
            </a:r>
            <a:endParaRPr lang="en-US" dirty="0"/>
          </a:p>
        </p:txBody>
      </p:sp>
    </p:spTree>
    <p:extLst>
      <p:ext uri="{BB962C8B-B14F-4D97-AF65-F5344CB8AC3E}">
        <p14:creationId xmlns:p14="http://schemas.microsoft.com/office/powerpoint/2010/main" val="2447497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lstStyle/>
          <a:p>
            <a:pPr marL="514350" indent="-514350">
              <a:buFont typeface="+mj-lt"/>
              <a:buAutoNum type="arabicPeriod"/>
            </a:pPr>
            <a:r>
              <a:rPr lang="en-US" dirty="0"/>
              <a:t>Those who set out to reform the Roman Catholic Church as well as the Anglican Church (The Church of England) spawned a later movement that is often referred to as “</a:t>
            </a:r>
            <a:r>
              <a:rPr lang="en-US" b="1" dirty="0">
                <a:solidFill>
                  <a:schemeClr val="bg1"/>
                </a:solidFill>
              </a:rPr>
              <a:t>The Great Awakening</a:t>
            </a:r>
            <a:r>
              <a:rPr lang="en-US" dirty="0"/>
              <a:t>” or “</a:t>
            </a:r>
            <a:r>
              <a:rPr lang="en-US" b="1" dirty="0">
                <a:solidFill>
                  <a:schemeClr val="bg1"/>
                </a:solidFill>
              </a:rPr>
              <a:t>The Great Revival</a:t>
            </a:r>
            <a:r>
              <a:rPr lang="en-US" dirty="0" smtClean="0"/>
              <a:t>”.</a:t>
            </a:r>
          </a:p>
          <a:p>
            <a:pPr marL="514350" indent="-514350">
              <a:buFont typeface="+mj-lt"/>
              <a:buAutoNum type="arabicPeriod"/>
            </a:pPr>
            <a:endParaRPr lang="en-US" dirty="0"/>
          </a:p>
          <a:p>
            <a:pPr lvl="1"/>
            <a:r>
              <a:rPr lang="en-US" dirty="0"/>
              <a:t>These reformers of the 16</a:t>
            </a:r>
            <a:r>
              <a:rPr lang="en-US" baseline="30000" dirty="0"/>
              <a:t>th</a:t>
            </a:r>
            <a:r>
              <a:rPr lang="en-US" dirty="0"/>
              <a:t> century (1500’s) helped to lay the foundation for the “revivals” that occurred in the 17</a:t>
            </a:r>
            <a:r>
              <a:rPr lang="en-US" baseline="30000" dirty="0"/>
              <a:t>th</a:t>
            </a:r>
            <a:r>
              <a:rPr lang="en-US" dirty="0"/>
              <a:t> through 21</a:t>
            </a:r>
            <a:r>
              <a:rPr lang="en-US" baseline="30000" dirty="0"/>
              <a:t>st</a:t>
            </a:r>
            <a:r>
              <a:rPr lang="en-US" dirty="0"/>
              <a:t> centuries (1600’s-2000’s).</a:t>
            </a:r>
          </a:p>
        </p:txBody>
      </p:sp>
      <p:sp>
        <p:nvSpPr>
          <p:cNvPr id="3" name="Title 2"/>
          <p:cNvSpPr>
            <a:spLocks noGrp="1"/>
          </p:cNvSpPr>
          <p:nvPr>
            <p:ph type="title"/>
          </p:nvPr>
        </p:nvSpPr>
        <p:spPr>
          <a:xfrm>
            <a:off x="457200" y="304800"/>
            <a:ext cx="8229600" cy="838200"/>
          </a:xfrm>
        </p:spPr>
        <p:txBody>
          <a:bodyPr/>
          <a:lstStyle/>
          <a:p>
            <a:pPr algn="ctr"/>
            <a:r>
              <a:rPr lang="en-US" b="1" dirty="0">
                <a:effectLst/>
              </a:rPr>
              <a:t>Introduction:</a:t>
            </a:r>
            <a:endParaRPr lang="en-US" dirty="0"/>
          </a:p>
        </p:txBody>
      </p:sp>
    </p:spTree>
    <p:extLst>
      <p:ext uri="{BB962C8B-B14F-4D97-AF65-F5344CB8AC3E}">
        <p14:creationId xmlns:p14="http://schemas.microsoft.com/office/powerpoint/2010/main" val="2163857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wipe(down)">
                                      <p:cBhvr>
                                        <p:cTn id="20"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lnSpcReduction="10000"/>
          </a:bodyPr>
          <a:lstStyle/>
          <a:p>
            <a:r>
              <a:rPr lang="en-US" dirty="0"/>
              <a:t>During the 17</a:t>
            </a:r>
            <a:r>
              <a:rPr lang="en-US" baseline="30000" dirty="0"/>
              <a:t>th</a:t>
            </a:r>
            <a:r>
              <a:rPr lang="en-US" dirty="0"/>
              <a:t> through the 21</a:t>
            </a:r>
            <a:r>
              <a:rPr lang="en-US" baseline="30000" dirty="0"/>
              <a:t>st</a:t>
            </a:r>
            <a:r>
              <a:rPr lang="en-US" dirty="0"/>
              <a:t> centuries a significant shift occurs where a number of organized religious groups (denominations) will rise to the forefront</a:t>
            </a:r>
            <a:r>
              <a:rPr lang="en-US" dirty="0" smtClean="0"/>
              <a:t>.</a:t>
            </a:r>
          </a:p>
          <a:p>
            <a:endParaRPr lang="en-US" sz="1200" dirty="0"/>
          </a:p>
          <a:p>
            <a:pPr lvl="1">
              <a:buFont typeface="Wingdings" pitchFamily="2" charset="2"/>
              <a:buChar char="Ø"/>
            </a:pPr>
            <a:r>
              <a:rPr lang="en-US" dirty="0"/>
              <a:t>The outspoken leaders of these denominations, large congregations and religious organizations will often be referred to as </a:t>
            </a:r>
            <a:r>
              <a:rPr lang="en-US" b="1" i="1" u="sng" dirty="0">
                <a:solidFill>
                  <a:schemeClr val="bg1"/>
                </a:solidFill>
              </a:rPr>
              <a:t>evangelists</a:t>
            </a:r>
            <a:r>
              <a:rPr lang="en-US" dirty="0"/>
              <a:t> and </a:t>
            </a:r>
            <a:r>
              <a:rPr lang="en-US" b="1" i="1" u="sng" dirty="0">
                <a:solidFill>
                  <a:schemeClr val="bg1"/>
                </a:solidFill>
              </a:rPr>
              <a:t>preachers</a:t>
            </a:r>
            <a:r>
              <a:rPr lang="en-US" dirty="0" smtClean="0"/>
              <a:t>.</a:t>
            </a:r>
          </a:p>
          <a:p>
            <a:pPr lvl="1">
              <a:buFont typeface="Wingdings" pitchFamily="2" charset="2"/>
              <a:buChar char="Ø"/>
            </a:pPr>
            <a:endParaRPr lang="en-US" sz="1200" dirty="0" smtClean="0"/>
          </a:p>
          <a:p>
            <a:pPr lvl="1">
              <a:buFont typeface="Wingdings" pitchFamily="2" charset="2"/>
              <a:buChar char="Ø"/>
            </a:pPr>
            <a:r>
              <a:rPr lang="en-US" dirty="0" smtClean="0"/>
              <a:t>During </a:t>
            </a:r>
            <a:r>
              <a:rPr lang="en-US" dirty="0"/>
              <a:t>this period the “</a:t>
            </a:r>
            <a:r>
              <a:rPr lang="en-US" b="1" i="1" dirty="0">
                <a:solidFill>
                  <a:schemeClr val="bg1"/>
                </a:solidFill>
              </a:rPr>
              <a:t>Tent Revivals</a:t>
            </a:r>
            <a:r>
              <a:rPr lang="en-US" dirty="0"/>
              <a:t>”, open air meetings and large organized crusades will be a significant venue in which the gospel will be declared</a:t>
            </a:r>
            <a:r>
              <a:rPr lang="en-US" dirty="0" smtClean="0"/>
              <a:t>.</a:t>
            </a:r>
          </a:p>
          <a:p>
            <a:pPr lvl="1">
              <a:buFont typeface="Wingdings" pitchFamily="2" charset="2"/>
              <a:buChar char="Ø"/>
            </a:pPr>
            <a:endParaRPr lang="en-US" sz="1300" dirty="0" smtClean="0"/>
          </a:p>
          <a:p>
            <a:pPr lvl="1">
              <a:buFont typeface="Wingdings" pitchFamily="2" charset="2"/>
              <a:buChar char="Ø"/>
            </a:pPr>
            <a:r>
              <a:rPr lang="en-US" dirty="0" smtClean="0"/>
              <a:t>This </a:t>
            </a:r>
            <a:r>
              <a:rPr lang="en-US" dirty="0"/>
              <a:t>period will also produce some of the largest Christian </a:t>
            </a:r>
            <a:r>
              <a:rPr lang="en-US" b="1" i="1" u="sng" dirty="0">
                <a:solidFill>
                  <a:schemeClr val="bg1"/>
                </a:solidFill>
              </a:rPr>
              <a:t>missionary</a:t>
            </a:r>
            <a:r>
              <a:rPr lang="en-US" dirty="0"/>
              <a:t> activity that the world has ever known.</a:t>
            </a:r>
          </a:p>
        </p:txBody>
      </p:sp>
      <p:sp>
        <p:nvSpPr>
          <p:cNvPr id="3" name="Title 2"/>
          <p:cNvSpPr>
            <a:spLocks noGrp="1"/>
          </p:cNvSpPr>
          <p:nvPr>
            <p:ph type="title"/>
          </p:nvPr>
        </p:nvSpPr>
        <p:spPr>
          <a:xfrm>
            <a:off x="457200" y="304800"/>
            <a:ext cx="8229600" cy="838200"/>
          </a:xfrm>
        </p:spPr>
        <p:txBody>
          <a:bodyPr/>
          <a:lstStyle/>
          <a:p>
            <a:pPr algn="ctr"/>
            <a:r>
              <a:rPr lang="en-US" b="1" dirty="0">
                <a:effectLst/>
              </a:rPr>
              <a:t>Introduction:</a:t>
            </a:r>
            <a:endParaRPr lang="en-US" dirty="0"/>
          </a:p>
        </p:txBody>
      </p:sp>
    </p:spTree>
    <p:extLst>
      <p:ext uri="{BB962C8B-B14F-4D97-AF65-F5344CB8AC3E}">
        <p14:creationId xmlns:p14="http://schemas.microsoft.com/office/powerpoint/2010/main" val="959922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 calcmode="lin" valueType="num">
                                      <p:cBhvr additive="base">
                                        <p:cTn id="24"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pPr marL="0" indent="0" algn="ctr">
              <a:buNone/>
            </a:pPr>
            <a:r>
              <a:rPr lang="en-US" sz="4000" dirty="0"/>
              <a:t>The Roman Catholic Church will cease to be the </a:t>
            </a:r>
            <a:r>
              <a:rPr lang="en-US" sz="4000" b="1" i="1" u="sng" dirty="0">
                <a:solidFill>
                  <a:schemeClr val="bg1"/>
                </a:solidFill>
              </a:rPr>
              <a:t>sole</a:t>
            </a:r>
            <a:r>
              <a:rPr lang="en-US" sz="4000" dirty="0"/>
              <a:t> voice of Christianity as these organized religious groups (denominations) and those who lead them will continue to promote the Bible as the source of Christian discipline.</a:t>
            </a:r>
          </a:p>
        </p:txBody>
      </p:sp>
      <p:sp>
        <p:nvSpPr>
          <p:cNvPr id="3" name="Title 2"/>
          <p:cNvSpPr>
            <a:spLocks noGrp="1"/>
          </p:cNvSpPr>
          <p:nvPr>
            <p:ph type="title"/>
          </p:nvPr>
        </p:nvSpPr>
        <p:spPr>
          <a:xfrm>
            <a:off x="457200" y="304800"/>
            <a:ext cx="8229600" cy="838200"/>
          </a:xfrm>
        </p:spPr>
        <p:txBody>
          <a:bodyPr/>
          <a:lstStyle/>
          <a:p>
            <a:pPr algn="ctr"/>
            <a:r>
              <a:rPr lang="en-US" b="1" dirty="0">
                <a:effectLst/>
              </a:rPr>
              <a:t>Introduction:</a:t>
            </a:r>
            <a:endParaRPr lang="en-US" dirty="0"/>
          </a:p>
        </p:txBody>
      </p:sp>
    </p:spTree>
    <p:extLst>
      <p:ext uri="{BB962C8B-B14F-4D97-AF65-F5344CB8AC3E}">
        <p14:creationId xmlns:p14="http://schemas.microsoft.com/office/powerpoint/2010/main" val="2642239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fontScale="92500" lnSpcReduction="10000"/>
          </a:bodyPr>
          <a:lstStyle/>
          <a:p>
            <a:pPr marL="0" indent="0" algn="ctr">
              <a:buNone/>
            </a:pPr>
            <a:r>
              <a:rPr lang="en-US" sz="4000" dirty="0"/>
              <a:t>The general position of the Roman Catholic Church is that they are the “</a:t>
            </a:r>
            <a:r>
              <a:rPr lang="en-US" sz="4000" dirty="0">
                <a:solidFill>
                  <a:schemeClr val="bg1"/>
                </a:solidFill>
              </a:rPr>
              <a:t>true church</a:t>
            </a:r>
            <a:r>
              <a:rPr lang="en-US" sz="4000" dirty="0"/>
              <a:t>” and those groups that have left either in “protest” or in principle are welcome to submit and return to the practices of the Catholic Church. As such </a:t>
            </a:r>
            <a:r>
              <a:rPr lang="en-US" sz="4000" dirty="0">
                <a:solidFill>
                  <a:schemeClr val="bg1"/>
                </a:solidFill>
              </a:rPr>
              <a:t>their participation</a:t>
            </a:r>
            <a:r>
              <a:rPr lang="en-US" sz="4000" dirty="0"/>
              <a:t> in this “Great Awakening” was pretty much </a:t>
            </a:r>
            <a:r>
              <a:rPr lang="en-US" sz="4000" dirty="0">
                <a:solidFill>
                  <a:schemeClr val="bg1"/>
                </a:solidFill>
              </a:rPr>
              <a:t>nonexistent</a:t>
            </a:r>
            <a:r>
              <a:rPr lang="en-US" sz="4000" dirty="0"/>
              <a:t>.</a:t>
            </a:r>
          </a:p>
        </p:txBody>
      </p:sp>
      <p:sp>
        <p:nvSpPr>
          <p:cNvPr id="3" name="Title 2"/>
          <p:cNvSpPr>
            <a:spLocks noGrp="1"/>
          </p:cNvSpPr>
          <p:nvPr>
            <p:ph type="title"/>
          </p:nvPr>
        </p:nvSpPr>
        <p:spPr>
          <a:xfrm>
            <a:off x="457200" y="304800"/>
            <a:ext cx="8229600" cy="838200"/>
          </a:xfrm>
        </p:spPr>
        <p:txBody>
          <a:bodyPr/>
          <a:lstStyle/>
          <a:p>
            <a:pPr algn="ctr"/>
            <a:r>
              <a:rPr lang="en-US" b="1" dirty="0">
                <a:effectLst/>
              </a:rPr>
              <a:t>Introduction:</a:t>
            </a:r>
            <a:endParaRPr lang="en-US" dirty="0"/>
          </a:p>
        </p:txBody>
      </p:sp>
    </p:spTree>
    <p:extLst>
      <p:ext uri="{BB962C8B-B14F-4D97-AF65-F5344CB8AC3E}">
        <p14:creationId xmlns:p14="http://schemas.microsoft.com/office/powerpoint/2010/main" val="900613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lnSpcReduction="10000"/>
          </a:bodyPr>
          <a:lstStyle/>
          <a:p>
            <a:pPr marL="514350" indent="-514350">
              <a:buFont typeface="+mj-lt"/>
              <a:buAutoNum type="arabicPeriod"/>
            </a:pPr>
            <a:r>
              <a:rPr lang="en-US" dirty="0"/>
              <a:t>Background </a:t>
            </a:r>
            <a:r>
              <a:rPr lang="en-US" dirty="0" smtClean="0"/>
              <a:t>Information</a:t>
            </a:r>
          </a:p>
          <a:p>
            <a:endParaRPr lang="en-US" sz="1200" dirty="0"/>
          </a:p>
          <a:p>
            <a:pPr lvl="1"/>
            <a:r>
              <a:rPr lang="en-US" dirty="0"/>
              <a:t>He came from a poor </a:t>
            </a:r>
            <a:r>
              <a:rPr lang="en-US" dirty="0" smtClean="0"/>
              <a:t>family</a:t>
            </a:r>
          </a:p>
          <a:p>
            <a:pPr lvl="1"/>
            <a:endParaRPr lang="en-US" sz="1200" dirty="0" smtClean="0"/>
          </a:p>
          <a:p>
            <a:pPr lvl="1"/>
            <a:r>
              <a:rPr lang="en-US" dirty="0"/>
              <a:t>His entry into Oxford was via a “servitor” status in which he was provided free tuition in return for his service to other high ranking students</a:t>
            </a:r>
            <a:r>
              <a:rPr lang="en-US" dirty="0" smtClean="0"/>
              <a:t>.</a:t>
            </a:r>
          </a:p>
          <a:p>
            <a:pPr lvl="1"/>
            <a:endParaRPr lang="en-US" sz="1300" dirty="0" smtClean="0"/>
          </a:p>
          <a:p>
            <a:pPr lvl="1"/>
            <a:r>
              <a:rPr lang="en-US" dirty="0"/>
              <a:t>In his early years he had a passion and talent for acting in the theater. This would benefit him later in life as during his sermons he had the ability to re-enact Bible stories for the benefit of the audience</a:t>
            </a:r>
            <a:r>
              <a:rPr lang="en-US" dirty="0" smtClean="0"/>
              <a:t>.</a:t>
            </a:r>
          </a:p>
          <a:p>
            <a:pPr lvl="1"/>
            <a:endParaRPr lang="en-US" sz="1200" dirty="0" smtClean="0"/>
          </a:p>
          <a:p>
            <a:pPr lvl="1"/>
            <a:r>
              <a:rPr lang="en-US" dirty="0" smtClean="0"/>
              <a:t>He</a:t>
            </a:r>
            <a:r>
              <a:rPr lang="en-US" dirty="0"/>
              <a:t>, along with John &amp; Charles Wesley, were a part of a “</a:t>
            </a:r>
            <a:r>
              <a:rPr lang="en-US" b="1" dirty="0"/>
              <a:t>Holy Club</a:t>
            </a:r>
            <a:r>
              <a:rPr lang="en-US" dirty="0"/>
              <a:t>” on the campus of </a:t>
            </a:r>
            <a:r>
              <a:rPr lang="en-US" b="1" dirty="0"/>
              <a:t>Oxford University</a:t>
            </a:r>
            <a:r>
              <a:rPr lang="en-US" dirty="0"/>
              <a:t>.</a:t>
            </a:r>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George Whitefield (</a:t>
            </a:r>
            <a:r>
              <a:rPr lang="en-US" b="1" dirty="0" smtClean="0">
                <a:effectLst/>
              </a:rPr>
              <a:t>1714 - 1770</a:t>
            </a:r>
            <a:r>
              <a:rPr lang="en-US" b="1" dirty="0">
                <a:effectLst/>
              </a:rPr>
              <a:t>)</a:t>
            </a:r>
            <a:endParaRPr lang="en-US" dirty="0"/>
          </a:p>
        </p:txBody>
      </p:sp>
    </p:spTree>
    <p:extLst>
      <p:ext uri="{BB962C8B-B14F-4D97-AF65-F5344CB8AC3E}">
        <p14:creationId xmlns:p14="http://schemas.microsoft.com/office/powerpoint/2010/main" val="3722681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 calcmode="lin" valueType="num">
                                      <p:cBhvr additive="base">
                                        <p:cTn id="26"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 calcmode="lin" valueType="num">
                                      <p:cBhvr additive="base">
                                        <p:cTn id="32"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2">
                                            <p:txEl>
                                              <p:pRg st="8" end="8"/>
                                            </p:txEl>
                                          </p:spTgt>
                                        </p:tgtEl>
                                        <p:attrNameLst>
                                          <p:attrName>style.visibility</p:attrName>
                                        </p:attrNameLst>
                                      </p:cBhvr>
                                      <p:to>
                                        <p:strVal val="visible"/>
                                      </p:to>
                                    </p:set>
                                    <p:anim calcmode="lin" valueType="num">
                                      <p:cBhvr additive="base">
                                        <p:cTn id="38"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05000"/>
            <a:ext cx="8229600" cy="3810000"/>
          </a:xfrm>
        </p:spPr>
        <p:txBody>
          <a:bodyPr>
            <a:normAutofit/>
          </a:bodyPr>
          <a:lstStyle/>
          <a:p>
            <a:pPr marL="514350" indent="-514350">
              <a:buFont typeface="+mj-lt"/>
              <a:buAutoNum type="arabicPeriod" startAt="2"/>
            </a:pPr>
            <a:r>
              <a:rPr lang="en-US" sz="3200" dirty="0"/>
              <a:t>He played a significant role in what has been labeled the </a:t>
            </a:r>
            <a:r>
              <a:rPr lang="en-US" sz="3200" b="1" dirty="0"/>
              <a:t>Great </a:t>
            </a:r>
            <a:r>
              <a:rPr lang="en-US" sz="3200" b="1" dirty="0" smtClean="0"/>
              <a:t>Awakening</a:t>
            </a:r>
          </a:p>
          <a:p>
            <a:pPr marL="514350" indent="-514350">
              <a:buFont typeface="+mj-lt"/>
              <a:buAutoNum type="arabicPeriod" startAt="2"/>
            </a:pPr>
            <a:endParaRPr lang="en-US" sz="1400" b="1" dirty="0"/>
          </a:p>
          <a:p>
            <a:pPr marL="514350" indent="-514350">
              <a:buFont typeface="+mj-lt"/>
              <a:buAutoNum type="arabicPeriod" startAt="2"/>
            </a:pPr>
            <a:r>
              <a:rPr lang="en-US" sz="3200" dirty="0"/>
              <a:t>Some of the more modern or contemporary accounts consider him the founder of</a:t>
            </a:r>
            <a:r>
              <a:rPr lang="en-US" sz="3200" b="1" u="sng" dirty="0"/>
              <a:t> </a:t>
            </a:r>
            <a:r>
              <a:rPr lang="en-US" sz="3200" b="1" i="1" u="sng" dirty="0">
                <a:solidFill>
                  <a:schemeClr val="bg1"/>
                </a:solidFill>
              </a:rPr>
              <a:t>Methodism</a:t>
            </a:r>
            <a:r>
              <a:rPr lang="en-US" sz="3200" dirty="0"/>
              <a:t> as opposed to John Wesley.</a:t>
            </a:r>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George Whitefield (</a:t>
            </a:r>
            <a:r>
              <a:rPr lang="en-US" b="1" dirty="0" smtClean="0">
                <a:effectLst/>
              </a:rPr>
              <a:t>1714 - 1770</a:t>
            </a:r>
            <a:r>
              <a:rPr lang="en-US" b="1" dirty="0">
                <a:effectLst/>
              </a:rPr>
              <a:t>)</a:t>
            </a:r>
            <a:endParaRPr lang="en-US" dirty="0"/>
          </a:p>
        </p:txBody>
      </p:sp>
    </p:spTree>
    <p:extLst>
      <p:ext uri="{BB962C8B-B14F-4D97-AF65-F5344CB8AC3E}">
        <p14:creationId xmlns:p14="http://schemas.microsoft.com/office/powerpoint/2010/main" val="4066389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lnSpcReduction="10000"/>
          </a:bodyPr>
          <a:lstStyle/>
          <a:p>
            <a:pPr marL="514350" indent="-514350">
              <a:buFont typeface="+mj-lt"/>
              <a:buAutoNum type="arabicPeriod" startAt="4"/>
            </a:pPr>
            <a:r>
              <a:rPr lang="en-US" dirty="0"/>
              <a:t>His evangelistic efforts</a:t>
            </a:r>
            <a:r>
              <a:rPr lang="en-US" dirty="0" smtClean="0"/>
              <a:t>:</a:t>
            </a:r>
          </a:p>
          <a:p>
            <a:pPr marL="514350" indent="-514350">
              <a:buFont typeface="+mj-lt"/>
              <a:buAutoNum type="arabicPeriod" startAt="4"/>
            </a:pPr>
            <a:endParaRPr lang="en-US" sz="1200" b="1" dirty="0"/>
          </a:p>
          <a:p>
            <a:pPr lvl="1"/>
            <a:r>
              <a:rPr lang="en-US" dirty="0"/>
              <a:t>His initial beginning in the pulpit took place in his hometown of Gloucester </a:t>
            </a:r>
            <a:r>
              <a:rPr lang="en-US" dirty="0" smtClean="0"/>
              <a:t>England.</a:t>
            </a:r>
          </a:p>
          <a:p>
            <a:pPr lvl="1"/>
            <a:endParaRPr lang="en-US" sz="1200" dirty="0" smtClean="0"/>
          </a:p>
          <a:p>
            <a:pPr lvl="1"/>
            <a:r>
              <a:rPr lang="en-US" dirty="0" smtClean="0"/>
              <a:t>In </a:t>
            </a:r>
            <a:r>
              <a:rPr lang="en-US" dirty="0"/>
              <a:t>1738 he went to Savannah Georgia to minister and then returned home to England the following year and began </a:t>
            </a:r>
            <a:r>
              <a:rPr lang="en-US" dirty="0" smtClean="0"/>
              <a:t>to </a:t>
            </a:r>
            <a:r>
              <a:rPr lang="en-US" dirty="0"/>
              <a:t>preach in what were called “open air meetings”. </a:t>
            </a:r>
            <a:endParaRPr lang="en-US" dirty="0" smtClean="0"/>
          </a:p>
          <a:p>
            <a:pPr lvl="1"/>
            <a:endParaRPr lang="en-US" sz="1200" b="1" dirty="0"/>
          </a:p>
          <a:p>
            <a:pPr lvl="2">
              <a:buFont typeface="Wingdings" pitchFamily="2" charset="2"/>
              <a:buChar char="Ø"/>
            </a:pPr>
            <a:r>
              <a:rPr lang="en-US" sz="2400" dirty="0"/>
              <a:t>H</a:t>
            </a:r>
            <a:r>
              <a:rPr lang="en-US" sz="2400" dirty="0" smtClean="0"/>
              <a:t>e </a:t>
            </a:r>
            <a:r>
              <a:rPr lang="en-US" sz="2400" dirty="0"/>
              <a:t>conducted these open air meetings </a:t>
            </a:r>
            <a:r>
              <a:rPr lang="en-US" sz="2400" dirty="0" smtClean="0"/>
              <a:t>in response </a:t>
            </a:r>
            <a:r>
              <a:rPr lang="en-US" sz="2400" dirty="0"/>
              <a:t>to Anglican Church refusing to assign him a </a:t>
            </a:r>
            <a:r>
              <a:rPr lang="en-US" sz="2400" dirty="0" smtClean="0"/>
              <a:t>pulpi</a:t>
            </a:r>
            <a:r>
              <a:rPr lang="en-US" dirty="0" smtClean="0"/>
              <a:t>t</a:t>
            </a:r>
          </a:p>
          <a:p>
            <a:pPr lvl="2">
              <a:buFont typeface="Wingdings" pitchFamily="2" charset="2"/>
              <a:buChar char="Ø"/>
            </a:pPr>
            <a:endParaRPr lang="en-US" sz="1200" dirty="0" smtClean="0"/>
          </a:p>
          <a:p>
            <a:pPr lvl="2">
              <a:buFont typeface="Wingdings" pitchFamily="2" charset="2"/>
              <a:buChar char="Ø"/>
            </a:pPr>
            <a:r>
              <a:rPr lang="en-US" sz="2400" dirty="0" smtClean="0"/>
              <a:t>These </a:t>
            </a:r>
            <a:r>
              <a:rPr lang="en-US" sz="2400" dirty="0"/>
              <a:t>“open air meetings” gained popularity as men like George Whitefield were able to reach those people who normally did not attend church.</a:t>
            </a:r>
            <a:endParaRPr lang="en-US" sz="2400" b="1" dirty="0"/>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George Whitefield (</a:t>
            </a:r>
            <a:r>
              <a:rPr lang="en-US" b="1" dirty="0" smtClean="0">
                <a:effectLst/>
              </a:rPr>
              <a:t>1714 - 1770</a:t>
            </a:r>
            <a:r>
              <a:rPr lang="en-US" b="1" dirty="0">
                <a:effectLst/>
              </a:rPr>
              <a:t>)</a:t>
            </a:r>
            <a:endParaRPr lang="en-US" dirty="0"/>
          </a:p>
        </p:txBody>
      </p:sp>
    </p:spTree>
    <p:extLst>
      <p:ext uri="{BB962C8B-B14F-4D97-AF65-F5344CB8AC3E}">
        <p14:creationId xmlns:p14="http://schemas.microsoft.com/office/powerpoint/2010/main" val="4234665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wipe(down)">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 calcmode="lin" valueType="num">
                                      <p:cBhvr additive="base">
                                        <p:cTn id="2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anim calcmode="lin" valueType="num">
                                      <p:cBhvr additive="base">
                                        <p:cTn id="2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pPr marL="514350" indent="-514350">
              <a:buFont typeface="+mj-lt"/>
              <a:buAutoNum type="arabicPeriod" startAt="5"/>
            </a:pPr>
            <a:r>
              <a:rPr lang="en-US" dirty="0"/>
              <a:t>In many ways his </a:t>
            </a:r>
            <a:r>
              <a:rPr lang="en-US" b="1" u="sng" dirty="0"/>
              <a:t>“open air meetings”</a:t>
            </a:r>
            <a:r>
              <a:rPr lang="en-US" dirty="0"/>
              <a:t> established a new style of getting the Gospel out to the masses also…….and it worked! Others who came after him would use this method to an even greater means</a:t>
            </a:r>
            <a:r>
              <a:rPr lang="en-US" dirty="0" smtClean="0"/>
              <a:t>!</a:t>
            </a:r>
          </a:p>
          <a:p>
            <a:pPr marL="514350" indent="-514350">
              <a:buFont typeface="+mj-lt"/>
              <a:buAutoNum type="arabicPeriod" startAt="5"/>
            </a:pPr>
            <a:endParaRPr lang="en-US" sz="1200" b="1" dirty="0"/>
          </a:p>
          <a:p>
            <a:pPr lvl="1"/>
            <a:r>
              <a:rPr lang="en-US" dirty="0"/>
              <a:t>He visited America seven times, preached in excess of 18,000 sermons in a formal setting and over 30,000 in a less than formal setting</a:t>
            </a:r>
            <a:r>
              <a:rPr lang="en-US" dirty="0" smtClean="0"/>
              <a:t>.</a:t>
            </a:r>
          </a:p>
          <a:p>
            <a:pPr lvl="1"/>
            <a:endParaRPr lang="en-US" sz="1200" b="1" dirty="0"/>
          </a:p>
          <a:p>
            <a:pPr lvl="1"/>
            <a:r>
              <a:rPr lang="en-US" dirty="0"/>
              <a:t>He would often speak to large crowds of several thousand</a:t>
            </a:r>
            <a:endParaRPr lang="en-US" b="1" dirty="0"/>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George Whitefield (</a:t>
            </a:r>
            <a:r>
              <a:rPr lang="en-US" b="1" dirty="0" smtClean="0">
                <a:effectLst/>
              </a:rPr>
              <a:t>1714 - 1770</a:t>
            </a:r>
            <a:r>
              <a:rPr lang="en-US" b="1" dirty="0">
                <a:effectLst/>
              </a:rPr>
              <a:t>)</a:t>
            </a:r>
            <a:endParaRPr lang="en-US" dirty="0"/>
          </a:p>
        </p:txBody>
      </p:sp>
    </p:spTree>
    <p:extLst>
      <p:ext uri="{BB962C8B-B14F-4D97-AF65-F5344CB8AC3E}">
        <p14:creationId xmlns:p14="http://schemas.microsoft.com/office/powerpoint/2010/main" val="3970246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r>
              <a:rPr lang="en-US" dirty="0"/>
              <a:t>His revolutionary “preaching style” appealed to the American audience and shaped the way sermons were delivered from this point on. They were more energized and less stuffy</a:t>
            </a:r>
            <a:r>
              <a:rPr lang="en-US" dirty="0" smtClean="0"/>
              <a:t>.</a:t>
            </a:r>
          </a:p>
          <a:p>
            <a:endParaRPr lang="en-US" sz="1200" b="1" dirty="0"/>
          </a:p>
          <a:p>
            <a:r>
              <a:rPr lang="en-US" b="1" dirty="0"/>
              <a:t>Benjamin Franklin</a:t>
            </a:r>
            <a:r>
              <a:rPr lang="en-US" dirty="0"/>
              <a:t> was known to attend at least one of his revival </a:t>
            </a:r>
            <a:r>
              <a:rPr lang="en-US" dirty="0" smtClean="0"/>
              <a:t>meetings</a:t>
            </a:r>
          </a:p>
          <a:p>
            <a:endParaRPr lang="en-US" sz="1400" b="1" dirty="0"/>
          </a:p>
          <a:p>
            <a:r>
              <a:rPr lang="en-US" dirty="0"/>
              <a:t>He may well have been the best known preachers in America in the 18</a:t>
            </a:r>
            <a:r>
              <a:rPr lang="en-US" baseline="30000" dirty="0"/>
              <a:t>th</a:t>
            </a:r>
            <a:r>
              <a:rPr lang="en-US" dirty="0"/>
              <a:t> century, and some consider him one of the fathers of </a:t>
            </a:r>
            <a:r>
              <a:rPr lang="en-US" b="1" i="1" u="sng" dirty="0">
                <a:solidFill>
                  <a:schemeClr val="bg1"/>
                </a:solidFill>
              </a:rPr>
              <a:t>Evangelicalism</a:t>
            </a:r>
            <a:r>
              <a:rPr lang="en-US" dirty="0"/>
              <a:t>.</a:t>
            </a:r>
            <a:endParaRPr lang="en-US" b="1" dirty="0"/>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George Whitefield (</a:t>
            </a:r>
            <a:r>
              <a:rPr lang="en-US" b="1" dirty="0" smtClean="0">
                <a:effectLst/>
              </a:rPr>
              <a:t>1714 - 1770</a:t>
            </a:r>
            <a:r>
              <a:rPr lang="en-US" b="1" dirty="0">
                <a:effectLst/>
              </a:rPr>
              <a:t>)</a:t>
            </a:r>
            <a:endParaRPr lang="en-US" dirty="0"/>
          </a:p>
        </p:txBody>
      </p:sp>
    </p:spTree>
    <p:extLst>
      <p:ext uri="{BB962C8B-B14F-4D97-AF65-F5344CB8AC3E}">
        <p14:creationId xmlns:p14="http://schemas.microsoft.com/office/powerpoint/2010/main" val="94796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pPr marL="514350" indent="-514350">
              <a:buFont typeface="+mj-lt"/>
              <a:buAutoNum type="arabicPeriod" startAt="6"/>
            </a:pPr>
            <a:r>
              <a:rPr lang="en-US" dirty="0"/>
              <a:t>He also ministered in Scotland (approx. 15 trips there) and Ireland (2 trips</a:t>
            </a:r>
            <a:r>
              <a:rPr lang="en-US" dirty="0" smtClean="0"/>
              <a:t>)</a:t>
            </a:r>
          </a:p>
          <a:p>
            <a:pPr marL="514350" indent="-514350">
              <a:buFont typeface="+mj-lt"/>
              <a:buAutoNum type="arabicPeriod" startAt="6"/>
            </a:pPr>
            <a:endParaRPr lang="en-US" sz="1200" b="1" dirty="0"/>
          </a:p>
          <a:p>
            <a:pPr marL="514350" indent="-514350">
              <a:buFont typeface="+mj-lt"/>
              <a:buAutoNum type="arabicPeriod" startAt="6"/>
            </a:pPr>
            <a:r>
              <a:rPr lang="en-US" dirty="0"/>
              <a:t>He and John Wesley had a falling out over the matter of </a:t>
            </a:r>
            <a:r>
              <a:rPr lang="en-US" b="1" u="sng" dirty="0"/>
              <a:t>predestination</a:t>
            </a:r>
            <a:r>
              <a:rPr lang="en-US" dirty="0" smtClean="0"/>
              <a:t>:</a:t>
            </a:r>
          </a:p>
          <a:p>
            <a:pPr marL="514350" indent="-514350">
              <a:buFont typeface="+mj-lt"/>
              <a:buAutoNum type="arabicPeriod" startAt="6"/>
            </a:pPr>
            <a:endParaRPr lang="en-US" sz="1400" b="1" dirty="0"/>
          </a:p>
          <a:p>
            <a:pPr lvl="1"/>
            <a:r>
              <a:rPr lang="en-US" dirty="0"/>
              <a:t>John Wesley believed in </a:t>
            </a:r>
            <a:r>
              <a:rPr lang="en-US" b="1" u="sng" dirty="0"/>
              <a:t>free will</a:t>
            </a:r>
            <a:r>
              <a:rPr lang="en-US" dirty="0"/>
              <a:t> and followed the Arminian </a:t>
            </a:r>
            <a:r>
              <a:rPr lang="en-US" dirty="0" smtClean="0"/>
              <a:t>position</a:t>
            </a:r>
          </a:p>
          <a:p>
            <a:pPr lvl="1"/>
            <a:endParaRPr lang="en-US" sz="1400" b="1" dirty="0"/>
          </a:p>
          <a:p>
            <a:pPr lvl="1"/>
            <a:r>
              <a:rPr lang="en-US" dirty="0"/>
              <a:t>George Whitefield believed in </a:t>
            </a:r>
            <a:r>
              <a:rPr lang="en-US" b="1" u="sng" dirty="0"/>
              <a:t>election</a:t>
            </a:r>
            <a:r>
              <a:rPr lang="en-US" dirty="0"/>
              <a:t> and followed the teachings of Calvin</a:t>
            </a:r>
            <a:endParaRPr lang="en-US" b="1" dirty="0"/>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George Whitefield (</a:t>
            </a:r>
            <a:r>
              <a:rPr lang="en-US" b="1" dirty="0" smtClean="0">
                <a:effectLst/>
              </a:rPr>
              <a:t>1714 - 1770</a:t>
            </a:r>
            <a:r>
              <a:rPr lang="en-US" b="1" dirty="0">
                <a:effectLst/>
              </a:rPr>
              <a:t>)</a:t>
            </a:r>
            <a:endParaRPr lang="en-US" dirty="0"/>
          </a:p>
        </p:txBody>
      </p:sp>
    </p:spTree>
    <p:extLst>
      <p:ext uri="{BB962C8B-B14F-4D97-AF65-F5344CB8AC3E}">
        <p14:creationId xmlns:p14="http://schemas.microsoft.com/office/powerpoint/2010/main" val="2807063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p:cTn id="12"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3"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4" dur="500"/>
                                        <p:tgtEl>
                                          <p:spTgt spid="2">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pPr marL="514350" indent="-514350">
              <a:buFont typeface="+mj-lt"/>
              <a:buAutoNum type="arabicPeriod" startAt="8"/>
            </a:pPr>
            <a:r>
              <a:rPr lang="en-US" dirty="0"/>
              <a:t>Here are a few noteworthy quotes of this great preacher</a:t>
            </a:r>
            <a:r>
              <a:rPr lang="en-US" dirty="0" smtClean="0"/>
              <a:t>:</a:t>
            </a:r>
          </a:p>
          <a:p>
            <a:pPr marL="514350" indent="-514350">
              <a:buFont typeface="+mj-lt"/>
              <a:buAutoNum type="arabicPeriod" startAt="8"/>
            </a:pPr>
            <a:endParaRPr lang="en-US" sz="1400" b="1" dirty="0"/>
          </a:p>
          <a:p>
            <a:pPr lvl="1"/>
            <a:r>
              <a:rPr lang="en-US" dirty="0"/>
              <a:t>“</a:t>
            </a:r>
            <a:r>
              <a:rPr lang="en-US" dirty="0">
                <a:solidFill>
                  <a:schemeClr val="bg1"/>
                </a:solidFill>
              </a:rPr>
              <a:t>Among the many reasons assignable for the sad decay of true Christianity, perhaps the neglecting to assemble ourselves together, in religious societies, may not be one of the least</a:t>
            </a:r>
            <a:r>
              <a:rPr lang="en-US" dirty="0"/>
              <a:t>” George </a:t>
            </a:r>
            <a:r>
              <a:rPr lang="en-US" dirty="0" smtClean="0"/>
              <a:t>Whitefield</a:t>
            </a:r>
          </a:p>
          <a:p>
            <a:pPr lvl="1"/>
            <a:endParaRPr lang="en-US" sz="1400" b="1" dirty="0"/>
          </a:p>
          <a:p>
            <a:pPr lvl="1"/>
            <a:r>
              <a:rPr lang="en-US" dirty="0"/>
              <a:t>“</a:t>
            </a:r>
            <a:r>
              <a:rPr lang="en-US" dirty="0">
                <a:solidFill>
                  <a:schemeClr val="bg1"/>
                </a:solidFill>
              </a:rPr>
              <a:t>Nothing is more generally known than our duties which belong to Christianity; and yet, how amazing is it, nothing is less practiced</a:t>
            </a:r>
            <a:r>
              <a:rPr lang="en-US" dirty="0"/>
              <a:t>” George Whitefield</a:t>
            </a:r>
            <a:endParaRPr lang="en-US" b="1" dirty="0"/>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George Whitefield (</a:t>
            </a:r>
            <a:r>
              <a:rPr lang="en-US" b="1" dirty="0" smtClean="0">
                <a:effectLst/>
              </a:rPr>
              <a:t>1714 - 1770</a:t>
            </a:r>
            <a:r>
              <a:rPr lang="en-US" b="1" dirty="0">
                <a:effectLst/>
              </a:rPr>
              <a:t>)</a:t>
            </a:r>
            <a:endParaRPr lang="en-US" dirty="0"/>
          </a:p>
        </p:txBody>
      </p:sp>
    </p:spTree>
    <p:extLst>
      <p:ext uri="{BB962C8B-B14F-4D97-AF65-F5344CB8AC3E}">
        <p14:creationId xmlns:p14="http://schemas.microsoft.com/office/powerpoint/2010/main" val="1630238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p:cTn id="13"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p:cTn id="20"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1"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fontScale="92500" lnSpcReduction="20000"/>
          </a:bodyPr>
          <a:lstStyle/>
          <a:p>
            <a:pPr marL="514350" indent="-514350">
              <a:buFont typeface="+mj-lt"/>
              <a:buAutoNum type="arabicPeriod"/>
            </a:pPr>
            <a:r>
              <a:rPr lang="en-US" dirty="0"/>
              <a:t>He was a contemporary of George </a:t>
            </a:r>
            <a:r>
              <a:rPr lang="en-US" dirty="0" smtClean="0"/>
              <a:t>Whitefield</a:t>
            </a:r>
          </a:p>
          <a:p>
            <a:pPr marL="514350" indent="-514350">
              <a:buFont typeface="+mj-lt"/>
              <a:buAutoNum type="arabicPeriod"/>
            </a:pPr>
            <a:endParaRPr lang="en-US" sz="1400" b="1" dirty="0"/>
          </a:p>
          <a:p>
            <a:pPr marL="514350" indent="-514350">
              <a:buFont typeface="+mj-lt"/>
              <a:buAutoNum type="arabicPeriod"/>
            </a:pPr>
            <a:r>
              <a:rPr lang="en-US" dirty="0"/>
              <a:t>He was a Congregational </a:t>
            </a:r>
            <a:r>
              <a:rPr lang="en-US" dirty="0" smtClean="0"/>
              <a:t>preacher and theologian </a:t>
            </a:r>
            <a:r>
              <a:rPr lang="en-US" dirty="0"/>
              <a:t>and a defender of Calvinistic theology </a:t>
            </a:r>
            <a:r>
              <a:rPr lang="en-US" dirty="0" smtClean="0"/>
              <a:t>as well as the </a:t>
            </a:r>
            <a:r>
              <a:rPr lang="en-US" dirty="0"/>
              <a:t>Puritan heritage</a:t>
            </a:r>
            <a:r>
              <a:rPr lang="en-US" dirty="0" smtClean="0"/>
              <a:t>.</a:t>
            </a:r>
          </a:p>
          <a:p>
            <a:pPr marL="514350" indent="-514350">
              <a:buFont typeface="+mj-lt"/>
              <a:buAutoNum type="arabicPeriod"/>
            </a:pPr>
            <a:endParaRPr lang="en-US" sz="1300" b="1" dirty="0"/>
          </a:p>
          <a:p>
            <a:pPr marL="514350" indent="-514350">
              <a:buFont typeface="+mj-lt"/>
              <a:buAutoNum type="arabicPeriod"/>
            </a:pPr>
            <a:r>
              <a:rPr lang="en-US" dirty="0"/>
              <a:t>He was outspoken against the position of Arminianism in which he claims; “</a:t>
            </a:r>
            <a:r>
              <a:rPr lang="en-US" dirty="0">
                <a:solidFill>
                  <a:schemeClr val="bg1"/>
                </a:solidFill>
              </a:rPr>
              <a:t>God is absolutely sovereign in the work of redemption. While it behooved God to create man holy, it was of His good pleasure and mere arbitrary grace that any man was now made holy, and that God might deny this grace without any disparagement to any of His perfections”. </a:t>
            </a:r>
            <a:r>
              <a:rPr lang="en-US" dirty="0"/>
              <a:t>This position of </a:t>
            </a:r>
            <a:r>
              <a:rPr lang="en-US" b="1" dirty="0"/>
              <a:t>predestination</a:t>
            </a:r>
            <a:r>
              <a:rPr lang="en-US" dirty="0"/>
              <a:t> has become the mantra of the </a:t>
            </a:r>
            <a:r>
              <a:rPr lang="en-US" b="1" u="sng" dirty="0"/>
              <a:t>“Reformed </a:t>
            </a:r>
            <a:r>
              <a:rPr lang="en-US" b="1" u="sng" dirty="0" smtClean="0"/>
              <a:t>movement</a:t>
            </a:r>
            <a:r>
              <a:rPr lang="en-US" b="1" dirty="0" smtClean="0"/>
              <a:t>”</a:t>
            </a:r>
            <a:r>
              <a:rPr lang="en-US" dirty="0" smtClean="0"/>
              <a:t> from his day and continues into the 21</a:t>
            </a:r>
            <a:r>
              <a:rPr lang="en-US" baseline="30000" dirty="0" smtClean="0"/>
              <a:t>st</a:t>
            </a:r>
            <a:r>
              <a:rPr lang="en-US" dirty="0" smtClean="0"/>
              <a:t> century.</a:t>
            </a:r>
            <a:endParaRPr lang="en-US" b="1" dirty="0"/>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Jonathan </a:t>
            </a:r>
            <a:r>
              <a:rPr lang="en-US" b="1" dirty="0" smtClean="0">
                <a:effectLst/>
              </a:rPr>
              <a:t>Edwards (1703 - 1758</a:t>
            </a:r>
            <a:r>
              <a:rPr lang="en-US" b="1" dirty="0">
                <a:effectLst/>
              </a:rPr>
              <a:t>)</a:t>
            </a:r>
            <a:endParaRPr lang="en-US" dirty="0"/>
          </a:p>
        </p:txBody>
      </p:sp>
    </p:spTree>
    <p:extLst>
      <p:ext uri="{BB962C8B-B14F-4D97-AF65-F5344CB8AC3E}">
        <p14:creationId xmlns:p14="http://schemas.microsoft.com/office/powerpoint/2010/main" val="504955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additive="base">
                                        <p:cTn id="15"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additive="base">
                                        <p:cTn id="2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p:cTn id="27"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0"/>
            <a:ext cx="8229600" cy="4267200"/>
          </a:xfrm>
        </p:spPr>
        <p:txBody>
          <a:bodyPr>
            <a:normAutofit/>
          </a:bodyPr>
          <a:lstStyle/>
          <a:p>
            <a:pPr marL="514350" indent="-514350">
              <a:buFont typeface="+mj-lt"/>
              <a:buAutoNum type="arabicPeriod" startAt="4"/>
            </a:pPr>
            <a:r>
              <a:rPr lang="en-US" sz="3600" dirty="0" smtClean="0"/>
              <a:t>He </a:t>
            </a:r>
            <a:r>
              <a:rPr lang="en-US" sz="3600" dirty="0"/>
              <a:t>too was a part of what has been called </a:t>
            </a:r>
            <a:r>
              <a:rPr lang="en-US" sz="3600" b="1" dirty="0"/>
              <a:t>The Great Awakening</a:t>
            </a:r>
            <a:r>
              <a:rPr lang="en-US" sz="3600" dirty="0"/>
              <a:t> (1739-1740) which initially began as the </a:t>
            </a:r>
            <a:r>
              <a:rPr lang="en-US" sz="3600" b="1" dirty="0"/>
              <a:t>Northampton revival</a:t>
            </a:r>
            <a:r>
              <a:rPr lang="en-US" sz="3600" dirty="0"/>
              <a:t>, then spread throughout Connecticut, the colonies and ultimately to Europe (specifically England and Scotland</a:t>
            </a:r>
            <a:r>
              <a:rPr lang="en-US" sz="3600" dirty="0" smtClean="0"/>
              <a:t>).</a:t>
            </a:r>
          </a:p>
          <a:p>
            <a:pPr marL="514350" indent="-514350">
              <a:buFont typeface="+mj-lt"/>
              <a:buAutoNum type="arabicPeriod" startAt="4"/>
            </a:pPr>
            <a:endParaRPr lang="en-US" sz="1400" b="1" dirty="0"/>
          </a:p>
          <a:p>
            <a:pPr marL="514350" indent="-514350">
              <a:buFont typeface="+mj-lt"/>
              <a:buAutoNum type="arabicPeriod" startAt="4"/>
            </a:pPr>
            <a:endParaRPr lang="en-US" b="1" dirty="0"/>
          </a:p>
        </p:txBody>
      </p:sp>
      <p:sp>
        <p:nvSpPr>
          <p:cNvPr id="3" name="Title 2"/>
          <p:cNvSpPr>
            <a:spLocks noGrp="1"/>
          </p:cNvSpPr>
          <p:nvPr>
            <p:ph type="title"/>
          </p:nvPr>
        </p:nvSpPr>
        <p:spPr>
          <a:xfrm>
            <a:off x="457200" y="457200"/>
            <a:ext cx="8229600" cy="838200"/>
          </a:xfrm>
        </p:spPr>
        <p:txBody>
          <a:bodyPr>
            <a:normAutofit/>
          </a:bodyPr>
          <a:lstStyle/>
          <a:p>
            <a:pPr algn="ctr"/>
            <a:r>
              <a:rPr lang="en-US" b="1" dirty="0">
                <a:effectLst/>
              </a:rPr>
              <a:t>Jonathan </a:t>
            </a:r>
            <a:r>
              <a:rPr lang="en-US" b="1" dirty="0" smtClean="0">
                <a:effectLst/>
              </a:rPr>
              <a:t>Edwards (1703 - 1758</a:t>
            </a:r>
            <a:r>
              <a:rPr lang="en-US" b="1" dirty="0">
                <a:effectLst/>
              </a:rPr>
              <a:t>)</a:t>
            </a:r>
            <a:endParaRPr lang="en-US" dirty="0"/>
          </a:p>
        </p:txBody>
      </p:sp>
    </p:spTree>
    <p:extLst>
      <p:ext uri="{BB962C8B-B14F-4D97-AF65-F5344CB8AC3E}">
        <p14:creationId xmlns:p14="http://schemas.microsoft.com/office/powerpoint/2010/main" val="1071596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5029200"/>
          </a:xfrm>
        </p:spPr>
        <p:txBody>
          <a:bodyPr>
            <a:normAutofit/>
          </a:bodyPr>
          <a:lstStyle/>
          <a:p>
            <a:r>
              <a:rPr lang="en-US" dirty="0" smtClean="0"/>
              <a:t>The </a:t>
            </a:r>
            <a:r>
              <a:rPr lang="en-US" b="1" dirty="0"/>
              <a:t>Great Awakening</a:t>
            </a:r>
            <a:r>
              <a:rPr lang="en-US" dirty="0"/>
              <a:t> began under his </a:t>
            </a:r>
            <a:r>
              <a:rPr lang="en-US" dirty="0" smtClean="0"/>
              <a:t>leadership</a:t>
            </a:r>
          </a:p>
          <a:p>
            <a:pPr lvl="1"/>
            <a:endParaRPr lang="en-US" sz="1300" dirty="0"/>
          </a:p>
          <a:p>
            <a:r>
              <a:rPr lang="en-US" dirty="0"/>
              <a:t>It was during this time that he became acquainted with George Whitefield and went on to preach his most famous sermon titled; “</a:t>
            </a:r>
            <a:r>
              <a:rPr lang="en-US" b="1" i="1" u="sng" dirty="0">
                <a:solidFill>
                  <a:schemeClr val="bg1"/>
                </a:solidFill>
              </a:rPr>
              <a:t>Sinners in the hands of an angry God</a:t>
            </a:r>
            <a:r>
              <a:rPr lang="en-US" dirty="0"/>
              <a:t>”. </a:t>
            </a:r>
            <a:endParaRPr lang="en-US" dirty="0" smtClean="0"/>
          </a:p>
          <a:p>
            <a:pPr lvl="1"/>
            <a:endParaRPr lang="en-US" sz="1200" dirty="0"/>
          </a:p>
          <a:p>
            <a:r>
              <a:rPr lang="en-US" dirty="0"/>
              <a:t>It was this sermon that marked the beginning of what would be labeled </a:t>
            </a:r>
            <a:r>
              <a:rPr lang="en-US" b="1" i="1" dirty="0"/>
              <a:t>“</a:t>
            </a:r>
            <a:r>
              <a:rPr lang="en-US" b="1" i="1" dirty="0">
                <a:solidFill>
                  <a:schemeClr val="bg1"/>
                </a:solidFill>
              </a:rPr>
              <a:t>fire and brimstone</a:t>
            </a:r>
            <a:r>
              <a:rPr lang="en-US" b="1" i="1" dirty="0"/>
              <a:t>”</a:t>
            </a:r>
            <a:r>
              <a:rPr lang="en-US" dirty="0"/>
              <a:t> type preaching and it became one of the more effective preaching styles in converting sinners for years to come.</a:t>
            </a:r>
            <a:endParaRPr lang="en-US" dirty="0" smtClean="0"/>
          </a:p>
          <a:p>
            <a:pPr marL="514350" lvl="0" indent="-514350">
              <a:buFont typeface="+mj-lt"/>
              <a:buAutoNum type="arabicPeriod" startAt="4"/>
            </a:pPr>
            <a:endParaRPr lang="en-US" sz="1200" dirty="0" smtClean="0"/>
          </a:p>
          <a:p>
            <a:pPr marL="514350" indent="-514350">
              <a:buFont typeface="+mj-lt"/>
              <a:buAutoNum type="arabicPeriod" startAt="4"/>
            </a:pPr>
            <a:endParaRPr lang="en-US" b="1" dirty="0"/>
          </a:p>
        </p:txBody>
      </p:sp>
      <p:sp>
        <p:nvSpPr>
          <p:cNvPr id="3" name="Title 2"/>
          <p:cNvSpPr>
            <a:spLocks noGrp="1"/>
          </p:cNvSpPr>
          <p:nvPr>
            <p:ph type="title"/>
          </p:nvPr>
        </p:nvSpPr>
        <p:spPr>
          <a:xfrm>
            <a:off x="457200" y="228600"/>
            <a:ext cx="8229600" cy="685800"/>
          </a:xfrm>
        </p:spPr>
        <p:txBody>
          <a:bodyPr>
            <a:normAutofit fontScale="90000"/>
          </a:bodyPr>
          <a:lstStyle/>
          <a:p>
            <a:pPr algn="ctr"/>
            <a:r>
              <a:rPr lang="en-US" b="1" dirty="0">
                <a:effectLst/>
              </a:rPr>
              <a:t>Jonathan </a:t>
            </a:r>
            <a:r>
              <a:rPr lang="en-US" b="1" dirty="0" smtClean="0">
                <a:effectLst/>
              </a:rPr>
              <a:t>Edwards (1703 - 1758</a:t>
            </a:r>
            <a:r>
              <a:rPr lang="en-US" b="1" dirty="0">
                <a:effectLst/>
              </a:rPr>
              <a:t>)</a:t>
            </a:r>
            <a:endParaRPr lang="en-US" dirty="0"/>
          </a:p>
        </p:txBody>
      </p:sp>
    </p:spTree>
    <p:extLst>
      <p:ext uri="{BB962C8B-B14F-4D97-AF65-F5344CB8AC3E}">
        <p14:creationId xmlns:p14="http://schemas.microsoft.com/office/powerpoint/2010/main" val="134275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p:cTn id="13"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p:cTn id="20"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1"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181600"/>
          </a:xfrm>
        </p:spPr>
        <p:txBody>
          <a:bodyPr>
            <a:normAutofit lnSpcReduction="10000"/>
          </a:bodyPr>
          <a:lstStyle/>
          <a:p>
            <a:pPr marL="514350" lvl="0" indent="-514350">
              <a:buFont typeface="+mj-lt"/>
              <a:buAutoNum type="arabicPeriod" startAt="4"/>
            </a:pPr>
            <a:endParaRPr lang="en-US" sz="1200" dirty="0" smtClean="0"/>
          </a:p>
          <a:p>
            <a:pPr marL="0" lvl="0" indent="0" algn="ctr">
              <a:buNone/>
            </a:pPr>
            <a:r>
              <a:rPr lang="en-US" sz="8000" dirty="0" smtClean="0"/>
              <a:t>He was </a:t>
            </a:r>
            <a:r>
              <a:rPr lang="en-US" sz="8000" dirty="0"/>
              <a:t>a strong proponent of missionary activity</a:t>
            </a:r>
          </a:p>
          <a:p>
            <a:pPr marL="514350" indent="-514350">
              <a:buFont typeface="+mj-lt"/>
              <a:buAutoNum type="arabicPeriod" startAt="4"/>
            </a:pPr>
            <a:endParaRPr lang="en-US" b="1" dirty="0"/>
          </a:p>
        </p:txBody>
      </p:sp>
      <p:sp>
        <p:nvSpPr>
          <p:cNvPr id="3" name="Title 2"/>
          <p:cNvSpPr>
            <a:spLocks noGrp="1"/>
          </p:cNvSpPr>
          <p:nvPr>
            <p:ph type="title"/>
          </p:nvPr>
        </p:nvSpPr>
        <p:spPr>
          <a:xfrm>
            <a:off x="457200" y="228600"/>
            <a:ext cx="8229600" cy="685800"/>
          </a:xfrm>
        </p:spPr>
        <p:txBody>
          <a:bodyPr>
            <a:normAutofit fontScale="90000"/>
          </a:bodyPr>
          <a:lstStyle/>
          <a:p>
            <a:pPr algn="ctr"/>
            <a:r>
              <a:rPr lang="en-US" b="1" dirty="0">
                <a:effectLst/>
              </a:rPr>
              <a:t>Jonathan </a:t>
            </a:r>
            <a:r>
              <a:rPr lang="en-US" b="1" dirty="0" smtClean="0">
                <a:effectLst/>
              </a:rPr>
              <a:t>Edwards (1703 - 1758</a:t>
            </a:r>
            <a:r>
              <a:rPr lang="en-US" b="1" dirty="0">
                <a:effectLst/>
              </a:rPr>
              <a:t>)</a:t>
            </a:r>
            <a:endParaRPr lang="en-US" dirty="0"/>
          </a:p>
        </p:txBody>
      </p:sp>
    </p:spTree>
    <p:extLst>
      <p:ext uri="{BB962C8B-B14F-4D97-AF65-F5344CB8AC3E}">
        <p14:creationId xmlns:p14="http://schemas.microsoft.com/office/powerpoint/2010/main" val="3662712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80">
                                          <p:stCondLst>
                                            <p:cond delay="0"/>
                                          </p:stCondLst>
                                        </p:cTn>
                                        <p:tgtEl>
                                          <p:spTgt spid="2">
                                            <p:txEl>
                                              <p:pRg st="1" end="1"/>
                                            </p:txEl>
                                          </p:spTgt>
                                        </p:tgtEl>
                                      </p:cBhvr>
                                    </p:animEffect>
                                    <p:anim calcmode="lin" valueType="num">
                                      <p:cBhvr>
                                        <p:cTn id="8" dur="1822" tmFilter="0,0; 0.14,0.36; 0.43,0.73; 0.71,0.91; 1.0,1.0">
                                          <p:stCondLst>
                                            <p:cond delay="0"/>
                                          </p:stCondLst>
                                        </p:cTn>
                                        <p:tgtEl>
                                          <p:spTgt spid="2">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1" end="1"/>
                                            </p:txEl>
                                          </p:spTgt>
                                        </p:tgtEl>
                                      </p:cBhvr>
                                      <p:to x="100000" y="60000"/>
                                    </p:animScale>
                                    <p:animScale>
                                      <p:cBhvr>
                                        <p:cTn id="14" dur="166" decel="50000">
                                          <p:stCondLst>
                                            <p:cond delay="676"/>
                                          </p:stCondLst>
                                        </p:cTn>
                                        <p:tgtEl>
                                          <p:spTgt spid="2">
                                            <p:txEl>
                                              <p:pRg st="1" end="1"/>
                                            </p:txEl>
                                          </p:spTgt>
                                        </p:tgtEl>
                                      </p:cBhvr>
                                      <p:to x="100000" y="100000"/>
                                    </p:animScale>
                                    <p:animScale>
                                      <p:cBhvr>
                                        <p:cTn id="15" dur="26">
                                          <p:stCondLst>
                                            <p:cond delay="1312"/>
                                          </p:stCondLst>
                                        </p:cTn>
                                        <p:tgtEl>
                                          <p:spTgt spid="2">
                                            <p:txEl>
                                              <p:pRg st="1" end="1"/>
                                            </p:txEl>
                                          </p:spTgt>
                                        </p:tgtEl>
                                      </p:cBhvr>
                                      <p:to x="100000" y="80000"/>
                                    </p:animScale>
                                    <p:animScale>
                                      <p:cBhvr>
                                        <p:cTn id="16" dur="166" decel="50000">
                                          <p:stCondLst>
                                            <p:cond delay="1338"/>
                                          </p:stCondLst>
                                        </p:cTn>
                                        <p:tgtEl>
                                          <p:spTgt spid="2">
                                            <p:txEl>
                                              <p:pRg st="1" end="1"/>
                                            </p:txEl>
                                          </p:spTgt>
                                        </p:tgtEl>
                                      </p:cBhvr>
                                      <p:to x="100000" y="100000"/>
                                    </p:animScale>
                                    <p:animScale>
                                      <p:cBhvr>
                                        <p:cTn id="17" dur="26">
                                          <p:stCondLst>
                                            <p:cond delay="1642"/>
                                          </p:stCondLst>
                                        </p:cTn>
                                        <p:tgtEl>
                                          <p:spTgt spid="2">
                                            <p:txEl>
                                              <p:pRg st="1" end="1"/>
                                            </p:txEl>
                                          </p:spTgt>
                                        </p:tgtEl>
                                      </p:cBhvr>
                                      <p:to x="100000" y="90000"/>
                                    </p:animScale>
                                    <p:animScale>
                                      <p:cBhvr>
                                        <p:cTn id="18" dur="166" decel="50000">
                                          <p:stCondLst>
                                            <p:cond delay="1668"/>
                                          </p:stCondLst>
                                        </p:cTn>
                                        <p:tgtEl>
                                          <p:spTgt spid="2">
                                            <p:txEl>
                                              <p:pRg st="1" end="1"/>
                                            </p:txEl>
                                          </p:spTgt>
                                        </p:tgtEl>
                                      </p:cBhvr>
                                      <p:to x="100000" y="100000"/>
                                    </p:animScale>
                                    <p:animScale>
                                      <p:cBhvr>
                                        <p:cTn id="19" dur="26">
                                          <p:stCondLst>
                                            <p:cond delay="1808"/>
                                          </p:stCondLst>
                                        </p:cTn>
                                        <p:tgtEl>
                                          <p:spTgt spid="2">
                                            <p:txEl>
                                              <p:pRg st="1" end="1"/>
                                            </p:txEl>
                                          </p:spTgt>
                                        </p:tgtEl>
                                      </p:cBhvr>
                                      <p:to x="100000" y="95000"/>
                                    </p:animScale>
                                    <p:animScale>
                                      <p:cBhvr>
                                        <p:cTn id="20" dur="166" decel="50000">
                                          <p:stCondLst>
                                            <p:cond delay="1834"/>
                                          </p:stCondLst>
                                        </p:cTn>
                                        <p:tgtEl>
                                          <p:spTgt spid="2">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type="subTitle" idx="1"/>
          </p:nvPr>
        </p:nvSpPr>
        <p:spPr/>
        <p:txBody>
          <a:bodyPr>
            <a:normAutofit lnSpcReduction="10000"/>
          </a:bodyPr>
          <a:lstStyle/>
          <a:p>
            <a:r>
              <a:rPr lang="en-US" sz="3600" dirty="0"/>
              <a:t>Background information and early ministry years:</a:t>
            </a:r>
            <a:endParaRPr lang="en-US" sz="3600" b="1" dirty="0" smtClean="0"/>
          </a:p>
        </p:txBody>
      </p:sp>
      <p:sp>
        <p:nvSpPr>
          <p:cNvPr id="3" name="Title 2"/>
          <p:cNvSpPr>
            <a:spLocks noGrp="1"/>
          </p:cNvSpPr>
          <p:nvPr>
            <p:ph type="ctrTitle"/>
          </p:nvPr>
        </p:nvSpPr>
        <p:spPr>
          <a:xfrm>
            <a:off x="457200" y="1828800"/>
            <a:ext cx="8305800" cy="1052732"/>
          </a:xfrm>
        </p:spPr>
        <p:txBody>
          <a:bodyPr>
            <a:normAutofit/>
          </a:bodyPr>
          <a:lstStyle/>
          <a:p>
            <a:pPr algn="ctr"/>
            <a:r>
              <a:rPr lang="en-US" b="1" dirty="0">
                <a:effectLst/>
              </a:rPr>
              <a:t>John Wesley </a:t>
            </a:r>
            <a:r>
              <a:rPr lang="en-US" b="1" dirty="0" smtClean="0">
                <a:effectLst/>
              </a:rPr>
              <a:t>(1703 </a:t>
            </a:r>
            <a:r>
              <a:rPr lang="en-US" b="1" dirty="0">
                <a:effectLst/>
              </a:rPr>
              <a:t>– </a:t>
            </a:r>
            <a:r>
              <a:rPr lang="en-US" b="1" dirty="0" smtClean="0">
                <a:effectLst/>
              </a:rPr>
              <a:t>1791</a:t>
            </a:r>
            <a:r>
              <a:rPr lang="en-US" b="1" dirty="0">
                <a:effectLst/>
              </a:rPr>
              <a:t>)</a:t>
            </a:r>
            <a:endParaRPr lang="en-US" dirty="0"/>
          </a:p>
        </p:txBody>
      </p:sp>
    </p:spTree>
    <p:extLst>
      <p:ext uri="{BB962C8B-B14F-4D97-AF65-F5344CB8AC3E}">
        <p14:creationId xmlns:p14="http://schemas.microsoft.com/office/powerpoint/2010/main" val="2274132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additive="base">
                                        <p:cTn id="15"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r>
              <a:rPr lang="en-US" dirty="0" smtClean="0"/>
              <a:t>His </a:t>
            </a:r>
            <a:r>
              <a:rPr lang="en-US" dirty="0"/>
              <a:t>parents (Samuel Wesley and Susanna Annesley) were raised in a “</a:t>
            </a:r>
            <a:r>
              <a:rPr lang="en-US" b="1" dirty="0"/>
              <a:t>Dissenting home</a:t>
            </a:r>
            <a:r>
              <a:rPr lang="en-US" dirty="0"/>
              <a:t>” which meant they probably followed those </a:t>
            </a:r>
            <a:r>
              <a:rPr lang="en-US" b="1" dirty="0"/>
              <a:t>separatists</a:t>
            </a:r>
            <a:r>
              <a:rPr lang="en-US" dirty="0"/>
              <a:t> or </a:t>
            </a:r>
            <a:r>
              <a:rPr lang="en-US" b="1" dirty="0"/>
              <a:t>dissenters</a:t>
            </a:r>
            <a:r>
              <a:rPr lang="en-US" dirty="0"/>
              <a:t> who considered the Catholic Church or “established church” to be in </a:t>
            </a:r>
            <a:r>
              <a:rPr lang="en-US" b="1" i="1" u="sng" dirty="0">
                <a:solidFill>
                  <a:schemeClr val="bg1"/>
                </a:solidFill>
              </a:rPr>
              <a:t>error</a:t>
            </a:r>
            <a:r>
              <a:rPr lang="en-US" dirty="0" smtClean="0"/>
              <a:t>.</a:t>
            </a:r>
          </a:p>
          <a:p>
            <a:endParaRPr lang="en-US" sz="1200" dirty="0"/>
          </a:p>
          <a:p>
            <a:pPr lvl="1">
              <a:buFont typeface="Wingdings" pitchFamily="2" charset="2"/>
              <a:buChar char="Ø"/>
            </a:pPr>
            <a:r>
              <a:rPr lang="en-US" b="1" dirty="0"/>
              <a:t>Samuel Wesley</a:t>
            </a:r>
            <a:r>
              <a:rPr lang="en-US" dirty="0"/>
              <a:t> will graduate from Oxford and become a minister in the Church of England shortly after John is born</a:t>
            </a:r>
            <a:r>
              <a:rPr lang="en-US" dirty="0" smtClean="0"/>
              <a:t>.</a:t>
            </a:r>
          </a:p>
          <a:p>
            <a:pPr lvl="1">
              <a:buFont typeface="Wingdings" pitchFamily="2" charset="2"/>
              <a:buChar char="Ø"/>
            </a:pPr>
            <a:endParaRPr lang="en-US" sz="1200" dirty="0" smtClean="0"/>
          </a:p>
          <a:p>
            <a:pPr lvl="1">
              <a:buFont typeface="Wingdings" pitchFamily="2" charset="2"/>
              <a:buChar char="Ø"/>
            </a:pPr>
            <a:r>
              <a:rPr lang="en-US" dirty="0" smtClean="0"/>
              <a:t>Susanna </a:t>
            </a:r>
            <a:r>
              <a:rPr lang="en-US" dirty="0"/>
              <a:t>will have 19 children and </a:t>
            </a:r>
            <a:r>
              <a:rPr lang="en-US" b="1" dirty="0"/>
              <a:t>John Wesley</a:t>
            </a:r>
            <a:r>
              <a:rPr lang="en-US" dirty="0"/>
              <a:t> is number 15</a:t>
            </a:r>
            <a:endParaRPr lang="en-US" dirty="0" smtClean="0"/>
          </a:p>
          <a:p>
            <a:pPr marL="514350" indent="-514350">
              <a:buFont typeface="+mj-lt"/>
              <a:buAutoNum type="arabicPeriod"/>
            </a:pPr>
            <a:endParaRPr lang="en-US" sz="1400" b="1" dirty="0" smtClean="0"/>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John Wesley </a:t>
            </a:r>
            <a:r>
              <a:rPr lang="en-US" b="1" dirty="0" smtClean="0">
                <a:effectLst/>
              </a:rPr>
              <a:t>(1703 </a:t>
            </a:r>
            <a:r>
              <a:rPr lang="en-US" b="1" dirty="0">
                <a:effectLst/>
              </a:rPr>
              <a:t>– </a:t>
            </a:r>
            <a:r>
              <a:rPr lang="en-US" b="1" dirty="0" smtClean="0">
                <a:effectLst/>
              </a:rPr>
              <a:t>1791</a:t>
            </a:r>
            <a:r>
              <a:rPr lang="en-US" b="1" dirty="0">
                <a:effectLst/>
              </a:rPr>
              <a:t>)</a:t>
            </a:r>
            <a:endParaRPr lang="en-US" dirty="0"/>
          </a:p>
        </p:txBody>
      </p:sp>
    </p:spTree>
    <p:extLst>
      <p:ext uri="{BB962C8B-B14F-4D97-AF65-F5344CB8AC3E}">
        <p14:creationId xmlns:p14="http://schemas.microsoft.com/office/powerpoint/2010/main" val="3686129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r>
              <a:rPr lang="en-US" dirty="0" smtClean="0"/>
              <a:t>His </a:t>
            </a:r>
            <a:r>
              <a:rPr lang="en-US" dirty="0"/>
              <a:t>parents (Samuel Wesley and Susanna Annesley) were raised in a “</a:t>
            </a:r>
            <a:r>
              <a:rPr lang="en-US" b="1" dirty="0"/>
              <a:t>Dissenting home</a:t>
            </a:r>
            <a:r>
              <a:rPr lang="en-US" dirty="0" smtClean="0"/>
              <a:t>”…..</a:t>
            </a:r>
          </a:p>
          <a:p>
            <a:endParaRPr lang="en-US" sz="1400" b="1" dirty="0"/>
          </a:p>
          <a:p>
            <a:pPr lvl="1">
              <a:buFont typeface="Wingdings" pitchFamily="2" charset="2"/>
              <a:buChar char="Ø"/>
            </a:pPr>
            <a:r>
              <a:rPr lang="en-US" dirty="0"/>
              <a:t>There is probably a mixture of both the established, ritualistic teachings of the Catholic Church as well as the Anglican Church mixed together with some of the dissenting positions held by his grandparents that led </a:t>
            </a:r>
            <a:r>
              <a:rPr lang="en-US" b="1" dirty="0"/>
              <a:t>John Wesle</a:t>
            </a:r>
            <a:r>
              <a:rPr lang="en-US" dirty="0"/>
              <a:t>y to pursue this life of devotion or holiness and an eventual </a:t>
            </a:r>
            <a:r>
              <a:rPr lang="en-US" b="1" u="sng" dirty="0"/>
              <a:t>shift</a:t>
            </a:r>
            <a:r>
              <a:rPr lang="en-US" b="1" dirty="0"/>
              <a:t> from the doctrines of the </a:t>
            </a:r>
            <a:r>
              <a:rPr lang="en-US" b="1" u="sng" dirty="0"/>
              <a:t>Church of England</a:t>
            </a:r>
            <a:r>
              <a:rPr lang="en-US" dirty="0"/>
              <a:t>.</a:t>
            </a:r>
            <a:endParaRPr lang="en-US" b="1" dirty="0" smtClean="0"/>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John Wesley </a:t>
            </a:r>
            <a:r>
              <a:rPr lang="en-US" b="1" dirty="0" smtClean="0">
                <a:effectLst/>
              </a:rPr>
              <a:t>(1703 </a:t>
            </a:r>
            <a:r>
              <a:rPr lang="en-US" b="1" dirty="0">
                <a:effectLst/>
              </a:rPr>
              <a:t>– </a:t>
            </a:r>
            <a:r>
              <a:rPr lang="en-US" b="1" dirty="0" smtClean="0">
                <a:effectLst/>
              </a:rPr>
              <a:t>1791</a:t>
            </a:r>
            <a:r>
              <a:rPr lang="en-US" b="1" dirty="0">
                <a:effectLst/>
              </a:rPr>
              <a:t>)</a:t>
            </a:r>
            <a:endParaRPr lang="en-US" dirty="0"/>
          </a:p>
        </p:txBody>
      </p:sp>
    </p:spTree>
    <p:extLst>
      <p:ext uri="{BB962C8B-B14F-4D97-AF65-F5344CB8AC3E}">
        <p14:creationId xmlns:p14="http://schemas.microsoft.com/office/powerpoint/2010/main" val="2320855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r>
              <a:rPr lang="en-US" b="1" dirty="0"/>
              <a:t>John Wesley</a:t>
            </a:r>
            <a:r>
              <a:rPr lang="en-US" dirty="0"/>
              <a:t> entered Christ Church College in Oxford and received his Master of Arts in 1727</a:t>
            </a:r>
            <a:r>
              <a:rPr lang="en-US" dirty="0" smtClean="0"/>
              <a:t>.</a:t>
            </a:r>
          </a:p>
          <a:p>
            <a:endParaRPr lang="en-US" sz="1400" b="1" dirty="0"/>
          </a:p>
          <a:p>
            <a:pPr lvl="1">
              <a:buFont typeface="Wingdings" pitchFamily="2" charset="2"/>
              <a:buChar char="Ø"/>
            </a:pPr>
            <a:r>
              <a:rPr lang="en-US" dirty="0"/>
              <a:t>It is believed that his pursuit of a rigid, methodical and devoted life based on Scriptural principles and godliness, along with reading about the </a:t>
            </a:r>
            <a:r>
              <a:rPr lang="en-US" b="1" dirty="0"/>
              <a:t>Great Revivals</a:t>
            </a:r>
            <a:r>
              <a:rPr lang="en-US" dirty="0"/>
              <a:t> of the 18</a:t>
            </a:r>
            <a:r>
              <a:rPr lang="en-US" baseline="30000" dirty="0"/>
              <a:t>th</a:t>
            </a:r>
            <a:r>
              <a:rPr lang="en-US" dirty="0"/>
              <a:t> century, led to his “official conversion” and turning point in his life</a:t>
            </a:r>
            <a:r>
              <a:rPr lang="en-US" dirty="0" smtClean="0"/>
              <a:t>.</a:t>
            </a:r>
          </a:p>
          <a:p>
            <a:pPr lvl="1">
              <a:buFont typeface="Wingdings" pitchFamily="2" charset="2"/>
              <a:buChar char="Ø"/>
            </a:pPr>
            <a:endParaRPr lang="en-US" sz="1400" dirty="0" smtClean="0"/>
          </a:p>
          <a:p>
            <a:pPr lvl="1">
              <a:buFont typeface="Wingdings" pitchFamily="2" charset="2"/>
              <a:buChar char="Ø"/>
            </a:pPr>
            <a:r>
              <a:rPr lang="en-US" dirty="0" smtClean="0"/>
              <a:t>From </a:t>
            </a:r>
            <a:r>
              <a:rPr lang="en-US" dirty="0"/>
              <a:t>there the rest is history…..the “</a:t>
            </a:r>
            <a:r>
              <a:rPr lang="en-US" b="1" dirty="0"/>
              <a:t>holy clubs</a:t>
            </a:r>
            <a:r>
              <a:rPr lang="en-US" dirty="0"/>
              <a:t>” began to take shape (originally formed by his brother Charles) and </a:t>
            </a:r>
            <a:r>
              <a:rPr lang="en-US" b="1" u="sng" dirty="0"/>
              <a:t>Methodism</a:t>
            </a:r>
            <a:r>
              <a:rPr lang="en-US" b="1" dirty="0"/>
              <a:t> was born</a:t>
            </a:r>
            <a:r>
              <a:rPr lang="en-US" dirty="0"/>
              <a:t>!</a:t>
            </a:r>
            <a:endParaRPr lang="en-US" b="1" dirty="0" smtClean="0"/>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John Wesley </a:t>
            </a:r>
            <a:r>
              <a:rPr lang="en-US" b="1" dirty="0" smtClean="0">
                <a:effectLst/>
              </a:rPr>
              <a:t>(1703 </a:t>
            </a:r>
            <a:r>
              <a:rPr lang="en-US" b="1" dirty="0">
                <a:effectLst/>
              </a:rPr>
              <a:t>– </a:t>
            </a:r>
            <a:r>
              <a:rPr lang="en-US" b="1" dirty="0" smtClean="0">
                <a:effectLst/>
              </a:rPr>
              <a:t>1791</a:t>
            </a:r>
            <a:r>
              <a:rPr lang="en-US" b="1" dirty="0">
                <a:effectLst/>
              </a:rPr>
              <a:t>)</a:t>
            </a:r>
            <a:endParaRPr lang="en-US" dirty="0"/>
          </a:p>
        </p:txBody>
      </p:sp>
    </p:spTree>
    <p:extLst>
      <p:ext uri="{BB962C8B-B14F-4D97-AF65-F5344CB8AC3E}">
        <p14:creationId xmlns:p14="http://schemas.microsoft.com/office/powerpoint/2010/main" val="2471368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wipe(down)">
                                      <p:cBhvr>
                                        <p:cTn id="18"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r>
              <a:rPr lang="en-US" sz="2800" dirty="0"/>
              <a:t>John will spend time (about 2 years) in Savannah, Georgia for the purposes of reaching and converting Indians and helping to establish his new found “</a:t>
            </a:r>
            <a:r>
              <a:rPr lang="en-US" sz="2800" b="1" u="sng" dirty="0"/>
              <a:t>Methodism</a:t>
            </a:r>
            <a:r>
              <a:rPr lang="en-US" sz="2800" dirty="0"/>
              <a:t>” among the colonists</a:t>
            </a:r>
            <a:r>
              <a:rPr lang="en-US" sz="2800" dirty="0" smtClean="0"/>
              <a:t>.</a:t>
            </a:r>
          </a:p>
          <a:p>
            <a:endParaRPr lang="en-US" sz="1400" b="1" dirty="0"/>
          </a:p>
          <a:p>
            <a:r>
              <a:rPr lang="en-US" sz="2800" dirty="0"/>
              <a:t>During his time in Savanna Georgia, charges were brought against him (he was just too serious about his faith) and he was basically run out of town and he returned to England.</a:t>
            </a:r>
            <a:endParaRPr lang="en-US" sz="2800" b="1" dirty="0"/>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John Wesley </a:t>
            </a:r>
            <a:r>
              <a:rPr lang="en-US" b="1" dirty="0" smtClean="0">
                <a:effectLst/>
              </a:rPr>
              <a:t>(1703 </a:t>
            </a:r>
            <a:r>
              <a:rPr lang="en-US" b="1" dirty="0">
                <a:effectLst/>
              </a:rPr>
              <a:t>– </a:t>
            </a:r>
            <a:r>
              <a:rPr lang="en-US" b="1" dirty="0" smtClean="0">
                <a:effectLst/>
              </a:rPr>
              <a:t>1791</a:t>
            </a:r>
            <a:r>
              <a:rPr lang="en-US" b="1" dirty="0">
                <a:effectLst/>
              </a:rPr>
              <a:t>)</a:t>
            </a:r>
            <a:endParaRPr lang="en-US" dirty="0"/>
          </a:p>
        </p:txBody>
      </p:sp>
    </p:spTree>
    <p:extLst>
      <p:ext uri="{BB962C8B-B14F-4D97-AF65-F5344CB8AC3E}">
        <p14:creationId xmlns:p14="http://schemas.microsoft.com/office/powerpoint/2010/main" val="3288084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type="subTitle" idx="1"/>
          </p:nvPr>
        </p:nvSpPr>
        <p:spPr>
          <a:xfrm>
            <a:off x="457200" y="3699804"/>
            <a:ext cx="8305800" cy="2243796"/>
          </a:xfrm>
        </p:spPr>
        <p:txBody>
          <a:bodyPr>
            <a:normAutofit/>
          </a:bodyPr>
          <a:lstStyle/>
          <a:p>
            <a:r>
              <a:rPr lang="en-US" sz="4000" dirty="0"/>
              <a:t>The “</a:t>
            </a:r>
            <a:r>
              <a:rPr lang="en-US" sz="4000" b="1" dirty="0"/>
              <a:t>real</a:t>
            </a:r>
            <a:r>
              <a:rPr lang="en-US" sz="4000" dirty="0"/>
              <a:t>” Revivals for Wesley began when he returned to London, England in 1738</a:t>
            </a:r>
            <a:endParaRPr lang="en-US" sz="4000" b="1" dirty="0" smtClean="0"/>
          </a:p>
        </p:txBody>
      </p:sp>
      <p:sp>
        <p:nvSpPr>
          <p:cNvPr id="3" name="Title 2"/>
          <p:cNvSpPr>
            <a:spLocks noGrp="1"/>
          </p:cNvSpPr>
          <p:nvPr>
            <p:ph type="ctrTitle"/>
          </p:nvPr>
        </p:nvSpPr>
        <p:spPr>
          <a:xfrm>
            <a:off x="457200" y="1828800"/>
            <a:ext cx="8305800" cy="1052732"/>
          </a:xfrm>
        </p:spPr>
        <p:txBody>
          <a:bodyPr>
            <a:normAutofit/>
          </a:bodyPr>
          <a:lstStyle/>
          <a:p>
            <a:pPr algn="ctr"/>
            <a:r>
              <a:rPr lang="en-US" b="1" dirty="0">
                <a:effectLst/>
              </a:rPr>
              <a:t>John Wesley </a:t>
            </a:r>
            <a:r>
              <a:rPr lang="en-US" b="1" dirty="0" smtClean="0">
                <a:effectLst/>
              </a:rPr>
              <a:t>(1703 </a:t>
            </a:r>
            <a:r>
              <a:rPr lang="en-US" b="1" dirty="0">
                <a:effectLst/>
              </a:rPr>
              <a:t>– </a:t>
            </a:r>
            <a:r>
              <a:rPr lang="en-US" b="1" dirty="0" smtClean="0">
                <a:effectLst/>
              </a:rPr>
              <a:t>1791</a:t>
            </a:r>
            <a:r>
              <a:rPr lang="en-US" b="1" dirty="0">
                <a:effectLst/>
              </a:rPr>
              <a:t>)</a:t>
            </a:r>
            <a:endParaRPr lang="en-US" dirty="0"/>
          </a:p>
        </p:txBody>
      </p:sp>
    </p:spTree>
    <p:extLst>
      <p:ext uri="{BB962C8B-B14F-4D97-AF65-F5344CB8AC3E}">
        <p14:creationId xmlns:p14="http://schemas.microsoft.com/office/powerpoint/2010/main" val="826278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r>
              <a:rPr lang="en-US" dirty="0"/>
              <a:t>Wesley observed the success of his friend George Whitefield in relation to his “</a:t>
            </a:r>
            <a:r>
              <a:rPr lang="en-US" b="1" dirty="0"/>
              <a:t>open air meetings</a:t>
            </a:r>
            <a:r>
              <a:rPr lang="en-US" dirty="0"/>
              <a:t>” and although was reluctant at first to do the same, he does eventually preach his first sermon in the open (sometimes called “field preaching”) near </a:t>
            </a:r>
            <a:r>
              <a:rPr lang="en-US" b="1" dirty="0"/>
              <a:t>Bristol</a:t>
            </a:r>
            <a:r>
              <a:rPr lang="en-US" dirty="0"/>
              <a:t> in April of 1739</a:t>
            </a:r>
            <a:r>
              <a:rPr lang="en-US" dirty="0" smtClean="0"/>
              <a:t>.</a:t>
            </a:r>
          </a:p>
          <a:p>
            <a:endParaRPr lang="en-US" sz="1400" b="1" dirty="0"/>
          </a:p>
          <a:p>
            <a:pPr lvl="1">
              <a:buFont typeface="Wingdings" pitchFamily="2" charset="2"/>
              <a:buChar char="Ø"/>
            </a:pPr>
            <a:r>
              <a:rPr lang="en-US" dirty="0"/>
              <a:t>It is a good thing that he didn’t remain reluctant for these services became very successful in saving souls</a:t>
            </a:r>
            <a:r>
              <a:rPr lang="en-US" dirty="0" smtClean="0"/>
              <a:t>!</a:t>
            </a:r>
          </a:p>
          <a:p>
            <a:pPr lvl="1">
              <a:buFont typeface="Wingdings" pitchFamily="2" charset="2"/>
              <a:buChar char="Ø"/>
            </a:pPr>
            <a:endParaRPr lang="en-US" sz="1400" b="1" dirty="0"/>
          </a:p>
          <a:p>
            <a:pPr lvl="1">
              <a:buFont typeface="Wingdings" pitchFamily="2" charset="2"/>
              <a:buChar char="Ø"/>
            </a:pPr>
            <a:r>
              <a:rPr lang="en-US" dirty="0"/>
              <a:t>He continued to preach in the open fields, halls, cottages, chapels and any church that would have him for nearly </a:t>
            </a:r>
            <a:r>
              <a:rPr lang="en-US" b="1" dirty="0"/>
              <a:t>50 years</a:t>
            </a:r>
            <a:r>
              <a:rPr lang="en-US" dirty="0"/>
              <a:t>.</a:t>
            </a:r>
            <a:endParaRPr lang="en-US" b="1" dirty="0"/>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John Wesley </a:t>
            </a:r>
            <a:r>
              <a:rPr lang="en-US" b="1" dirty="0" smtClean="0">
                <a:effectLst/>
              </a:rPr>
              <a:t>(1703 </a:t>
            </a:r>
            <a:r>
              <a:rPr lang="en-US" b="1" dirty="0">
                <a:effectLst/>
              </a:rPr>
              <a:t>– </a:t>
            </a:r>
            <a:r>
              <a:rPr lang="en-US" b="1" dirty="0" smtClean="0">
                <a:effectLst/>
              </a:rPr>
              <a:t>1791</a:t>
            </a:r>
            <a:r>
              <a:rPr lang="en-US" b="1" dirty="0">
                <a:effectLst/>
              </a:rPr>
              <a:t>)</a:t>
            </a:r>
            <a:endParaRPr lang="en-US" dirty="0"/>
          </a:p>
        </p:txBody>
      </p:sp>
    </p:spTree>
    <p:extLst>
      <p:ext uri="{BB962C8B-B14F-4D97-AF65-F5344CB8AC3E}">
        <p14:creationId xmlns:p14="http://schemas.microsoft.com/office/powerpoint/2010/main" val="3606713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r>
              <a:rPr lang="en-US" dirty="0"/>
              <a:t>The </a:t>
            </a:r>
            <a:r>
              <a:rPr lang="en-US" b="1" dirty="0"/>
              <a:t>Methodist Society</a:t>
            </a:r>
            <a:r>
              <a:rPr lang="en-US" dirty="0"/>
              <a:t> of England begins</a:t>
            </a:r>
            <a:r>
              <a:rPr lang="en-US" dirty="0" smtClean="0"/>
              <a:t>:</a:t>
            </a:r>
          </a:p>
          <a:p>
            <a:endParaRPr lang="en-US" sz="1400" b="1" dirty="0"/>
          </a:p>
          <a:p>
            <a:pPr lvl="1">
              <a:buFont typeface="Wingdings" pitchFamily="2" charset="2"/>
              <a:buChar char="Ø"/>
            </a:pPr>
            <a:r>
              <a:rPr lang="en-US" dirty="0"/>
              <a:t>The Church of England did not formally recognize this group and it brought severe persecution upon them by the Anglican Church</a:t>
            </a:r>
            <a:r>
              <a:rPr lang="en-US" dirty="0" smtClean="0"/>
              <a:t>.</a:t>
            </a:r>
          </a:p>
          <a:p>
            <a:pPr lvl="1">
              <a:buFont typeface="Wingdings" pitchFamily="2" charset="2"/>
              <a:buChar char="Ø"/>
            </a:pPr>
            <a:endParaRPr lang="en-US" sz="1400" b="1" dirty="0"/>
          </a:p>
          <a:p>
            <a:pPr lvl="1">
              <a:buFont typeface="Wingdings" pitchFamily="2" charset="2"/>
              <a:buChar char="Ø"/>
            </a:pPr>
            <a:r>
              <a:rPr lang="en-US" dirty="0"/>
              <a:t>The Church of England considered their teachings of “</a:t>
            </a:r>
            <a:r>
              <a:rPr lang="en-US" b="1" i="1" u="sng" dirty="0">
                <a:solidFill>
                  <a:schemeClr val="bg1"/>
                </a:solidFill>
              </a:rPr>
              <a:t>Holy</a:t>
            </a:r>
            <a:r>
              <a:rPr lang="en-US" b="1" dirty="0">
                <a:solidFill>
                  <a:schemeClr val="bg1"/>
                </a:solidFill>
              </a:rPr>
              <a:t> </a:t>
            </a:r>
            <a:r>
              <a:rPr lang="en-US" b="1" i="1" u="sng" dirty="0">
                <a:solidFill>
                  <a:schemeClr val="bg1"/>
                </a:solidFill>
              </a:rPr>
              <a:t>living</a:t>
            </a:r>
            <a:r>
              <a:rPr lang="en-US" dirty="0"/>
              <a:t>” to be strange and fanatical and deemed it to be leading people astray</a:t>
            </a:r>
            <a:r>
              <a:rPr lang="en-US" dirty="0" smtClean="0"/>
              <a:t>.</a:t>
            </a:r>
          </a:p>
          <a:p>
            <a:pPr lvl="1">
              <a:buFont typeface="Wingdings" pitchFamily="2" charset="2"/>
              <a:buChar char="Ø"/>
            </a:pPr>
            <a:endParaRPr lang="en-US" sz="1400" b="1" dirty="0"/>
          </a:p>
          <a:p>
            <a:pPr lvl="1">
              <a:buFont typeface="Wingdings" pitchFamily="2" charset="2"/>
              <a:buChar char="Ø"/>
            </a:pPr>
            <a:r>
              <a:rPr lang="en-US" dirty="0"/>
              <a:t>There was even a charge that they were reintroducing or reestablishing Catholicism in England.</a:t>
            </a:r>
            <a:endParaRPr lang="en-US" b="1" dirty="0"/>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John Wesley </a:t>
            </a:r>
            <a:r>
              <a:rPr lang="en-US" b="1" dirty="0" smtClean="0">
                <a:effectLst/>
              </a:rPr>
              <a:t>(1703 </a:t>
            </a:r>
            <a:r>
              <a:rPr lang="en-US" b="1" dirty="0">
                <a:effectLst/>
              </a:rPr>
              <a:t>– </a:t>
            </a:r>
            <a:r>
              <a:rPr lang="en-US" b="1" dirty="0" smtClean="0">
                <a:effectLst/>
              </a:rPr>
              <a:t>1791</a:t>
            </a:r>
            <a:r>
              <a:rPr lang="en-US" b="1" dirty="0">
                <a:effectLst/>
              </a:rPr>
              <a:t>)</a:t>
            </a:r>
            <a:endParaRPr lang="en-US" dirty="0"/>
          </a:p>
        </p:txBody>
      </p:sp>
    </p:spTree>
    <p:extLst>
      <p:ext uri="{BB962C8B-B14F-4D97-AF65-F5344CB8AC3E}">
        <p14:creationId xmlns:p14="http://schemas.microsoft.com/office/powerpoint/2010/main" val="3834168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 calcmode="lin" valueType="num">
                                      <p:cBhvr additive="base">
                                        <p:cTn id="24"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fontScale="92500" lnSpcReduction="10000"/>
          </a:bodyPr>
          <a:lstStyle/>
          <a:p>
            <a:r>
              <a:rPr lang="en-US" dirty="0" smtClean="0"/>
              <a:t>Wesley believed there </a:t>
            </a:r>
            <a:r>
              <a:rPr lang="en-US" dirty="0"/>
              <a:t>was a </a:t>
            </a:r>
            <a:r>
              <a:rPr lang="en-US" dirty="0" smtClean="0"/>
              <a:t>need </a:t>
            </a:r>
            <a:r>
              <a:rPr lang="en-US" dirty="0"/>
              <a:t>of </a:t>
            </a:r>
            <a:r>
              <a:rPr lang="en-US" b="1" i="1" u="sng" dirty="0">
                <a:solidFill>
                  <a:schemeClr val="bg1"/>
                </a:solidFill>
              </a:rPr>
              <a:t>revival</a:t>
            </a:r>
            <a:r>
              <a:rPr lang="en-US" dirty="0"/>
              <a:t> in England, and </a:t>
            </a:r>
            <a:r>
              <a:rPr lang="en-US" dirty="0" smtClean="0"/>
              <a:t>he </a:t>
            </a:r>
            <a:r>
              <a:rPr lang="en-US" dirty="0"/>
              <a:t>set out to </a:t>
            </a:r>
            <a:r>
              <a:rPr lang="en-US" dirty="0" smtClean="0"/>
              <a:t>do just that…even </a:t>
            </a:r>
            <a:r>
              <a:rPr lang="en-US" dirty="0"/>
              <a:t>if it meant doing it alone and without the Church of England’s support</a:t>
            </a:r>
            <a:r>
              <a:rPr lang="en-US" dirty="0" smtClean="0"/>
              <a:t>!</a:t>
            </a:r>
          </a:p>
          <a:p>
            <a:endParaRPr lang="en-US" sz="1400" b="1" dirty="0"/>
          </a:p>
          <a:p>
            <a:pPr lvl="1">
              <a:buFont typeface="Wingdings" pitchFamily="2" charset="2"/>
              <a:buChar char="Ø"/>
            </a:pPr>
            <a:r>
              <a:rPr lang="en-US" dirty="0"/>
              <a:t>He </a:t>
            </a:r>
            <a:r>
              <a:rPr lang="en-US" dirty="0" smtClean="0"/>
              <a:t>organized various </a:t>
            </a:r>
            <a:r>
              <a:rPr lang="en-US" dirty="0"/>
              <a:t>societies and conferences which lead to the establishment of houses of </a:t>
            </a:r>
            <a:r>
              <a:rPr lang="en-US" dirty="0" smtClean="0"/>
              <a:t>worship…originally </a:t>
            </a:r>
            <a:r>
              <a:rPr lang="en-US" dirty="0"/>
              <a:t>called chapels</a:t>
            </a:r>
            <a:r>
              <a:rPr lang="en-US" dirty="0" smtClean="0"/>
              <a:t>.</a:t>
            </a:r>
          </a:p>
          <a:p>
            <a:pPr lvl="1">
              <a:buFont typeface="Wingdings" pitchFamily="2" charset="2"/>
              <a:buChar char="Ø"/>
            </a:pPr>
            <a:endParaRPr lang="en-US" sz="1400" b="1" dirty="0"/>
          </a:p>
          <a:p>
            <a:pPr lvl="1">
              <a:buFont typeface="Wingdings" pitchFamily="2" charset="2"/>
              <a:buChar char="Ø"/>
            </a:pPr>
            <a:r>
              <a:rPr lang="en-US" dirty="0"/>
              <a:t>Due to the various conflicts with Church of England there was a serious lack of trained ministers to fill the pulpits of these new churches within England and America so Wesley will go on to ordain their own ministers</a:t>
            </a:r>
            <a:r>
              <a:rPr lang="en-US" dirty="0" smtClean="0"/>
              <a:t>.</a:t>
            </a:r>
          </a:p>
          <a:p>
            <a:pPr lvl="1">
              <a:buFont typeface="Wingdings" pitchFamily="2" charset="2"/>
              <a:buChar char="Ø"/>
            </a:pPr>
            <a:endParaRPr lang="en-US" sz="1400" b="1" dirty="0"/>
          </a:p>
          <a:p>
            <a:pPr lvl="1">
              <a:buFont typeface="Wingdings" pitchFamily="2" charset="2"/>
              <a:buChar char="Ø"/>
            </a:pPr>
            <a:r>
              <a:rPr lang="en-US" dirty="0"/>
              <a:t>Wesley himself never </a:t>
            </a:r>
            <a:r>
              <a:rPr lang="en-US" b="1" u="sng" dirty="0"/>
              <a:t>formally</a:t>
            </a:r>
            <a:r>
              <a:rPr lang="en-US" dirty="0"/>
              <a:t> broke away from the Church of England although his teachings on right living were a source of continued conflict.</a:t>
            </a:r>
            <a:endParaRPr lang="en-US" b="1" dirty="0"/>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John Wesley </a:t>
            </a:r>
            <a:r>
              <a:rPr lang="en-US" b="1" dirty="0" smtClean="0">
                <a:effectLst/>
              </a:rPr>
              <a:t>(1703 </a:t>
            </a:r>
            <a:r>
              <a:rPr lang="en-US" b="1" dirty="0">
                <a:effectLst/>
              </a:rPr>
              <a:t>– </a:t>
            </a:r>
            <a:r>
              <a:rPr lang="en-US" b="1" dirty="0" smtClean="0">
                <a:effectLst/>
              </a:rPr>
              <a:t>1791</a:t>
            </a:r>
            <a:r>
              <a:rPr lang="en-US" b="1" dirty="0">
                <a:effectLst/>
              </a:rPr>
              <a:t>)</a:t>
            </a:r>
            <a:endParaRPr lang="en-US" dirty="0"/>
          </a:p>
        </p:txBody>
      </p:sp>
    </p:spTree>
    <p:extLst>
      <p:ext uri="{BB962C8B-B14F-4D97-AF65-F5344CB8AC3E}">
        <p14:creationId xmlns:p14="http://schemas.microsoft.com/office/powerpoint/2010/main" val="2171810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6" end="6"/>
                                            </p:txEl>
                                          </p:spTgt>
                                        </p:tgtEl>
                                        <p:attrNameLst>
                                          <p:attrName>style.visibility</p:attrName>
                                        </p:attrNameLst>
                                      </p:cBhvr>
                                      <p:to>
                                        <p:strVal val="visible"/>
                                      </p:to>
                                    </p:set>
                                    <p:anim calcmode="lin" valueType="num">
                                      <p:cBhvr additive="base">
                                        <p:cTn id="26"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pPr marL="514350" indent="-514350">
              <a:buFont typeface="+mj-lt"/>
              <a:buAutoNum type="arabicPeriod" startAt="3"/>
            </a:pPr>
            <a:r>
              <a:rPr lang="en-US" dirty="0"/>
              <a:t>Wesley’s doctrinal beliefs</a:t>
            </a:r>
            <a:r>
              <a:rPr lang="en-US" dirty="0" smtClean="0"/>
              <a:t>:</a:t>
            </a:r>
          </a:p>
          <a:p>
            <a:pPr marL="514350" indent="-514350">
              <a:buFont typeface="+mj-lt"/>
              <a:buAutoNum type="arabicPeriod" startAt="3"/>
            </a:pPr>
            <a:endParaRPr lang="en-US" sz="1400" b="1" dirty="0"/>
          </a:p>
          <a:p>
            <a:pPr lvl="1"/>
            <a:r>
              <a:rPr lang="en-US" dirty="0"/>
              <a:t>He supported Luther’s claim that salvation was by </a:t>
            </a:r>
            <a:r>
              <a:rPr lang="en-US" b="1" i="1" u="sng" dirty="0">
                <a:solidFill>
                  <a:schemeClr val="bg1"/>
                </a:solidFill>
              </a:rPr>
              <a:t>grace</a:t>
            </a:r>
            <a:r>
              <a:rPr lang="en-US" dirty="0"/>
              <a:t> through </a:t>
            </a:r>
            <a:r>
              <a:rPr lang="en-US" b="1" i="1" u="sng" dirty="0">
                <a:solidFill>
                  <a:schemeClr val="bg1"/>
                </a:solidFill>
              </a:rPr>
              <a:t>faith</a:t>
            </a:r>
            <a:r>
              <a:rPr lang="en-US" dirty="0"/>
              <a:t> </a:t>
            </a:r>
            <a:r>
              <a:rPr lang="en-US" dirty="0" smtClean="0"/>
              <a:t>alone</a:t>
            </a:r>
          </a:p>
          <a:p>
            <a:pPr lvl="1"/>
            <a:endParaRPr lang="en-US" sz="1400" dirty="0" smtClean="0"/>
          </a:p>
          <a:p>
            <a:pPr lvl="1"/>
            <a:r>
              <a:rPr lang="en-US" dirty="0" smtClean="0"/>
              <a:t>He </a:t>
            </a:r>
            <a:r>
              <a:rPr lang="en-US" dirty="0"/>
              <a:t>was an advocate of </a:t>
            </a:r>
            <a:r>
              <a:rPr lang="en-US" b="1" dirty="0"/>
              <a:t>Arminianism</a:t>
            </a:r>
            <a:r>
              <a:rPr lang="en-US" dirty="0"/>
              <a:t> (</a:t>
            </a:r>
            <a:r>
              <a:rPr lang="en-US" i="1" u="sng" dirty="0"/>
              <a:t>universal redemption, free grace</a:t>
            </a:r>
            <a:r>
              <a:rPr lang="en-US" dirty="0"/>
              <a:t>) which put him at odds with his friend George Whitefield who supported </a:t>
            </a:r>
            <a:r>
              <a:rPr lang="en-US" b="1" dirty="0"/>
              <a:t>Calvinism</a:t>
            </a:r>
            <a:r>
              <a:rPr lang="en-US" dirty="0" smtClean="0"/>
              <a:t>.</a:t>
            </a:r>
          </a:p>
          <a:p>
            <a:pPr lvl="1"/>
            <a:endParaRPr lang="en-US" sz="1400" dirty="0" smtClean="0"/>
          </a:p>
          <a:p>
            <a:pPr lvl="1"/>
            <a:r>
              <a:rPr lang="en-US" dirty="0" smtClean="0"/>
              <a:t>He </a:t>
            </a:r>
            <a:r>
              <a:rPr lang="en-US" dirty="0"/>
              <a:t>emphasized grace, personal salvation, and the present ministry of the Holy Spirit in the life of a believer – which we would also embrace.</a:t>
            </a:r>
            <a:endParaRPr lang="en-US" b="1" dirty="0"/>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John Wesley </a:t>
            </a:r>
            <a:r>
              <a:rPr lang="en-US" b="1" dirty="0" smtClean="0">
                <a:effectLst/>
              </a:rPr>
              <a:t>(1703 </a:t>
            </a:r>
            <a:r>
              <a:rPr lang="en-US" b="1" dirty="0">
                <a:effectLst/>
              </a:rPr>
              <a:t>– </a:t>
            </a:r>
            <a:r>
              <a:rPr lang="en-US" b="1" dirty="0" smtClean="0">
                <a:effectLst/>
              </a:rPr>
              <a:t>1791</a:t>
            </a:r>
            <a:r>
              <a:rPr lang="en-US" b="1" dirty="0">
                <a:effectLst/>
              </a:rPr>
              <a:t>)</a:t>
            </a:r>
            <a:endParaRPr lang="en-US" dirty="0"/>
          </a:p>
        </p:txBody>
      </p:sp>
    </p:spTree>
    <p:extLst>
      <p:ext uri="{BB962C8B-B14F-4D97-AF65-F5344CB8AC3E}">
        <p14:creationId xmlns:p14="http://schemas.microsoft.com/office/powerpoint/2010/main" val="926476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 calcmode="lin" valueType="num">
                                      <p:cBhvr additive="base">
                                        <p:cTn id="24"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pPr marL="514350" indent="-514350">
              <a:buFont typeface="+mj-lt"/>
              <a:buAutoNum type="arabicPeriod" startAt="4"/>
            </a:pPr>
            <a:r>
              <a:rPr lang="en-US" dirty="0"/>
              <a:t>It was his doctrinal positions and support of </a:t>
            </a:r>
            <a:r>
              <a:rPr lang="en-US" b="1" dirty="0"/>
              <a:t>Arminianism</a:t>
            </a:r>
            <a:r>
              <a:rPr lang="en-US" dirty="0"/>
              <a:t> (the idea of universal redemption in which all people are </a:t>
            </a:r>
            <a:r>
              <a:rPr lang="en-US" b="1" u="sng" dirty="0"/>
              <a:t>capable</a:t>
            </a:r>
            <a:r>
              <a:rPr lang="en-US" dirty="0"/>
              <a:t> of being saved) that put him at odds with others who followed the stricter teachings of </a:t>
            </a:r>
            <a:r>
              <a:rPr lang="en-US" b="1" dirty="0"/>
              <a:t>Calvinism</a:t>
            </a:r>
            <a:r>
              <a:rPr lang="en-US" dirty="0"/>
              <a:t> which taught only those </a:t>
            </a:r>
            <a:r>
              <a:rPr lang="en-US" b="1" u="sng" dirty="0"/>
              <a:t>chosen</a:t>
            </a:r>
            <a:r>
              <a:rPr lang="en-US" dirty="0"/>
              <a:t> by God (“the elect”) could be saved</a:t>
            </a:r>
            <a:r>
              <a:rPr lang="en-US" dirty="0" smtClean="0"/>
              <a:t>.</a:t>
            </a:r>
          </a:p>
          <a:p>
            <a:pPr marL="514350" indent="-514350">
              <a:buFont typeface="+mj-lt"/>
              <a:buAutoNum type="arabicPeriod" startAt="4"/>
            </a:pPr>
            <a:endParaRPr lang="en-US" sz="1400" dirty="0"/>
          </a:p>
          <a:p>
            <a:pPr lvl="1"/>
            <a:r>
              <a:rPr lang="en-US" dirty="0"/>
              <a:t>This pretty much created the formal division between the </a:t>
            </a:r>
            <a:r>
              <a:rPr lang="en-US" b="1" i="1" u="sng" dirty="0">
                <a:solidFill>
                  <a:schemeClr val="bg1"/>
                </a:solidFill>
              </a:rPr>
              <a:t>Presbyterian</a:t>
            </a:r>
            <a:r>
              <a:rPr lang="en-US" dirty="0"/>
              <a:t> Church and the </a:t>
            </a:r>
            <a:r>
              <a:rPr lang="en-US" b="1" i="1" u="sng" dirty="0">
                <a:solidFill>
                  <a:schemeClr val="bg1"/>
                </a:solidFill>
              </a:rPr>
              <a:t>Methodist</a:t>
            </a:r>
            <a:r>
              <a:rPr lang="en-US" dirty="0"/>
              <a:t> Church</a:t>
            </a:r>
            <a:r>
              <a:rPr lang="en-US" dirty="0" smtClean="0"/>
              <a:t>.</a:t>
            </a:r>
          </a:p>
          <a:p>
            <a:pPr lvl="1"/>
            <a:endParaRPr lang="en-US" sz="1400" dirty="0" smtClean="0"/>
          </a:p>
          <a:p>
            <a:pPr lvl="1"/>
            <a:r>
              <a:rPr lang="en-US" dirty="0" smtClean="0"/>
              <a:t>The </a:t>
            </a:r>
            <a:r>
              <a:rPr lang="en-US" dirty="0"/>
              <a:t>division between these two schools of thought (Arminianism and Calvinism) continues to fuel debate even in our current day.</a:t>
            </a:r>
            <a:endParaRPr lang="en-US" dirty="0" smtClean="0"/>
          </a:p>
          <a:p>
            <a:pPr marL="514350" indent="-514350">
              <a:buFont typeface="+mj-lt"/>
              <a:buAutoNum type="arabicPeriod" startAt="4"/>
            </a:pPr>
            <a:endParaRPr lang="en-US" sz="1400" b="1" dirty="0"/>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John Wesley </a:t>
            </a:r>
            <a:r>
              <a:rPr lang="en-US" b="1" dirty="0" smtClean="0">
                <a:effectLst/>
              </a:rPr>
              <a:t>(1703 </a:t>
            </a:r>
            <a:r>
              <a:rPr lang="en-US" b="1" dirty="0">
                <a:effectLst/>
              </a:rPr>
              <a:t>– </a:t>
            </a:r>
            <a:r>
              <a:rPr lang="en-US" b="1" dirty="0" smtClean="0">
                <a:effectLst/>
              </a:rPr>
              <a:t>1791</a:t>
            </a:r>
            <a:r>
              <a:rPr lang="en-US" b="1" dirty="0">
                <a:effectLst/>
              </a:rPr>
              <a:t>)</a:t>
            </a:r>
            <a:endParaRPr lang="en-US" dirty="0"/>
          </a:p>
        </p:txBody>
      </p:sp>
    </p:spTree>
    <p:extLst>
      <p:ext uri="{BB962C8B-B14F-4D97-AF65-F5344CB8AC3E}">
        <p14:creationId xmlns:p14="http://schemas.microsoft.com/office/powerpoint/2010/main" val="3043767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pPr marL="514350" indent="-514350">
              <a:buFont typeface="+mj-lt"/>
              <a:buAutoNum type="arabicPeriod" startAt="5"/>
            </a:pPr>
            <a:r>
              <a:rPr lang="en-US" dirty="0"/>
              <a:t>Summing up the life of John Wesley…..probably one of the more significant contributors to the Great Awakening and modern revival movement</a:t>
            </a:r>
            <a:r>
              <a:rPr lang="en-US" dirty="0" smtClean="0"/>
              <a:t>:</a:t>
            </a:r>
          </a:p>
          <a:p>
            <a:pPr marL="514350" indent="-514350">
              <a:buFont typeface="+mj-lt"/>
              <a:buAutoNum type="arabicPeriod" startAt="5"/>
            </a:pPr>
            <a:endParaRPr lang="en-US" sz="1400" dirty="0"/>
          </a:p>
          <a:p>
            <a:pPr lvl="1"/>
            <a:r>
              <a:rPr lang="en-US" dirty="0"/>
              <a:t>He traveled constantly often on horseback and preached 2 to 3 times a day</a:t>
            </a:r>
            <a:r>
              <a:rPr lang="en-US" dirty="0" smtClean="0"/>
              <a:t>!</a:t>
            </a:r>
          </a:p>
          <a:p>
            <a:pPr lvl="1"/>
            <a:endParaRPr lang="en-US" sz="1400" dirty="0" smtClean="0"/>
          </a:p>
          <a:p>
            <a:pPr lvl="1"/>
            <a:r>
              <a:rPr lang="en-US" dirty="0"/>
              <a:t>He commissioned and ordained hundreds of preachers, formed various societies of Christians, and established numerous chapels where the Gospel continued to be preached.</a:t>
            </a:r>
            <a:endParaRPr lang="en-US" sz="1400" b="1" dirty="0"/>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John Wesley </a:t>
            </a:r>
            <a:r>
              <a:rPr lang="en-US" b="1" dirty="0" smtClean="0">
                <a:effectLst/>
              </a:rPr>
              <a:t>(1703 </a:t>
            </a:r>
            <a:r>
              <a:rPr lang="en-US" b="1" dirty="0">
                <a:effectLst/>
              </a:rPr>
              <a:t>– </a:t>
            </a:r>
            <a:r>
              <a:rPr lang="en-US" b="1" dirty="0" smtClean="0">
                <a:effectLst/>
              </a:rPr>
              <a:t>1791</a:t>
            </a:r>
            <a:r>
              <a:rPr lang="en-US" b="1" dirty="0">
                <a:effectLst/>
              </a:rPr>
              <a:t>)</a:t>
            </a:r>
            <a:endParaRPr lang="en-US" dirty="0"/>
          </a:p>
        </p:txBody>
      </p:sp>
    </p:spTree>
    <p:extLst>
      <p:ext uri="{BB962C8B-B14F-4D97-AF65-F5344CB8AC3E}">
        <p14:creationId xmlns:p14="http://schemas.microsoft.com/office/powerpoint/2010/main" val="2935282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pPr marL="514350" indent="-514350">
              <a:buFont typeface="+mj-lt"/>
              <a:buAutoNum type="arabicPeriod" startAt="5"/>
            </a:pPr>
            <a:r>
              <a:rPr lang="en-US" dirty="0"/>
              <a:t>Summing up the life of John Wesley…..probably one of the more significant contributors to the Great Awakening and modern revival movement</a:t>
            </a:r>
            <a:r>
              <a:rPr lang="en-US" dirty="0" smtClean="0"/>
              <a:t>:</a:t>
            </a:r>
          </a:p>
          <a:p>
            <a:pPr marL="514350" indent="-514350">
              <a:buFont typeface="+mj-lt"/>
              <a:buAutoNum type="arabicPeriod" startAt="5"/>
            </a:pPr>
            <a:endParaRPr lang="en-US" sz="1400" dirty="0"/>
          </a:p>
          <a:p>
            <a:pPr lvl="1"/>
            <a:r>
              <a:rPr lang="en-US" dirty="0"/>
              <a:t>He helped in the establishment of aid to the poor, and superintended a number of schools and orphanages</a:t>
            </a:r>
            <a:r>
              <a:rPr lang="en-US" dirty="0" smtClean="0"/>
              <a:t>.</a:t>
            </a:r>
          </a:p>
          <a:p>
            <a:pPr lvl="1"/>
            <a:endParaRPr lang="en-US" sz="1400" dirty="0" smtClean="0"/>
          </a:p>
          <a:p>
            <a:pPr lvl="1"/>
            <a:r>
              <a:rPr lang="en-US" dirty="0"/>
              <a:t>The membership in the </a:t>
            </a:r>
            <a:r>
              <a:rPr lang="en-US" b="1" dirty="0"/>
              <a:t>Methodist</a:t>
            </a:r>
            <a:r>
              <a:rPr lang="en-US" dirty="0"/>
              <a:t> movement was 135,000 strong when he </a:t>
            </a:r>
            <a:r>
              <a:rPr lang="en-US" dirty="0" smtClean="0"/>
              <a:t>died</a:t>
            </a:r>
          </a:p>
          <a:p>
            <a:pPr lvl="1"/>
            <a:endParaRPr lang="en-US" sz="1400" b="1" dirty="0"/>
          </a:p>
          <a:p>
            <a:pPr lvl="1"/>
            <a:r>
              <a:rPr lang="en-US" dirty="0"/>
              <a:t>He was never idle….rising at 4:00 in the morning and lived a </a:t>
            </a:r>
            <a:r>
              <a:rPr lang="en-US" b="1" i="1" u="sng" dirty="0">
                <a:solidFill>
                  <a:schemeClr val="bg1"/>
                </a:solidFill>
              </a:rPr>
              <a:t>simple</a:t>
            </a:r>
            <a:r>
              <a:rPr lang="en-US" dirty="0"/>
              <a:t> and </a:t>
            </a:r>
            <a:r>
              <a:rPr lang="en-US" b="1" i="1" u="sng" dirty="0">
                <a:solidFill>
                  <a:schemeClr val="bg1"/>
                </a:solidFill>
              </a:rPr>
              <a:t>methodical</a:t>
            </a:r>
            <a:r>
              <a:rPr lang="en-US" dirty="0"/>
              <a:t> life in which he followed until the end.</a:t>
            </a:r>
            <a:endParaRPr lang="en-US" b="1" dirty="0"/>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John Wesley </a:t>
            </a:r>
            <a:r>
              <a:rPr lang="en-US" b="1" dirty="0" smtClean="0">
                <a:effectLst/>
              </a:rPr>
              <a:t>(1703 </a:t>
            </a:r>
            <a:r>
              <a:rPr lang="en-US" b="1" dirty="0">
                <a:effectLst/>
              </a:rPr>
              <a:t>– </a:t>
            </a:r>
            <a:r>
              <a:rPr lang="en-US" b="1" dirty="0" smtClean="0">
                <a:effectLst/>
              </a:rPr>
              <a:t>1791</a:t>
            </a:r>
            <a:r>
              <a:rPr lang="en-US" b="1" dirty="0">
                <a:effectLst/>
              </a:rPr>
              <a:t>)</a:t>
            </a:r>
            <a:endParaRPr lang="en-US" dirty="0"/>
          </a:p>
        </p:txBody>
      </p:sp>
    </p:spTree>
    <p:extLst>
      <p:ext uri="{BB962C8B-B14F-4D97-AF65-F5344CB8AC3E}">
        <p14:creationId xmlns:p14="http://schemas.microsoft.com/office/powerpoint/2010/main" val="212322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 calcmode="lin" valueType="num">
                                      <p:cBhvr additive="base">
                                        <p:cTn id="1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181600"/>
          </a:xfrm>
        </p:spPr>
        <p:txBody>
          <a:bodyPr>
            <a:normAutofit lnSpcReduction="10000"/>
          </a:bodyPr>
          <a:lstStyle/>
          <a:p>
            <a:pPr marL="514350" indent="-514350">
              <a:buFont typeface="+mj-lt"/>
              <a:buAutoNum type="arabicPeriod"/>
            </a:pPr>
            <a:r>
              <a:rPr lang="en-US" dirty="0"/>
              <a:t>It began as a formation of </a:t>
            </a:r>
            <a:r>
              <a:rPr lang="en-US" b="1" u="sng" dirty="0"/>
              <a:t>“religious societies”</a:t>
            </a:r>
            <a:r>
              <a:rPr lang="en-US" dirty="0"/>
              <a:t> in which believers banded or gathered themselves together for the purposes of intensive accountability and religious instruction</a:t>
            </a:r>
            <a:r>
              <a:rPr lang="en-US" dirty="0" smtClean="0"/>
              <a:t>.</a:t>
            </a:r>
          </a:p>
          <a:p>
            <a:pPr marL="514350" indent="-514350">
              <a:buFont typeface="+mj-lt"/>
              <a:buAutoNum type="arabicPeriod"/>
            </a:pPr>
            <a:endParaRPr lang="en-US" sz="1300" dirty="0"/>
          </a:p>
          <a:p>
            <a:pPr marL="514350" indent="-514350">
              <a:buFont typeface="+mj-lt"/>
              <a:buAutoNum type="arabicPeriod"/>
            </a:pPr>
            <a:r>
              <a:rPr lang="en-US" dirty="0"/>
              <a:t>Its formal beginning took place in </a:t>
            </a:r>
            <a:r>
              <a:rPr lang="en-US" b="1" dirty="0"/>
              <a:t>Oxford, England</a:t>
            </a:r>
            <a:r>
              <a:rPr lang="en-US" dirty="0"/>
              <a:t> with the establishment of the “</a:t>
            </a:r>
            <a:r>
              <a:rPr lang="en-US" b="1" dirty="0"/>
              <a:t>Holy Club</a:t>
            </a:r>
            <a:r>
              <a:rPr lang="en-US" dirty="0"/>
              <a:t>” which was a gathering of devoted Christians who banded together under the purposes of living a holy life</a:t>
            </a:r>
            <a:r>
              <a:rPr lang="en-US" dirty="0" smtClean="0"/>
              <a:t>.</a:t>
            </a:r>
          </a:p>
          <a:p>
            <a:pPr marL="514350" indent="-514350">
              <a:buFont typeface="+mj-lt"/>
              <a:buAutoNum type="arabicPeriod"/>
            </a:pPr>
            <a:endParaRPr lang="en-US" sz="1300" dirty="0" smtClean="0"/>
          </a:p>
          <a:p>
            <a:pPr marL="514350" indent="-514350">
              <a:buFont typeface="+mj-lt"/>
              <a:buAutoNum type="arabicPeriod"/>
            </a:pPr>
            <a:r>
              <a:rPr lang="en-US" dirty="0" smtClean="0"/>
              <a:t>Often </a:t>
            </a:r>
            <a:r>
              <a:rPr lang="en-US" dirty="0"/>
              <a:t>these believers would attend one of the “open air” meetings held by Wesley, and then resulted in them coming under conviction and subsequently committing themselves to God and this movement.</a:t>
            </a:r>
          </a:p>
        </p:txBody>
      </p:sp>
      <p:sp>
        <p:nvSpPr>
          <p:cNvPr id="3" name="Title 2"/>
          <p:cNvSpPr>
            <a:spLocks noGrp="1"/>
          </p:cNvSpPr>
          <p:nvPr>
            <p:ph type="title"/>
          </p:nvPr>
        </p:nvSpPr>
        <p:spPr>
          <a:xfrm>
            <a:off x="457200" y="152400"/>
            <a:ext cx="8229600" cy="762000"/>
          </a:xfrm>
        </p:spPr>
        <p:txBody>
          <a:bodyPr>
            <a:normAutofit/>
          </a:bodyPr>
          <a:lstStyle/>
          <a:p>
            <a:pPr algn="ctr"/>
            <a:r>
              <a:rPr lang="en-US" b="1" dirty="0">
                <a:effectLst/>
              </a:rPr>
              <a:t>What is Methodism?</a:t>
            </a:r>
            <a:endParaRPr lang="en-US" dirty="0"/>
          </a:p>
        </p:txBody>
      </p:sp>
    </p:spTree>
    <p:extLst>
      <p:ext uri="{BB962C8B-B14F-4D97-AF65-F5344CB8AC3E}">
        <p14:creationId xmlns:p14="http://schemas.microsoft.com/office/powerpoint/2010/main" val="3087520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barn(inVertical)">
                                      <p:cBhvr>
                                        <p:cTn id="20" dur="500"/>
                                        <p:tgtEl>
                                          <p:spTgt spid="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barn(inVertical)">
                                      <p:cBhvr>
                                        <p:cTn id="25"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pPr marL="514350" indent="-514350">
              <a:buFont typeface="+mj-lt"/>
              <a:buAutoNum type="arabicPeriod" startAt="4"/>
            </a:pPr>
            <a:r>
              <a:rPr lang="en-US" dirty="0"/>
              <a:t>It is probably best understood to mean; living a </a:t>
            </a:r>
            <a:r>
              <a:rPr lang="en-US" b="1" i="1" u="sng" dirty="0">
                <a:solidFill>
                  <a:schemeClr val="bg1"/>
                </a:solidFill>
              </a:rPr>
              <a:t>disciplined</a:t>
            </a:r>
            <a:r>
              <a:rPr lang="en-US" dirty="0"/>
              <a:t> life. In today’s vernacular it might be defined as a “</a:t>
            </a:r>
            <a:r>
              <a:rPr lang="en-US" b="1" dirty="0"/>
              <a:t>fully devoted follower of Christ</a:t>
            </a:r>
            <a:r>
              <a:rPr lang="en-US" dirty="0" smtClean="0"/>
              <a:t>”.</a:t>
            </a:r>
          </a:p>
          <a:p>
            <a:pPr marL="514350" indent="-514350">
              <a:buFont typeface="+mj-lt"/>
              <a:buAutoNum type="arabicPeriod" startAt="4"/>
            </a:pPr>
            <a:endParaRPr lang="en-US" sz="1300" dirty="0"/>
          </a:p>
          <a:p>
            <a:pPr marL="514350" indent="-514350">
              <a:buFont typeface="+mj-lt"/>
              <a:buAutoNum type="arabicPeriod" startAt="4"/>
            </a:pPr>
            <a:r>
              <a:rPr lang="en-US" dirty="0"/>
              <a:t>The name “</a:t>
            </a:r>
            <a:r>
              <a:rPr lang="en-US" b="1" dirty="0"/>
              <a:t>Methodist</a:t>
            </a:r>
            <a:r>
              <a:rPr lang="en-US" dirty="0"/>
              <a:t>” was given because they were very methodical, rigid, and disciplined in their pursuit of holiness</a:t>
            </a:r>
            <a:r>
              <a:rPr lang="en-US" dirty="0" smtClean="0"/>
              <a:t>.</a:t>
            </a:r>
          </a:p>
          <a:p>
            <a:pPr marL="514350" indent="-514350">
              <a:buFont typeface="+mj-lt"/>
              <a:buAutoNum type="arabicPeriod" startAt="4"/>
            </a:pPr>
            <a:endParaRPr lang="en-US" sz="1300" dirty="0" smtClean="0"/>
          </a:p>
          <a:p>
            <a:pPr marL="514350" indent="-514350">
              <a:buFont typeface="+mj-lt"/>
              <a:buAutoNum type="arabicPeriod" startAt="4"/>
            </a:pPr>
            <a:r>
              <a:rPr lang="en-US" dirty="0"/>
              <a:t>Many of the “Brethren” churches subscribe to this “disciplined life” teaching</a:t>
            </a:r>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What is Methodism?</a:t>
            </a:r>
            <a:endParaRPr lang="en-US" dirty="0"/>
          </a:p>
        </p:txBody>
      </p:sp>
    </p:spTree>
    <p:extLst>
      <p:ext uri="{BB962C8B-B14F-4D97-AF65-F5344CB8AC3E}">
        <p14:creationId xmlns:p14="http://schemas.microsoft.com/office/powerpoint/2010/main" val="896185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pPr marL="514350" indent="-514350">
              <a:buFont typeface="+mj-lt"/>
              <a:buAutoNum type="arabicPeriod" startAt="7"/>
            </a:pPr>
            <a:r>
              <a:rPr lang="en-US" dirty="0"/>
              <a:t>The largest organization/denomination that developed from Wesley’s teachings would be </a:t>
            </a:r>
            <a:r>
              <a:rPr lang="en-US" b="1" dirty="0"/>
              <a:t>the United Methodist Church</a:t>
            </a:r>
            <a:r>
              <a:rPr lang="en-US" dirty="0" smtClean="0"/>
              <a:t>.</a:t>
            </a:r>
          </a:p>
          <a:p>
            <a:pPr marL="514350" indent="-514350">
              <a:buFont typeface="+mj-lt"/>
              <a:buAutoNum type="arabicPeriod" startAt="7"/>
            </a:pPr>
            <a:endParaRPr lang="en-US" sz="1300" dirty="0"/>
          </a:p>
          <a:p>
            <a:pPr marL="514350" indent="-514350">
              <a:buFont typeface="+mj-lt"/>
              <a:buAutoNum type="arabicPeriod" startAt="7"/>
            </a:pPr>
            <a:r>
              <a:rPr lang="en-US" dirty="0"/>
              <a:t>Another movement that has direct link to Methodism and Wesleyan teaching is known as the “</a:t>
            </a:r>
            <a:r>
              <a:rPr lang="en-US" b="1" dirty="0"/>
              <a:t>Holiness movement</a:t>
            </a:r>
            <a:r>
              <a:rPr lang="en-US" dirty="0"/>
              <a:t>”. These churches are often referred to as </a:t>
            </a:r>
            <a:r>
              <a:rPr lang="en-US" b="1" dirty="0"/>
              <a:t>Pentecostal</a:t>
            </a:r>
            <a:r>
              <a:rPr lang="en-US" dirty="0"/>
              <a:t> or </a:t>
            </a:r>
            <a:r>
              <a:rPr lang="en-US" b="1" dirty="0"/>
              <a:t>charismatic</a:t>
            </a:r>
            <a:r>
              <a:rPr lang="en-US" dirty="0" smtClean="0"/>
              <a:t>.</a:t>
            </a:r>
          </a:p>
          <a:p>
            <a:pPr marL="514350" indent="-514350">
              <a:buFont typeface="+mj-lt"/>
              <a:buAutoNum type="arabicPeriod" startAt="7"/>
            </a:pPr>
            <a:endParaRPr lang="en-US" sz="1300" dirty="0" smtClean="0"/>
          </a:p>
          <a:p>
            <a:pPr marL="514350" indent="-514350">
              <a:buFont typeface="+mj-lt"/>
              <a:buAutoNum type="arabicPeriod" startAt="7"/>
            </a:pPr>
            <a:r>
              <a:rPr lang="en-US" dirty="0"/>
              <a:t>Another organized denomination that supports Wesleyan teaching is the </a:t>
            </a:r>
            <a:r>
              <a:rPr lang="en-US" b="1" dirty="0"/>
              <a:t>Christian and Missionary Alliance</a:t>
            </a:r>
            <a:r>
              <a:rPr lang="en-US" dirty="0"/>
              <a:t>.</a:t>
            </a:r>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What is Methodism?</a:t>
            </a:r>
            <a:endParaRPr lang="en-US" dirty="0"/>
          </a:p>
        </p:txBody>
      </p:sp>
    </p:spTree>
    <p:extLst>
      <p:ext uri="{BB962C8B-B14F-4D97-AF65-F5344CB8AC3E}">
        <p14:creationId xmlns:p14="http://schemas.microsoft.com/office/powerpoint/2010/main" val="100298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pPr marL="514350" indent="-514350">
              <a:buFont typeface="+mj-lt"/>
              <a:buAutoNum type="arabicPeriod"/>
            </a:pPr>
            <a:r>
              <a:rPr lang="en-US" dirty="0"/>
              <a:t>Background information</a:t>
            </a:r>
            <a:r>
              <a:rPr lang="en-US" dirty="0" smtClean="0"/>
              <a:t>:</a:t>
            </a:r>
          </a:p>
          <a:p>
            <a:pPr marL="514350" indent="-514350">
              <a:buFont typeface="+mj-lt"/>
              <a:buAutoNum type="arabicPeriod"/>
            </a:pPr>
            <a:endParaRPr lang="en-US" sz="1300" dirty="0"/>
          </a:p>
          <a:p>
            <a:pPr lvl="1"/>
            <a:r>
              <a:rPr lang="en-US" dirty="0"/>
              <a:t>He was a British </a:t>
            </a:r>
            <a:r>
              <a:rPr lang="en-US" b="1" i="1" u="sng" dirty="0">
                <a:solidFill>
                  <a:schemeClr val="bg1"/>
                </a:solidFill>
              </a:rPr>
              <a:t>Baptist</a:t>
            </a:r>
            <a:r>
              <a:rPr lang="en-US" dirty="0"/>
              <a:t> </a:t>
            </a:r>
            <a:r>
              <a:rPr lang="en-US" dirty="0" smtClean="0"/>
              <a:t>preacher</a:t>
            </a:r>
          </a:p>
          <a:p>
            <a:pPr lvl="1"/>
            <a:endParaRPr lang="en-US" sz="1200" dirty="0"/>
          </a:p>
          <a:p>
            <a:pPr lvl="1"/>
            <a:r>
              <a:rPr lang="en-US" dirty="0"/>
              <a:t>He converted to Christianity at the age of 15 in what he claims to be a divine appointment where he ended up (unintentionally) at a Primitive Methodist chapel in Colchester and claims; “God opened my heart to the salvation message</a:t>
            </a:r>
            <a:r>
              <a:rPr lang="en-US" dirty="0" smtClean="0"/>
              <a:t>”.</a:t>
            </a:r>
          </a:p>
          <a:p>
            <a:pPr lvl="1"/>
            <a:endParaRPr lang="en-US" sz="1200" dirty="0"/>
          </a:p>
          <a:p>
            <a:pPr lvl="1"/>
            <a:r>
              <a:rPr lang="en-US" dirty="0"/>
              <a:t>He preached his first sermon just one year later and the very next year (1852) he became Pastor of a small Baptist church in Waterbeach, Cambridgeshire.</a:t>
            </a:r>
          </a:p>
        </p:txBody>
      </p:sp>
      <p:sp>
        <p:nvSpPr>
          <p:cNvPr id="3" name="Title 2"/>
          <p:cNvSpPr>
            <a:spLocks noGrp="1"/>
          </p:cNvSpPr>
          <p:nvPr>
            <p:ph type="title"/>
          </p:nvPr>
        </p:nvSpPr>
        <p:spPr>
          <a:xfrm>
            <a:off x="457200" y="304800"/>
            <a:ext cx="8229600" cy="838200"/>
          </a:xfrm>
        </p:spPr>
        <p:txBody>
          <a:bodyPr>
            <a:normAutofit fontScale="90000"/>
          </a:bodyPr>
          <a:lstStyle/>
          <a:p>
            <a:pPr algn="ctr"/>
            <a:r>
              <a:rPr lang="en-US" b="1" dirty="0">
                <a:effectLst/>
              </a:rPr>
              <a:t>Charles Haddon Spurgeon </a:t>
            </a:r>
            <a:r>
              <a:rPr lang="en-US" sz="4000" b="1" dirty="0" smtClean="0">
                <a:effectLst/>
              </a:rPr>
              <a:t>(1834–1892</a:t>
            </a:r>
            <a:r>
              <a:rPr lang="en-US" sz="4000" b="1" dirty="0">
                <a:effectLst/>
              </a:rPr>
              <a:t>)</a:t>
            </a:r>
            <a:endParaRPr lang="en-US" sz="4000" dirty="0"/>
          </a:p>
        </p:txBody>
      </p:sp>
    </p:spTree>
    <p:extLst>
      <p:ext uri="{BB962C8B-B14F-4D97-AF65-F5344CB8AC3E}">
        <p14:creationId xmlns:p14="http://schemas.microsoft.com/office/powerpoint/2010/main" val="2510854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circle(in)">
                                      <p:cBhvr>
                                        <p:cTn id="15" dur="20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Effect transition="in" filter="barn(inVertical)">
                                      <p:cBhvr>
                                        <p:cTn id="26" dur="500"/>
                                        <p:tgtEl>
                                          <p:spTgt spid="2">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barn(inVertical)">
                                      <p:cBhvr>
                                        <p:cTn id="31"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410200"/>
          </a:xfrm>
        </p:spPr>
        <p:txBody>
          <a:bodyPr>
            <a:normAutofit lnSpcReduction="10000"/>
          </a:bodyPr>
          <a:lstStyle/>
          <a:p>
            <a:pPr marL="514350" indent="-514350">
              <a:buFont typeface="+mj-lt"/>
              <a:buAutoNum type="arabicPeriod"/>
            </a:pPr>
            <a:r>
              <a:rPr lang="en-US" dirty="0"/>
              <a:t>Background information</a:t>
            </a:r>
            <a:r>
              <a:rPr lang="en-US" dirty="0" smtClean="0"/>
              <a:t>:</a:t>
            </a:r>
          </a:p>
          <a:p>
            <a:pPr marL="514350" indent="-514350">
              <a:buFont typeface="+mj-lt"/>
              <a:buAutoNum type="arabicPeriod"/>
            </a:pPr>
            <a:endParaRPr lang="en-US" sz="1300" dirty="0"/>
          </a:p>
          <a:p>
            <a:pPr lvl="1"/>
            <a:r>
              <a:rPr lang="en-US" dirty="0"/>
              <a:t>His next assignment came when he was about 20 years old (1854), where he was called as the Pastor of the famed New Park Street Chapel in London</a:t>
            </a:r>
            <a:r>
              <a:rPr lang="en-US" dirty="0" smtClean="0"/>
              <a:t>.</a:t>
            </a:r>
          </a:p>
          <a:p>
            <a:pPr lvl="1"/>
            <a:endParaRPr lang="en-US" sz="1200" dirty="0"/>
          </a:p>
          <a:p>
            <a:pPr lvl="2">
              <a:buFont typeface="Wingdings" pitchFamily="2" charset="2"/>
              <a:buChar char="Ø"/>
            </a:pPr>
            <a:r>
              <a:rPr lang="en-US" sz="2400" dirty="0"/>
              <a:t>It didn’t take long for the congregation to outgrow the building and after several moves they ended up at a newly constructed building that became known as the Metropolitan Tabernacle</a:t>
            </a:r>
            <a:r>
              <a:rPr lang="en-US" sz="2400" dirty="0" smtClean="0"/>
              <a:t>.</a:t>
            </a:r>
          </a:p>
          <a:p>
            <a:pPr lvl="2">
              <a:buFont typeface="Wingdings" pitchFamily="2" charset="2"/>
              <a:buChar char="Ø"/>
            </a:pPr>
            <a:endParaRPr lang="en-US" sz="1300" dirty="0" smtClean="0"/>
          </a:p>
          <a:p>
            <a:pPr lvl="2">
              <a:buFont typeface="Wingdings" pitchFamily="2" charset="2"/>
              <a:buChar char="Ø"/>
            </a:pPr>
            <a:r>
              <a:rPr lang="en-US" sz="2400" dirty="0" smtClean="0"/>
              <a:t>It </a:t>
            </a:r>
            <a:r>
              <a:rPr lang="en-US" sz="2400" dirty="0"/>
              <a:t>is said that he preached to crowds of more than 10,000 at the Surrey Music Hall and the Metropolitan Tabernacle seated about 5,000 with standing room for another 1,000……they were packed nearly every time Spurgeon spoke!</a:t>
            </a:r>
          </a:p>
          <a:p>
            <a:pPr lvl="1"/>
            <a:endParaRPr lang="en-US" sz="1200" dirty="0"/>
          </a:p>
        </p:txBody>
      </p:sp>
      <p:sp>
        <p:nvSpPr>
          <p:cNvPr id="3" name="Title 2"/>
          <p:cNvSpPr>
            <a:spLocks noGrp="1"/>
          </p:cNvSpPr>
          <p:nvPr>
            <p:ph type="title"/>
          </p:nvPr>
        </p:nvSpPr>
        <p:spPr>
          <a:xfrm>
            <a:off x="457200" y="228600"/>
            <a:ext cx="8229600" cy="762000"/>
          </a:xfrm>
        </p:spPr>
        <p:txBody>
          <a:bodyPr>
            <a:normAutofit fontScale="90000"/>
          </a:bodyPr>
          <a:lstStyle/>
          <a:p>
            <a:pPr algn="ctr"/>
            <a:r>
              <a:rPr lang="en-US" b="1" dirty="0">
                <a:effectLst/>
              </a:rPr>
              <a:t>Charles Haddon Spurgeon </a:t>
            </a:r>
            <a:r>
              <a:rPr lang="en-US" sz="4000" b="1" dirty="0" smtClean="0">
                <a:effectLst/>
              </a:rPr>
              <a:t>(1834–1892</a:t>
            </a:r>
            <a:r>
              <a:rPr lang="en-US" sz="4000" b="1" dirty="0">
                <a:effectLst/>
              </a:rPr>
              <a:t>)</a:t>
            </a:r>
            <a:endParaRPr lang="en-US" sz="4000" dirty="0"/>
          </a:p>
        </p:txBody>
      </p:sp>
    </p:spTree>
    <p:extLst>
      <p:ext uri="{BB962C8B-B14F-4D97-AF65-F5344CB8AC3E}">
        <p14:creationId xmlns:p14="http://schemas.microsoft.com/office/powerpoint/2010/main" val="2295075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p:cTn id="13"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15" dur="500"/>
                                        <p:tgtEl>
                                          <p:spTgt spid="2">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
                                            <p:txEl>
                                              <p:pRg st="6" end="6"/>
                                            </p:txEl>
                                          </p:spTgt>
                                        </p:tgtEl>
                                        <p:attrNameLst>
                                          <p:attrName>style.visibility</p:attrName>
                                        </p:attrNameLst>
                                      </p:cBhvr>
                                      <p:to>
                                        <p:strVal val="visible"/>
                                      </p:to>
                                    </p:set>
                                    <p:anim calcmode="lin" valueType="num">
                                      <p:cBhvr>
                                        <p:cTn id="20"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21"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pPr marL="514350" indent="-514350">
              <a:buFont typeface="+mj-lt"/>
              <a:buAutoNum type="arabicPeriod" startAt="2"/>
            </a:pPr>
            <a:r>
              <a:rPr lang="en-US" dirty="0"/>
              <a:t>Spurgeon’s </a:t>
            </a:r>
            <a:r>
              <a:rPr lang="en-US" dirty="0" smtClean="0"/>
              <a:t>Beliefs</a:t>
            </a:r>
          </a:p>
          <a:p>
            <a:pPr marL="514350" indent="-514350">
              <a:buFont typeface="+mj-lt"/>
              <a:buAutoNum type="arabicPeriod" startAt="2"/>
            </a:pPr>
            <a:endParaRPr lang="en-US" sz="1300" dirty="0"/>
          </a:p>
          <a:p>
            <a:pPr lvl="1"/>
            <a:r>
              <a:rPr lang="en-US" dirty="0"/>
              <a:t>Although he was a Baptist he allied himself with those who followed Calvin and the other reformers</a:t>
            </a:r>
            <a:r>
              <a:rPr lang="en-US" dirty="0" smtClean="0"/>
              <a:t>.</a:t>
            </a:r>
          </a:p>
          <a:p>
            <a:pPr lvl="1"/>
            <a:endParaRPr lang="en-US" sz="1200" dirty="0"/>
          </a:p>
          <a:p>
            <a:pPr lvl="1"/>
            <a:r>
              <a:rPr lang="en-US" dirty="0"/>
              <a:t>He also held to the traditional views of the Puritans and was held in high regard among the Presbyterians and Congregationalists</a:t>
            </a:r>
            <a:r>
              <a:rPr lang="en-US" dirty="0" smtClean="0"/>
              <a:t>.</a:t>
            </a:r>
          </a:p>
          <a:p>
            <a:pPr lvl="1"/>
            <a:endParaRPr lang="en-US" sz="1200" dirty="0"/>
          </a:p>
          <a:p>
            <a:pPr lvl="1"/>
            <a:r>
              <a:rPr lang="en-US" dirty="0"/>
              <a:t>Where he differed from many of the reformers was in the matter of infant baptism. </a:t>
            </a:r>
            <a:r>
              <a:rPr lang="en-US" b="1" dirty="0"/>
              <a:t>He preached </a:t>
            </a:r>
            <a:r>
              <a:rPr lang="en-US" b="1" u="sng" dirty="0"/>
              <a:t>against</a:t>
            </a:r>
            <a:r>
              <a:rPr lang="en-US" b="1" dirty="0"/>
              <a:t> infant baptism in spite of his Calvinist beliefs.</a:t>
            </a:r>
            <a:endParaRPr lang="en-US" dirty="0"/>
          </a:p>
        </p:txBody>
      </p:sp>
      <p:sp>
        <p:nvSpPr>
          <p:cNvPr id="3" name="Title 2"/>
          <p:cNvSpPr>
            <a:spLocks noGrp="1"/>
          </p:cNvSpPr>
          <p:nvPr>
            <p:ph type="title"/>
          </p:nvPr>
        </p:nvSpPr>
        <p:spPr>
          <a:xfrm>
            <a:off x="457200" y="304800"/>
            <a:ext cx="8229600" cy="838200"/>
          </a:xfrm>
        </p:spPr>
        <p:txBody>
          <a:bodyPr>
            <a:normAutofit fontScale="90000"/>
          </a:bodyPr>
          <a:lstStyle/>
          <a:p>
            <a:pPr algn="ctr"/>
            <a:r>
              <a:rPr lang="en-US" b="1" dirty="0">
                <a:effectLst/>
              </a:rPr>
              <a:t>Charles Haddon Spurgeon </a:t>
            </a:r>
            <a:r>
              <a:rPr lang="en-US" sz="4000" b="1" dirty="0" smtClean="0">
                <a:effectLst/>
              </a:rPr>
              <a:t>(1834–1892</a:t>
            </a:r>
            <a:r>
              <a:rPr lang="en-US" sz="4000" b="1" dirty="0">
                <a:effectLst/>
              </a:rPr>
              <a:t>)</a:t>
            </a:r>
            <a:endParaRPr lang="en-US" sz="4000" dirty="0"/>
          </a:p>
        </p:txBody>
      </p:sp>
    </p:spTree>
    <p:extLst>
      <p:ext uri="{BB962C8B-B14F-4D97-AF65-F5344CB8AC3E}">
        <p14:creationId xmlns:p14="http://schemas.microsoft.com/office/powerpoint/2010/main" val="2799385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calcmode="lin" valueType="num">
                                      <p:cBhvr additive="base">
                                        <p:cTn id="2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pPr marL="514350" indent="-514350">
              <a:buFont typeface="+mj-lt"/>
              <a:buAutoNum type="arabicPeriod" startAt="3"/>
            </a:pPr>
            <a:r>
              <a:rPr lang="en-US" dirty="0"/>
              <a:t>Spurgeon’s accomplishments</a:t>
            </a:r>
            <a:r>
              <a:rPr lang="en-US" dirty="0" smtClean="0"/>
              <a:t>:</a:t>
            </a:r>
          </a:p>
          <a:p>
            <a:pPr marL="514350" indent="-514350">
              <a:buFont typeface="+mj-lt"/>
              <a:buAutoNum type="arabicPeriod" startAt="3"/>
            </a:pPr>
            <a:endParaRPr lang="en-US" sz="1300" dirty="0"/>
          </a:p>
          <a:p>
            <a:pPr lvl="1"/>
            <a:r>
              <a:rPr lang="en-US" dirty="0"/>
              <a:t>He is most noted for his sermons and many to this day still quote or preach from some of his </a:t>
            </a:r>
            <a:r>
              <a:rPr lang="en-US" b="1" i="1" u="sng" dirty="0"/>
              <a:t>3600</a:t>
            </a:r>
            <a:r>
              <a:rPr lang="en-US" dirty="0"/>
              <a:t> +/- sermons</a:t>
            </a:r>
            <a:r>
              <a:rPr lang="en-US" dirty="0" smtClean="0"/>
              <a:t>.</a:t>
            </a:r>
          </a:p>
          <a:p>
            <a:pPr lvl="1"/>
            <a:endParaRPr lang="en-US" sz="1200" dirty="0"/>
          </a:p>
          <a:p>
            <a:pPr lvl="1"/>
            <a:r>
              <a:rPr lang="en-US" dirty="0"/>
              <a:t>He also published over 49 volumes of commentaries, sayings, illustrations and devotions.</a:t>
            </a:r>
          </a:p>
          <a:p>
            <a:pPr lvl="1"/>
            <a:endParaRPr lang="en-US" sz="1200" dirty="0"/>
          </a:p>
          <a:p>
            <a:pPr lvl="1"/>
            <a:r>
              <a:rPr lang="en-US" dirty="0"/>
              <a:t>The opening of the Pastors College (1857) which was later named Spurgeon’s College in 1923</a:t>
            </a:r>
            <a:r>
              <a:rPr lang="en-US" dirty="0" smtClean="0"/>
              <a:t>.</a:t>
            </a:r>
          </a:p>
          <a:p>
            <a:pPr lvl="1"/>
            <a:endParaRPr lang="en-US" sz="1200" dirty="0" smtClean="0"/>
          </a:p>
          <a:p>
            <a:pPr lvl="1"/>
            <a:r>
              <a:rPr lang="en-US" dirty="0" smtClean="0"/>
              <a:t>The </a:t>
            </a:r>
            <a:r>
              <a:rPr lang="en-US" dirty="0"/>
              <a:t>establishment of the Stockwell Orphanage for boys (1867) and then for girls </a:t>
            </a:r>
            <a:r>
              <a:rPr lang="en-US" dirty="0" smtClean="0"/>
              <a:t>(1879</a:t>
            </a:r>
            <a:r>
              <a:rPr lang="en-US" dirty="0"/>
              <a:t>). It continued in London but did not survive the bombings of WWII.</a:t>
            </a:r>
          </a:p>
          <a:p>
            <a:pPr lvl="1"/>
            <a:endParaRPr lang="en-US" dirty="0"/>
          </a:p>
        </p:txBody>
      </p:sp>
      <p:sp>
        <p:nvSpPr>
          <p:cNvPr id="3" name="Title 2"/>
          <p:cNvSpPr>
            <a:spLocks noGrp="1"/>
          </p:cNvSpPr>
          <p:nvPr>
            <p:ph type="title"/>
          </p:nvPr>
        </p:nvSpPr>
        <p:spPr>
          <a:xfrm>
            <a:off x="457200" y="304800"/>
            <a:ext cx="8229600" cy="838200"/>
          </a:xfrm>
        </p:spPr>
        <p:txBody>
          <a:bodyPr>
            <a:normAutofit fontScale="90000"/>
          </a:bodyPr>
          <a:lstStyle/>
          <a:p>
            <a:pPr algn="ctr"/>
            <a:r>
              <a:rPr lang="en-US" b="1" dirty="0">
                <a:effectLst/>
              </a:rPr>
              <a:t>Charles Haddon Spurgeon </a:t>
            </a:r>
            <a:r>
              <a:rPr lang="en-US" sz="4000" b="1" dirty="0" smtClean="0">
                <a:effectLst/>
              </a:rPr>
              <a:t>(1834–1892</a:t>
            </a:r>
            <a:r>
              <a:rPr lang="en-US" sz="4000" b="1" dirty="0">
                <a:effectLst/>
              </a:rPr>
              <a:t>)</a:t>
            </a:r>
            <a:endParaRPr lang="en-US" sz="4000" dirty="0"/>
          </a:p>
        </p:txBody>
      </p:sp>
    </p:spTree>
    <p:extLst>
      <p:ext uri="{BB962C8B-B14F-4D97-AF65-F5344CB8AC3E}">
        <p14:creationId xmlns:p14="http://schemas.microsoft.com/office/powerpoint/2010/main" val="1050869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calcmode="lin" valueType="num">
                                      <p:cBhvr additive="base">
                                        <p:cTn id="2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
                                            <p:txEl>
                                              <p:pRg st="8" end="8"/>
                                            </p:txEl>
                                          </p:spTgt>
                                        </p:tgtEl>
                                        <p:attrNameLst>
                                          <p:attrName>style.visibility</p:attrName>
                                        </p:attrNameLst>
                                      </p:cBhvr>
                                      <p:to>
                                        <p:strVal val="visible"/>
                                      </p:to>
                                    </p:set>
                                    <p:anim calcmode="lin" valueType="num">
                                      <p:cBhvr additive="base">
                                        <p:cTn id="3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r>
              <a:rPr lang="en-US" sz="3200" dirty="0"/>
              <a:t>Several notable quotes worth mentioning</a:t>
            </a:r>
            <a:r>
              <a:rPr lang="en-US" sz="3200" dirty="0" smtClean="0"/>
              <a:t>:</a:t>
            </a:r>
          </a:p>
          <a:p>
            <a:pPr marL="514350" indent="-514350">
              <a:buFont typeface="+mj-lt"/>
              <a:buAutoNum type="arabicPeriod" startAt="3"/>
            </a:pPr>
            <a:endParaRPr lang="en-US" sz="1300" dirty="0"/>
          </a:p>
          <a:p>
            <a:pPr lvl="1">
              <a:buFont typeface="Wingdings" pitchFamily="2" charset="2"/>
              <a:buChar char="Ø"/>
            </a:pPr>
            <a:r>
              <a:rPr lang="en-US" sz="2800" dirty="0"/>
              <a:t>“I think we have greater reason to ask the Lord to impress more deeply upon us the truth we have received than to ask Him to give us more truth; for what we already know might suffice us if we did but know it better; and if we kept in mind the things which we have already heard, we might almost be satisfied even if we heard no more.” C.H. Spurgeon</a:t>
            </a:r>
          </a:p>
          <a:p>
            <a:pPr lvl="1"/>
            <a:endParaRPr lang="en-US" dirty="0"/>
          </a:p>
        </p:txBody>
      </p:sp>
      <p:sp>
        <p:nvSpPr>
          <p:cNvPr id="3" name="Title 2"/>
          <p:cNvSpPr>
            <a:spLocks noGrp="1"/>
          </p:cNvSpPr>
          <p:nvPr>
            <p:ph type="title"/>
          </p:nvPr>
        </p:nvSpPr>
        <p:spPr>
          <a:xfrm>
            <a:off x="457200" y="304800"/>
            <a:ext cx="8229600" cy="838200"/>
          </a:xfrm>
        </p:spPr>
        <p:txBody>
          <a:bodyPr>
            <a:normAutofit fontScale="90000"/>
          </a:bodyPr>
          <a:lstStyle/>
          <a:p>
            <a:pPr algn="ctr"/>
            <a:r>
              <a:rPr lang="en-US" b="1" dirty="0">
                <a:effectLst/>
              </a:rPr>
              <a:t>Charles Haddon Spurgeon </a:t>
            </a:r>
            <a:r>
              <a:rPr lang="en-US" sz="4000" b="1" dirty="0" smtClean="0">
                <a:effectLst/>
              </a:rPr>
              <a:t>(1834–1892</a:t>
            </a:r>
            <a:r>
              <a:rPr lang="en-US" sz="4000" b="1" dirty="0">
                <a:effectLst/>
              </a:rPr>
              <a:t>)</a:t>
            </a:r>
            <a:endParaRPr lang="en-US" sz="4000" dirty="0"/>
          </a:p>
        </p:txBody>
      </p:sp>
    </p:spTree>
    <p:extLst>
      <p:ext uri="{BB962C8B-B14F-4D97-AF65-F5344CB8AC3E}">
        <p14:creationId xmlns:p14="http://schemas.microsoft.com/office/powerpoint/2010/main" val="117812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p:cTn id="1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r>
              <a:rPr lang="en-US" sz="3200" dirty="0"/>
              <a:t>Several notable quotes worth mentioning</a:t>
            </a:r>
            <a:r>
              <a:rPr lang="en-US" sz="3200" dirty="0" smtClean="0"/>
              <a:t>:</a:t>
            </a:r>
          </a:p>
          <a:p>
            <a:pPr marL="514350" indent="-514350">
              <a:buFont typeface="+mj-lt"/>
              <a:buAutoNum type="arabicPeriod" startAt="3"/>
            </a:pPr>
            <a:endParaRPr lang="en-US" sz="2000" dirty="0"/>
          </a:p>
          <a:p>
            <a:pPr lvl="1">
              <a:buFont typeface="Wingdings" pitchFamily="2" charset="2"/>
              <a:buChar char="Ø"/>
            </a:pPr>
            <a:r>
              <a:rPr lang="en-US" sz="2800" dirty="0"/>
              <a:t>“There is nothing in the law of God that will rob you of happiness; it only denies you that which would cost you sorrow” C.H. </a:t>
            </a:r>
            <a:r>
              <a:rPr lang="en-US" sz="2800" dirty="0" smtClean="0"/>
              <a:t>Spurgeon</a:t>
            </a:r>
          </a:p>
          <a:p>
            <a:pPr lvl="1">
              <a:buFont typeface="Wingdings" pitchFamily="2" charset="2"/>
              <a:buChar char="Ø"/>
            </a:pPr>
            <a:endParaRPr lang="en-US" sz="2800" dirty="0"/>
          </a:p>
          <a:p>
            <a:pPr lvl="1">
              <a:buFont typeface="Wingdings" pitchFamily="2" charset="2"/>
              <a:buChar char="Ø"/>
            </a:pPr>
            <a:r>
              <a:rPr lang="en-US" sz="2800" b="1" dirty="0"/>
              <a:t>“I believe that the most unreasonable things in the world are doubt and unbelief, in fact atheists and infidels are the most gullible persons living”</a:t>
            </a:r>
            <a:r>
              <a:rPr lang="en-US" sz="2800" dirty="0"/>
              <a:t> C.H. Spurgeon</a:t>
            </a:r>
          </a:p>
        </p:txBody>
      </p:sp>
      <p:sp>
        <p:nvSpPr>
          <p:cNvPr id="3" name="Title 2"/>
          <p:cNvSpPr>
            <a:spLocks noGrp="1"/>
          </p:cNvSpPr>
          <p:nvPr>
            <p:ph type="title"/>
          </p:nvPr>
        </p:nvSpPr>
        <p:spPr>
          <a:xfrm>
            <a:off x="457200" y="304800"/>
            <a:ext cx="8229600" cy="838200"/>
          </a:xfrm>
        </p:spPr>
        <p:txBody>
          <a:bodyPr>
            <a:normAutofit fontScale="90000"/>
          </a:bodyPr>
          <a:lstStyle/>
          <a:p>
            <a:pPr algn="ctr"/>
            <a:r>
              <a:rPr lang="en-US" b="1" dirty="0">
                <a:effectLst/>
              </a:rPr>
              <a:t>Charles Haddon Spurgeon </a:t>
            </a:r>
            <a:r>
              <a:rPr lang="en-US" sz="4000" b="1" dirty="0" smtClean="0">
                <a:effectLst/>
              </a:rPr>
              <a:t>(1834–1892</a:t>
            </a:r>
            <a:r>
              <a:rPr lang="en-US" sz="4000" b="1" dirty="0">
                <a:effectLst/>
              </a:rPr>
              <a:t>)</a:t>
            </a:r>
            <a:endParaRPr lang="en-US" sz="4000" dirty="0"/>
          </a:p>
        </p:txBody>
      </p:sp>
    </p:spTree>
    <p:extLst>
      <p:ext uri="{BB962C8B-B14F-4D97-AF65-F5344CB8AC3E}">
        <p14:creationId xmlns:p14="http://schemas.microsoft.com/office/powerpoint/2010/main" val="2080339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 calcmode="lin" valueType="num">
                                      <p:cBhvr>
                                        <p:cTn id="14"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Autofit/>
          </a:bodyPr>
          <a:lstStyle/>
          <a:p>
            <a:pPr marL="0" indent="0" algn="ctr">
              <a:buNone/>
            </a:pPr>
            <a:r>
              <a:rPr lang="en-US" sz="5400" dirty="0"/>
              <a:t>Spurgeon is highly respected as one of the great fiery preachers of the 19</a:t>
            </a:r>
            <a:r>
              <a:rPr lang="en-US" sz="5400" baseline="30000" dirty="0"/>
              <a:t>th</a:t>
            </a:r>
            <a:r>
              <a:rPr lang="en-US" sz="5400" dirty="0"/>
              <a:t> Century whose sermon impacted the lives of countless souls!</a:t>
            </a:r>
          </a:p>
        </p:txBody>
      </p:sp>
      <p:sp>
        <p:nvSpPr>
          <p:cNvPr id="3" name="Title 2"/>
          <p:cNvSpPr>
            <a:spLocks noGrp="1"/>
          </p:cNvSpPr>
          <p:nvPr>
            <p:ph type="title"/>
          </p:nvPr>
        </p:nvSpPr>
        <p:spPr>
          <a:xfrm>
            <a:off x="457200" y="304800"/>
            <a:ext cx="8229600" cy="838200"/>
          </a:xfrm>
        </p:spPr>
        <p:txBody>
          <a:bodyPr>
            <a:normAutofit fontScale="90000"/>
          </a:bodyPr>
          <a:lstStyle/>
          <a:p>
            <a:pPr algn="ctr"/>
            <a:r>
              <a:rPr lang="en-US" b="1" dirty="0">
                <a:effectLst/>
              </a:rPr>
              <a:t>Charles Haddon Spurgeon </a:t>
            </a:r>
            <a:r>
              <a:rPr lang="en-US" sz="4000" b="1" dirty="0" smtClean="0">
                <a:effectLst/>
              </a:rPr>
              <a:t>(1834–1892</a:t>
            </a:r>
            <a:r>
              <a:rPr lang="en-US" sz="4000" b="1" dirty="0">
                <a:effectLst/>
              </a:rPr>
              <a:t>)</a:t>
            </a:r>
            <a:endParaRPr lang="en-US" sz="4000" dirty="0"/>
          </a:p>
        </p:txBody>
      </p:sp>
    </p:spTree>
    <p:extLst>
      <p:ext uri="{BB962C8B-B14F-4D97-AF65-F5344CB8AC3E}">
        <p14:creationId xmlns:p14="http://schemas.microsoft.com/office/powerpoint/2010/main" val="3640797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pPr marL="514350" indent="-514350">
              <a:buFont typeface="+mj-lt"/>
              <a:buAutoNum type="arabicPeriod"/>
            </a:pPr>
            <a:r>
              <a:rPr lang="en-US" sz="3200" dirty="0"/>
              <a:t>He is most commonly called </a:t>
            </a:r>
            <a:r>
              <a:rPr lang="en-US" sz="3200" b="1" dirty="0"/>
              <a:t>D.L. Moody</a:t>
            </a:r>
            <a:r>
              <a:rPr lang="en-US" sz="3200" dirty="0"/>
              <a:t> and was an American </a:t>
            </a:r>
            <a:r>
              <a:rPr lang="en-US" sz="3200" b="1" i="1" u="sng" dirty="0"/>
              <a:t>evangelist</a:t>
            </a:r>
            <a:r>
              <a:rPr lang="en-US" sz="3200" dirty="0"/>
              <a:t> and </a:t>
            </a:r>
            <a:r>
              <a:rPr lang="en-US" sz="3200" b="1" i="1" u="sng" dirty="0"/>
              <a:t>publisher</a:t>
            </a:r>
            <a:r>
              <a:rPr lang="en-US" sz="3200" dirty="0" smtClean="0"/>
              <a:t>:</a:t>
            </a:r>
          </a:p>
          <a:p>
            <a:pPr marL="514350" indent="-514350">
              <a:buFont typeface="+mj-lt"/>
              <a:buAutoNum type="arabicPeriod"/>
            </a:pPr>
            <a:endParaRPr lang="en-US" sz="1200" dirty="0"/>
          </a:p>
          <a:p>
            <a:pPr lvl="1"/>
            <a:r>
              <a:rPr lang="en-US" sz="2800" dirty="0"/>
              <a:t>He founded the Moody Church, Northfield School and Mount Hermon </a:t>
            </a:r>
            <a:r>
              <a:rPr lang="en-US" sz="2800" dirty="0" smtClean="0"/>
              <a:t>School</a:t>
            </a:r>
          </a:p>
          <a:p>
            <a:pPr lvl="1"/>
            <a:endParaRPr lang="en-US" sz="1200" dirty="0"/>
          </a:p>
          <a:p>
            <a:pPr lvl="1"/>
            <a:r>
              <a:rPr lang="en-US" sz="2800" dirty="0"/>
              <a:t>He also founded the </a:t>
            </a:r>
            <a:r>
              <a:rPr lang="en-US" sz="2800" b="1" dirty="0"/>
              <a:t>Moody Bible Institute</a:t>
            </a:r>
            <a:r>
              <a:rPr lang="en-US" sz="2800" dirty="0"/>
              <a:t> and </a:t>
            </a:r>
            <a:r>
              <a:rPr lang="en-US" sz="2800" b="1" dirty="0"/>
              <a:t>Moody Press</a:t>
            </a:r>
            <a:endParaRPr lang="en-US" sz="2800" dirty="0"/>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Dwight L. Moody (</a:t>
            </a:r>
            <a:r>
              <a:rPr lang="en-US" b="1" dirty="0" smtClean="0">
                <a:effectLst/>
              </a:rPr>
              <a:t>1837-1899</a:t>
            </a:r>
            <a:r>
              <a:rPr lang="en-US" b="1" dirty="0">
                <a:effectLst/>
              </a:rPr>
              <a:t>)</a:t>
            </a:r>
            <a:endParaRPr lang="en-US" sz="4000" dirty="0"/>
          </a:p>
        </p:txBody>
      </p:sp>
    </p:spTree>
    <p:extLst>
      <p:ext uri="{BB962C8B-B14F-4D97-AF65-F5344CB8AC3E}">
        <p14:creationId xmlns:p14="http://schemas.microsoft.com/office/powerpoint/2010/main" val="939963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 calcmode="lin" valueType="num">
                                      <p:cBhvr additive="base">
                                        <p:cTn id="26"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lnSpcReduction="10000"/>
          </a:bodyPr>
          <a:lstStyle/>
          <a:p>
            <a:pPr marL="514350" indent="-514350">
              <a:buFont typeface="+mj-lt"/>
              <a:buAutoNum type="arabicPeriod" startAt="2"/>
            </a:pPr>
            <a:r>
              <a:rPr lang="en-US" sz="3200" dirty="0"/>
              <a:t>Some highlights of his life</a:t>
            </a:r>
            <a:r>
              <a:rPr lang="en-US" sz="3200" dirty="0" smtClean="0"/>
              <a:t>:</a:t>
            </a:r>
          </a:p>
          <a:p>
            <a:pPr marL="514350" indent="-514350">
              <a:buFont typeface="+mj-lt"/>
              <a:buAutoNum type="arabicPeriod" startAt="2"/>
            </a:pPr>
            <a:endParaRPr lang="en-US" sz="1200" dirty="0"/>
          </a:p>
          <a:p>
            <a:pPr lvl="1"/>
            <a:r>
              <a:rPr lang="en-US" sz="2800" dirty="0"/>
              <a:t>His </a:t>
            </a:r>
            <a:r>
              <a:rPr lang="en-US" sz="2800" dirty="0" smtClean="0"/>
              <a:t>dad was an alcoholic and died </a:t>
            </a:r>
            <a:r>
              <a:rPr lang="en-US" sz="2800" dirty="0"/>
              <a:t>at the age of 41 when Dwight was just </a:t>
            </a:r>
            <a:r>
              <a:rPr lang="en-US" sz="2800" dirty="0" smtClean="0"/>
              <a:t>4</a:t>
            </a:r>
          </a:p>
          <a:p>
            <a:pPr lvl="1"/>
            <a:endParaRPr lang="en-US" sz="1300" dirty="0"/>
          </a:p>
          <a:p>
            <a:pPr lvl="1"/>
            <a:r>
              <a:rPr lang="en-US" sz="2800" dirty="0"/>
              <a:t>Dwight moved to Boston and went to work for his uncle in his shoe store. One of the requirements was that Dwight would attend church on a regular basis. Shortly thereafter due to the efforts of a teacher who talked with him about God’s love for him, Dwight gave his heart to Jesus and his conversion began a long and productive </a:t>
            </a:r>
            <a:r>
              <a:rPr lang="en-US" sz="2800" dirty="0" smtClean="0"/>
              <a:t>career </a:t>
            </a:r>
            <a:r>
              <a:rPr lang="en-US" sz="2800" dirty="0"/>
              <a:t>as an evangelist</a:t>
            </a:r>
            <a:r>
              <a:rPr lang="en-US" sz="2800" dirty="0" smtClean="0"/>
              <a:t>.</a:t>
            </a:r>
          </a:p>
          <a:p>
            <a:pPr lvl="1"/>
            <a:endParaRPr lang="en-US" sz="1300" dirty="0" smtClean="0"/>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Dwight L. Moody (</a:t>
            </a:r>
            <a:r>
              <a:rPr lang="en-US" b="1" dirty="0" smtClean="0">
                <a:effectLst/>
              </a:rPr>
              <a:t>1837-1899</a:t>
            </a:r>
            <a:r>
              <a:rPr lang="en-US" b="1" dirty="0">
                <a:effectLst/>
              </a:rPr>
              <a:t>)</a:t>
            </a:r>
            <a:endParaRPr lang="en-US" sz="4000" dirty="0"/>
          </a:p>
        </p:txBody>
      </p:sp>
    </p:spTree>
    <p:extLst>
      <p:ext uri="{BB962C8B-B14F-4D97-AF65-F5344CB8AC3E}">
        <p14:creationId xmlns:p14="http://schemas.microsoft.com/office/powerpoint/2010/main" val="2537536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p:cTn id="18"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9"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0"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pPr marL="514350" indent="-514350">
              <a:buFont typeface="+mj-lt"/>
              <a:buAutoNum type="arabicPeriod" startAt="2"/>
            </a:pPr>
            <a:r>
              <a:rPr lang="en-US" sz="3600" dirty="0"/>
              <a:t>Some highlights of his life</a:t>
            </a:r>
            <a:r>
              <a:rPr lang="en-US" sz="3600" dirty="0" smtClean="0"/>
              <a:t>:</a:t>
            </a:r>
          </a:p>
          <a:p>
            <a:pPr marL="514350" indent="-514350">
              <a:buFont typeface="+mj-lt"/>
              <a:buAutoNum type="arabicPeriod" startAt="2"/>
            </a:pPr>
            <a:endParaRPr lang="en-US" sz="1200" dirty="0"/>
          </a:p>
          <a:p>
            <a:pPr lvl="1"/>
            <a:r>
              <a:rPr lang="en-US" sz="3200" dirty="0" smtClean="0"/>
              <a:t>He </a:t>
            </a:r>
            <a:r>
              <a:rPr lang="en-US" sz="3200" dirty="0"/>
              <a:t>was well known for his </a:t>
            </a:r>
            <a:r>
              <a:rPr lang="en-US" sz="3200" b="1" i="1" u="sng" dirty="0">
                <a:solidFill>
                  <a:schemeClr val="bg1"/>
                </a:solidFill>
              </a:rPr>
              <a:t>Sunday</a:t>
            </a:r>
            <a:r>
              <a:rPr lang="en-US" sz="3200" dirty="0">
                <a:solidFill>
                  <a:schemeClr val="bg1"/>
                </a:solidFill>
              </a:rPr>
              <a:t> </a:t>
            </a:r>
            <a:r>
              <a:rPr lang="en-US" sz="3200" b="1" i="1" u="sng" dirty="0">
                <a:solidFill>
                  <a:schemeClr val="bg1"/>
                </a:solidFill>
              </a:rPr>
              <a:t>school</a:t>
            </a:r>
            <a:r>
              <a:rPr lang="en-US" sz="3200" dirty="0">
                <a:solidFill>
                  <a:schemeClr val="bg1"/>
                </a:solidFill>
              </a:rPr>
              <a:t> </a:t>
            </a:r>
            <a:r>
              <a:rPr lang="en-US" sz="3200" dirty="0"/>
              <a:t>efforts and actually had the largest Sunday school (approx. 650) of its time in the town of Chicago, Illinois. Even </a:t>
            </a:r>
            <a:r>
              <a:rPr lang="en-US" sz="3200" b="1" dirty="0"/>
              <a:t>President Lincoln</a:t>
            </a:r>
            <a:r>
              <a:rPr lang="en-US" sz="3200" dirty="0"/>
              <a:t> visited and spoke there on November 25, 1860.</a:t>
            </a:r>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Dwight L. Moody (</a:t>
            </a:r>
            <a:r>
              <a:rPr lang="en-US" b="1" dirty="0" smtClean="0">
                <a:effectLst/>
              </a:rPr>
              <a:t>1837-1899</a:t>
            </a:r>
            <a:r>
              <a:rPr lang="en-US" b="1" dirty="0">
                <a:effectLst/>
              </a:rPr>
              <a:t>)</a:t>
            </a:r>
            <a:endParaRPr lang="en-US" sz="4000" dirty="0"/>
          </a:p>
        </p:txBody>
      </p:sp>
    </p:spTree>
    <p:extLst>
      <p:ext uri="{BB962C8B-B14F-4D97-AF65-F5344CB8AC3E}">
        <p14:creationId xmlns:p14="http://schemas.microsoft.com/office/powerpoint/2010/main" val="1446768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pPr marL="514350" indent="-514350">
              <a:buFont typeface="+mj-lt"/>
              <a:buAutoNum type="arabicPeriod" startAt="3"/>
            </a:pPr>
            <a:r>
              <a:rPr lang="en-US" dirty="0"/>
              <a:t>He also traveled to England where he would often speak to crowds ranging from 2000 to 4000. His largest meeting (Botanic Gardens Palace) was by it smallest estimate about 15,000 and some say exceeded 30,000 in attendance</a:t>
            </a:r>
            <a:r>
              <a:rPr lang="en-US" dirty="0" smtClean="0"/>
              <a:t>.</a:t>
            </a:r>
          </a:p>
          <a:p>
            <a:pPr marL="514350" indent="-514350">
              <a:buFont typeface="+mj-lt"/>
              <a:buAutoNum type="arabicPeriod" startAt="3"/>
            </a:pPr>
            <a:endParaRPr lang="en-US" sz="1200" dirty="0" smtClean="0"/>
          </a:p>
          <a:p>
            <a:pPr marL="514350" indent="-514350">
              <a:buFont typeface="+mj-lt"/>
              <a:buAutoNum type="arabicPeriod" startAt="3"/>
            </a:pPr>
            <a:r>
              <a:rPr lang="en-US" dirty="0"/>
              <a:t>Upon his return to the United States he spoke to crowds ranging from 12,000 to 20,000 throughout New England, New York, Boston and as far west as San Francisco, Vancouver, and San Diego. Even </a:t>
            </a:r>
            <a:r>
              <a:rPr lang="en-US" b="1" dirty="0"/>
              <a:t>President Grant</a:t>
            </a:r>
            <a:r>
              <a:rPr lang="en-US" dirty="0"/>
              <a:t> along with some of his cabinet attended a meeting on January, 19, 1876.</a:t>
            </a:r>
          </a:p>
          <a:p>
            <a:pPr marL="514350" indent="-514350">
              <a:buFont typeface="+mj-lt"/>
              <a:buAutoNum type="arabicPeriod" startAt="3"/>
            </a:pPr>
            <a:endParaRPr lang="en-US" sz="1200" dirty="0"/>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Dwight L. Moody (</a:t>
            </a:r>
            <a:r>
              <a:rPr lang="en-US" b="1" dirty="0" smtClean="0">
                <a:effectLst/>
              </a:rPr>
              <a:t>1837-1899</a:t>
            </a:r>
            <a:r>
              <a:rPr lang="en-US" b="1" dirty="0">
                <a:effectLst/>
              </a:rPr>
              <a:t>)</a:t>
            </a:r>
            <a:endParaRPr lang="en-US" sz="4000" dirty="0"/>
          </a:p>
        </p:txBody>
      </p:sp>
    </p:spTree>
    <p:extLst>
      <p:ext uri="{BB962C8B-B14F-4D97-AF65-F5344CB8AC3E}">
        <p14:creationId xmlns:p14="http://schemas.microsoft.com/office/powerpoint/2010/main" val="3016454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267200"/>
          </a:xfrm>
        </p:spPr>
        <p:txBody>
          <a:bodyPr>
            <a:normAutofit/>
          </a:bodyPr>
          <a:lstStyle/>
          <a:p>
            <a:pPr marL="0" indent="0" algn="ctr">
              <a:buNone/>
            </a:pPr>
            <a:r>
              <a:rPr lang="en-US" sz="4000" dirty="0"/>
              <a:t>Dwight nearly made it into the turn of the century as he died December 22, 1899 and actually preached nearly up to his death….his last recorded sermon was preached on November 16, 1899!</a:t>
            </a:r>
            <a:endParaRPr lang="en-US" sz="4000" dirty="0" smtClean="0"/>
          </a:p>
          <a:p>
            <a:pPr marL="514350" indent="-514350">
              <a:buFont typeface="+mj-lt"/>
              <a:buAutoNum type="arabicPeriod" startAt="3"/>
            </a:pPr>
            <a:endParaRPr lang="en-US" sz="1200" dirty="0"/>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Dwight L. Moody (</a:t>
            </a:r>
            <a:r>
              <a:rPr lang="en-US" b="1" dirty="0" smtClean="0">
                <a:effectLst/>
              </a:rPr>
              <a:t>1837-1899</a:t>
            </a:r>
            <a:r>
              <a:rPr lang="en-US" b="1" dirty="0">
                <a:effectLst/>
              </a:rPr>
              <a:t>)</a:t>
            </a:r>
            <a:endParaRPr lang="en-US" sz="4000" dirty="0"/>
          </a:p>
        </p:txBody>
      </p:sp>
    </p:spTree>
    <p:extLst>
      <p:ext uri="{BB962C8B-B14F-4D97-AF65-F5344CB8AC3E}">
        <p14:creationId xmlns:p14="http://schemas.microsoft.com/office/powerpoint/2010/main" val="112035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lnSpcReduction="10000"/>
          </a:bodyPr>
          <a:lstStyle/>
          <a:p>
            <a:pPr marL="514350" indent="-514350">
              <a:buFont typeface="+mj-lt"/>
              <a:buAutoNum type="arabicPeriod"/>
            </a:pPr>
            <a:r>
              <a:rPr lang="en-US" dirty="0"/>
              <a:t>He is most commonly known as </a:t>
            </a:r>
            <a:r>
              <a:rPr lang="en-US" b="1" dirty="0"/>
              <a:t>Billy Sunday</a:t>
            </a:r>
            <a:r>
              <a:rPr lang="en-US" dirty="0"/>
              <a:t> and his initial claim to fame was </a:t>
            </a:r>
            <a:r>
              <a:rPr lang="en-US" b="1" u="sng" dirty="0"/>
              <a:t>professional baseball</a:t>
            </a:r>
            <a:r>
              <a:rPr lang="en-US" dirty="0" smtClean="0"/>
              <a:t>.</a:t>
            </a:r>
          </a:p>
          <a:p>
            <a:pPr marL="514350" indent="-514350">
              <a:buFont typeface="+mj-lt"/>
              <a:buAutoNum type="arabicPeriod"/>
            </a:pPr>
            <a:endParaRPr lang="en-US" sz="1200" dirty="0" smtClean="0"/>
          </a:p>
          <a:p>
            <a:pPr lvl="1"/>
            <a:r>
              <a:rPr lang="en-US" dirty="0" smtClean="0"/>
              <a:t>His father </a:t>
            </a:r>
            <a:r>
              <a:rPr lang="en-US" dirty="0"/>
              <a:t>died about 4 months before he was born and he ended up in an orphanage in Iowa at the age of 13</a:t>
            </a:r>
            <a:r>
              <a:rPr lang="en-US" dirty="0" smtClean="0"/>
              <a:t>.</a:t>
            </a:r>
          </a:p>
          <a:p>
            <a:pPr lvl="1"/>
            <a:endParaRPr lang="en-US" sz="1000" dirty="0"/>
          </a:p>
          <a:p>
            <a:pPr lvl="1"/>
            <a:r>
              <a:rPr lang="en-US" dirty="0"/>
              <a:t>Through a series of events, Billy was able to attend school where he learned to play baseball and he was known for his “lightning speed</a:t>
            </a:r>
            <a:r>
              <a:rPr lang="en-US" dirty="0" smtClean="0"/>
              <a:t>”.</a:t>
            </a:r>
          </a:p>
          <a:p>
            <a:pPr lvl="1"/>
            <a:endParaRPr lang="en-US" sz="1300" dirty="0"/>
          </a:p>
          <a:p>
            <a:pPr lvl="1"/>
            <a:r>
              <a:rPr lang="en-US" dirty="0"/>
              <a:t>Billy was signed by A.G. Spaulding in 1883 to the then defending National League champions, the Chicago White Stockings. He went on to play professional baseball for 8 years and played for Chicago, Pittsburg and Philadelphia.</a:t>
            </a:r>
          </a:p>
        </p:txBody>
      </p:sp>
      <p:sp>
        <p:nvSpPr>
          <p:cNvPr id="3" name="Title 2"/>
          <p:cNvSpPr>
            <a:spLocks noGrp="1"/>
          </p:cNvSpPr>
          <p:nvPr>
            <p:ph type="title"/>
          </p:nvPr>
        </p:nvSpPr>
        <p:spPr>
          <a:xfrm>
            <a:off x="457200" y="304800"/>
            <a:ext cx="8229600" cy="838200"/>
          </a:xfrm>
        </p:spPr>
        <p:txBody>
          <a:bodyPr>
            <a:normAutofit fontScale="90000"/>
          </a:bodyPr>
          <a:lstStyle/>
          <a:p>
            <a:pPr algn="ctr"/>
            <a:r>
              <a:rPr lang="en-US" b="1" u="sng" dirty="0">
                <a:effectLst/>
              </a:rPr>
              <a:t>William Ashley Sunday (</a:t>
            </a:r>
            <a:r>
              <a:rPr lang="en-US" b="1" u="sng" dirty="0" smtClean="0">
                <a:effectLst/>
              </a:rPr>
              <a:t>1862 – 1935</a:t>
            </a:r>
            <a:r>
              <a:rPr lang="en-US" b="1" u="sng" dirty="0">
                <a:effectLst/>
              </a:rPr>
              <a:t>)</a:t>
            </a:r>
            <a:endParaRPr lang="en-US" sz="4000" dirty="0"/>
          </a:p>
        </p:txBody>
      </p:sp>
    </p:spTree>
    <p:extLst>
      <p:ext uri="{BB962C8B-B14F-4D97-AF65-F5344CB8AC3E}">
        <p14:creationId xmlns:p14="http://schemas.microsoft.com/office/powerpoint/2010/main" val="459807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 calcmode="lin" valueType="num">
                                      <p:cBhvr additive="base">
                                        <p:cTn id="26"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 calcmode="lin" valueType="num">
                                      <p:cBhvr additive="base">
                                        <p:cTn id="32"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lnSpcReduction="10000"/>
          </a:bodyPr>
          <a:lstStyle/>
          <a:p>
            <a:pPr marL="514350" indent="-514350">
              <a:buFont typeface="+mj-lt"/>
              <a:buAutoNum type="arabicPeriod" startAt="2"/>
            </a:pPr>
            <a:r>
              <a:rPr lang="en-US" dirty="0"/>
              <a:t>A few notes about his conversion to faith in Christ and early ministry </a:t>
            </a:r>
            <a:r>
              <a:rPr lang="en-US" dirty="0" smtClean="0"/>
              <a:t>years</a:t>
            </a:r>
          </a:p>
          <a:p>
            <a:pPr marL="514350" indent="-514350">
              <a:buFont typeface="+mj-lt"/>
              <a:buAutoNum type="arabicPeriod" startAt="2"/>
            </a:pPr>
            <a:endParaRPr lang="en-US" sz="1200" dirty="0" smtClean="0"/>
          </a:p>
          <a:p>
            <a:pPr lvl="1"/>
            <a:r>
              <a:rPr lang="en-US" dirty="0"/>
              <a:t>The story is told that while he was drinking one afternoon with his teammates (probably in 1887); he was invited to attend a service at the </a:t>
            </a:r>
            <a:r>
              <a:rPr lang="en-US" b="1" dirty="0"/>
              <a:t>Pacific Garden Mission in Chicago</a:t>
            </a:r>
            <a:r>
              <a:rPr lang="en-US" dirty="0" smtClean="0"/>
              <a:t>.</a:t>
            </a:r>
          </a:p>
          <a:p>
            <a:pPr lvl="1"/>
            <a:endParaRPr lang="en-US" sz="1000" dirty="0"/>
          </a:p>
          <a:p>
            <a:pPr lvl="1"/>
            <a:r>
              <a:rPr lang="en-US" dirty="0"/>
              <a:t>He attended these meetings regularly and one day after the service he embraced Christ fully, quit baseball and became a street preacher for the YMCA</a:t>
            </a:r>
            <a:r>
              <a:rPr lang="en-US" dirty="0" smtClean="0"/>
              <a:t>.</a:t>
            </a:r>
          </a:p>
          <a:p>
            <a:pPr lvl="1"/>
            <a:endParaRPr lang="en-US" sz="1300" dirty="0" smtClean="0"/>
          </a:p>
          <a:p>
            <a:pPr lvl="1"/>
            <a:r>
              <a:rPr lang="en-US" dirty="0" smtClean="0"/>
              <a:t>He </a:t>
            </a:r>
            <a:r>
              <a:rPr lang="en-US" dirty="0"/>
              <a:t>was ordained in the </a:t>
            </a:r>
            <a:r>
              <a:rPr lang="en-US" b="1" dirty="0"/>
              <a:t>Presbyterian Church</a:t>
            </a:r>
            <a:r>
              <a:rPr lang="en-US" dirty="0"/>
              <a:t> in 1903 and in the 1920’s began to use </a:t>
            </a:r>
            <a:r>
              <a:rPr lang="en-US" b="1" dirty="0"/>
              <a:t>radio</a:t>
            </a:r>
            <a:r>
              <a:rPr lang="en-US" dirty="0"/>
              <a:t> as a means of getting the Gospel to those who needed to hear it.</a:t>
            </a:r>
          </a:p>
          <a:p>
            <a:pPr lvl="1"/>
            <a:endParaRPr lang="en-US" sz="1300" dirty="0"/>
          </a:p>
        </p:txBody>
      </p:sp>
      <p:sp>
        <p:nvSpPr>
          <p:cNvPr id="3" name="Title 2"/>
          <p:cNvSpPr>
            <a:spLocks noGrp="1"/>
          </p:cNvSpPr>
          <p:nvPr>
            <p:ph type="title"/>
          </p:nvPr>
        </p:nvSpPr>
        <p:spPr>
          <a:xfrm>
            <a:off x="457200" y="304800"/>
            <a:ext cx="8229600" cy="838200"/>
          </a:xfrm>
        </p:spPr>
        <p:txBody>
          <a:bodyPr>
            <a:normAutofit fontScale="90000"/>
          </a:bodyPr>
          <a:lstStyle/>
          <a:p>
            <a:pPr algn="ctr"/>
            <a:r>
              <a:rPr lang="en-US" b="1" u="sng" dirty="0">
                <a:effectLst/>
              </a:rPr>
              <a:t>William Ashley Sunday (</a:t>
            </a:r>
            <a:r>
              <a:rPr lang="en-US" b="1" u="sng" dirty="0" smtClean="0">
                <a:effectLst/>
              </a:rPr>
              <a:t>1862 – 1935</a:t>
            </a:r>
            <a:r>
              <a:rPr lang="en-US" b="1" u="sng" dirty="0">
                <a:effectLst/>
              </a:rPr>
              <a:t>)</a:t>
            </a:r>
            <a:endParaRPr lang="en-US" sz="4000" dirty="0"/>
          </a:p>
        </p:txBody>
      </p:sp>
    </p:spTree>
    <p:extLst>
      <p:ext uri="{BB962C8B-B14F-4D97-AF65-F5344CB8AC3E}">
        <p14:creationId xmlns:p14="http://schemas.microsoft.com/office/powerpoint/2010/main" val="103446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barn(inVertical)">
                                      <p:cBhvr>
                                        <p:cTn id="23"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pPr marL="514350" indent="-514350">
              <a:buFont typeface="+mj-lt"/>
              <a:buAutoNum type="arabicPeriod" startAt="3"/>
            </a:pPr>
            <a:r>
              <a:rPr lang="en-US" dirty="0"/>
              <a:t>Famous quotes from this dynamic preacher</a:t>
            </a:r>
            <a:r>
              <a:rPr lang="en-US" dirty="0" smtClean="0"/>
              <a:t>:</a:t>
            </a:r>
          </a:p>
          <a:p>
            <a:pPr marL="514350" indent="-514350">
              <a:buFont typeface="+mj-lt"/>
              <a:buAutoNum type="arabicPeriod" startAt="3"/>
            </a:pPr>
            <a:endParaRPr lang="en-US" sz="1200" dirty="0" smtClean="0"/>
          </a:p>
          <a:p>
            <a:pPr lvl="1"/>
            <a:r>
              <a:rPr lang="en-US" dirty="0"/>
              <a:t>“Listen, I’m against sin. I’ll kick it as long as I’ve got a foot, I’ll fight it as long as I’ve got a fist, I’ll butt it as long as I’ve got a head, I’ll bite it as long as I’ve got a tooth. And when I’m old, fistless, footless, and toothless, I’ll gum it til I go home to glory and it goes home to perdition” Billy </a:t>
            </a:r>
            <a:r>
              <a:rPr lang="en-US" dirty="0" smtClean="0"/>
              <a:t>Sunday</a:t>
            </a:r>
          </a:p>
          <a:p>
            <a:pPr lvl="1"/>
            <a:endParaRPr lang="en-US" sz="1000" dirty="0"/>
          </a:p>
          <a:p>
            <a:pPr lvl="1"/>
            <a:r>
              <a:rPr lang="en-US" dirty="0"/>
              <a:t>“The Bible will always be full of things you cannot understand, as long as you will not live according to those you can understand” Billy Sunday</a:t>
            </a:r>
            <a:endParaRPr lang="en-US" sz="1300" dirty="0" smtClean="0"/>
          </a:p>
          <a:p>
            <a:pPr lvl="1"/>
            <a:endParaRPr lang="en-US" sz="1300" dirty="0"/>
          </a:p>
        </p:txBody>
      </p:sp>
      <p:sp>
        <p:nvSpPr>
          <p:cNvPr id="3" name="Title 2"/>
          <p:cNvSpPr>
            <a:spLocks noGrp="1"/>
          </p:cNvSpPr>
          <p:nvPr>
            <p:ph type="title"/>
          </p:nvPr>
        </p:nvSpPr>
        <p:spPr>
          <a:xfrm>
            <a:off x="457200" y="304800"/>
            <a:ext cx="8229600" cy="838200"/>
          </a:xfrm>
        </p:spPr>
        <p:txBody>
          <a:bodyPr>
            <a:normAutofit fontScale="90000"/>
          </a:bodyPr>
          <a:lstStyle/>
          <a:p>
            <a:pPr algn="ctr"/>
            <a:r>
              <a:rPr lang="en-US" b="1" u="sng" dirty="0">
                <a:effectLst/>
              </a:rPr>
              <a:t>William Ashley Sunday (</a:t>
            </a:r>
            <a:r>
              <a:rPr lang="en-US" b="1" u="sng" dirty="0" smtClean="0">
                <a:effectLst/>
              </a:rPr>
              <a:t>1862 – 1935</a:t>
            </a:r>
            <a:r>
              <a:rPr lang="en-US" b="1" u="sng" dirty="0">
                <a:effectLst/>
              </a:rPr>
              <a:t>)</a:t>
            </a:r>
            <a:endParaRPr lang="en-US" sz="4000" dirty="0"/>
          </a:p>
        </p:txBody>
      </p:sp>
    </p:spTree>
    <p:extLst>
      <p:ext uri="{BB962C8B-B14F-4D97-AF65-F5344CB8AC3E}">
        <p14:creationId xmlns:p14="http://schemas.microsoft.com/office/powerpoint/2010/main" val="3942511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p:cTn id="13"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p:cTn id="20"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1"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pPr marL="514350" indent="-514350">
              <a:buFont typeface="+mj-lt"/>
              <a:buAutoNum type="arabicPeriod" startAt="4"/>
            </a:pPr>
            <a:r>
              <a:rPr lang="en-US" dirty="0"/>
              <a:t>Billy was also noted for his “</a:t>
            </a:r>
            <a:r>
              <a:rPr lang="en-US" b="1" dirty="0"/>
              <a:t>Revival Meetings</a:t>
            </a:r>
            <a:r>
              <a:rPr lang="en-US" dirty="0" smtClean="0"/>
              <a:t>”:</a:t>
            </a:r>
          </a:p>
          <a:p>
            <a:pPr marL="514350" indent="-514350">
              <a:buFont typeface="+mj-lt"/>
              <a:buAutoNum type="arabicPeriod" startAt="4"/>
            </a:pPr>
            <a:endParaRPr lang="en-US" sz="1200" dirty="0" smtClean="0"/>
          </a:p>
          <a:p>
            <a:pPr lvl="1"/>
            <a:r>
              <a:rPr lang="en-US" dirty="0"/>
              <a:t>His first meeting was held in Garner, Iowa and the subject matter was personal salvation, temperance, and values</a:t>
            </a:r>
            <a:r>
              <a:rPr lang="en-US" dirty="0" smtClean="0"/>
              <a:t>.</a:t>
            </a:r>
          </a:p>
          <a:p>
            <a:pPr lvl="1"/>
            <a:endParaRPr lang="en-US" sz="1000" dirty="0"/>
          </a:p>
          <a:p>
            <a:pPr lvl="1"/>
            <a:r>
              <a:rPr lang="en-US" dirty="0"/>
              <a:t>He was a regular invited speaker at the Winona Lake Bible </a:t>
            </a:r>
            <a:r>
              <a:rPr lang="en-US" dirty="0" smtClean="0"/>
              <a:t>Conference</a:t>
            </a:r>
          </a:p>
          <a:p>
            <a:pPr lvl="1"/>
            <a:endParaRPr lang="en-US" sz="1300" dirty="0"/>
          </a:p>
          <a:p>
            <a:pPr lvl="1"/>
            <a:r>
              <a:rPr lang="en-US" dirty="0"/>
              <a:t>He was one the first to erect wooden buildings (sort of barn like structures) that he called tabernacles and this is where he would hold his revival meetings. The floors were often covered with sawdust to help deaden the background noise.</a:t>
            </a:r>
          </a:p>
        </p:txBody>
      </p:sp>
      <p:sp>
        <p:nvSpPr>
          <p:cNvPr id="3" name="Title 2"/>
          <p:cNvSpPr>
            <a:spLocks noGrp="1"/>
          </p:cNvSpPr>
          <p:nvPr>
            <p:ph type="title"/>
          </p:nvPr>
        </p:nvSpPr>
        <p:spPr>
          <a:xfrm>
            <a:off x="457200" y="304800"/>
            <a:ext cx="8229600" cy="838200"/>
          </a:xfrm>
        </p:spPr>
        <p:txBody>
          <a:bodyPr>
            <a:normAutofit fontScale="90000"/>
          </a:bodyPr>
          <a:lstStyle/>
          <a:p>
            <a:pPr algn="ctr"/>
            <a:r>
              <a:rPr lang="en-US" b="1" u="sng" dirty="0">
                <a:effectLst/>
              </a:rPr>
              <a:t>William Ashley Sunday (</a:t>
            </a:r>
            <a:r>
              <a:rPr lang="en-US" b="1" u="sng" dirty="0" smtClean="0">
                <a:effectLst/>
              </a:rPr>
              <a:t>1862 – 1935</a:t>
            </a:r>
            <a:r>
              <a:rPr lang="en-US" b="1" u="sng" dirty="0">
                <a:effectLst/>
              </a:rPr>
              <a:t>)</a:t>
            </a:r>
            <a:endParaRPr lang="en-US" sz="4000" dirty="0"/>
          </a:p>
        </p:txBody>
      </p:sp>
    </p:spTree>
    <p:extLst>
      <p:ext uri="{BB962C8B-B14F-4D97-AF65-F5344CB8AC3E}">
        <p14:creationId xmlns:p14="http://schemas.microsoft.com/office/powerpoint/2010/main" val="1929492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barn(inVertical)">
                                      <p:cBhvr>
                                        <p:cTn id="24"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pPr marL="514350" indent="-514350">
              <a:buFont typeface="+mj-lt"/>
              <a:buAutoNum type="arabicPeriod" startAt="4"/>
            </a:pPr>
            <a:r>
              <a:rPr lang="en-US" sz="2800" dirty="0"/>
              <a:t>Billy was also noted for his “</a:t>
            </a:r>
            <a:r>
              <a:rPr lang="en-US" sz="2800" b="1" dirty="0"/>
              <a:t>Revival Meetings</a:t>
            </a:r>
            <a:r>
              <a:rPr lang="en-US" sz="2800" dirty="0" smtClean="0"/>
              <a:t>”:</a:t>
            </a:r>
          </a:p>
          <a:p>
            <a:pPr marL="514350" indent="-514350">
              <a:buFont typeface="+mj-lt"/>
              <a:buAutoNum type="arabicPeriod" startAt="4"/>
            </a:pPr>
            <a:endParaRPr lang="en-US" sz="1200" dirty="0" smtClean="0"/>
          </a:p>
          <a:p>
            <a:pPr lvl="1"/>
            <a:r>
              <a:rPr lang="en-US" sz="2600" dirty="0"/>
              <a:t>Billy’s fame grew and in 1914 he preached at Carnegie Hall. He preached in Philadelphia in 1915 and claimed some 42,000 converts, then in Boston where some 65,000 were saved and the largest amount of converts (98,000) was during the two month revivals that he held in New York.</a:t>
            </a:r>
          </a:p>
        </p:txBody>
      </p:sp>
      <p:sp>
        <p:nvSpPr>
          <p:cNvPr id="3" name="Title 2"/>
          <p:cNvSpPr>
            <a:spLocks noGrp="1"/>
          </p:cNvSpPr>
          <p:nvPr>
            <p:ph type="title"/>
          </p:nvPr>
        </p:nvSpPr>
        <p:spPr>
          <a:xfrm>
            <a:off x="457200" y="304800"/>
            <a:ext cx="8229600" cy="838200"/>
          </a:xfrm>
        </p:spPr>
        <p:txBody>
          <a:bodyPr>
            <a:normAutofit fontScale="90000"/>
          </a:bodyPr>
          <a:lstStyle/>
          <a:p>
            <a:pPr algn="ctr"/>
            <a:r>
              <a:rPr lang="en-US" b="1" u="sng" dirty="0">
                <a:effectLst/>
              </a:rPr>
              <a:t>William Ashley Sunday (</a:t>
            </a:r>
            <a:r>
              <a:rPr lang="en-US" b="1" u="sng" dirty="0" smtClean="0">
                <a:effectLst/>
              </a:rPr>
              <a:t>1862 – 1935</a:t>
            </a:r>
            <a:r>
              <a:rPr lang="en-US" b="1" u="sng" dirty="0">
                <a:effectLst/>
              </a:rPr>
              <a:t>)</a:t>
            </a:r>
            <a:endParaRPr lang="en-US" sz="4000" dirty="0"/>
          </a:p>
        </p:txBody>
      </p:sp>
    </p:spTree>
    <p:extLst>
      <p:ext uri="{BB962C8B-B14F-4D97-AF65-F5344CB8AC3E}">
        <p14:creationId xmlns:p14="http://schemas.microsoft.com/office/powerpoint/2010/main" val="910634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pPr marL="514350" indent="-514350">
              <a:buFont typeface="+mj-lt"/>
              <a:buAutoNum type="arabicPeriod" startAt="5"/>
            </a:pPr>
            <a:r>
              <a:rPr lang="en-US" dirty="0"/>
              <a:t>Billy Sunday’s impact on this world for Christ</a:t>
            </a:r>
            <a:r>
              <a:rPr lang="en-US" dirty="0" smtClean="0"/>
              <a:t>:</a:t>
            </a:r>
          </a:p>
          <a:p>
            <a:pPr marL="514350" indent="-514350">
              <a:buFont typeface="+mj-lt"/>
              <a:buAutoNum type="arabicPeriod" startAt="5"/>
            </a:pPr>
            <a:endParaRPr lang="en-US" sz="1200" dirty="0" smtClean="0"/>
          </a:p>
          <a:p>
            <a:pPr lvl="1"/>
            <a:r>
              <a:rPr lang="en-US" dirty="0"/>
              <a:t>He preached against sin, liberalism, evolution and alcohol with all the energy and vitality he could muster. The results were phenomenal</a:t>
            </a:r>
            <a:r>
              <a:rPr lang="en-US" dirty="0" smtClean="0"/>
              <a:t>!</a:t>
            </a:r>
          </a:p>
          <a:p>
            <a:pPr lvl="1"/>
            <a:endParaRPr lang="en-US" sz="1000" dirty="0"/>
          </a:p>
          <a:p>
            <a:pPr lvl="1"/>
            <a:r>
              <a:rPr lang="en-US" dirty="0"/>
              <a:t>He was a staunch </a:t>
            </a:r>
            <a:r>
              <a:rPr lang="en-US" b="1" dirty="0"/>
              <a:t>fundamentalist</a:t>
            </a:r>
            <a:r>
              <a:rPr lang="en-US" dirty="0"/>
              <a:t> in his theological views which put him at odds with some of the “liberal” religious denominations of his day but those views helped to foster other later movements that would battle those who would attempt to water down the Gospel.</a:t>
            </a:r>
          </a:p>
        </p:txBody>
      </p:sp>
      <p:sp>
        <p:nvSpPr>
          <p:cNvPr id="3" name="Title 2"/>
          <p:cNvSpPr>
            <a:spLocks noGrp="1"/>
          </p:cNvSpPr>
          <p:nvPr>
            <p:ph type="title"/>
          </p:nvPr>
        </p:nvSpPr>
        <p:spPr>
          <a:xfrm>
            <a:off x="457200" y="304800"/>
            <a:ext cx="8229600" cy="838200"/>
          </a:xfrm>
        </p:spPr>
        <p:txBody>
          <a:bodyPr>
            <a:normAutofit fontScale="90000"/>
          </a:bodyPr>
          <a:lstStyle/>
          <a:p>
            <a:pPr algn="ctr"/>
            <a:r>
              <a:rPr lang="en-US" b="1" u="sng" dirty="0">
                <a:effectLst/>
              </a:rPr>
              <a:t>William Ashley Sunday (</a:t>
            </a:r>
            <a:r>
              <a:rPr lang="en-US" b="1" u="sng" dirty="0" smtClean="0">
                <a:effectLst/>
              </a:rPr>
              <a:t>1862 – 1935</a:t>
            </a:r>
            <a:r>
              <a:rPr lang="en-US" b="1" u="sng" dirty="0">
                <a:effectLst/>
              </a:rPr>
              <a:t>)</a:t>
            </a:r>
            <a:endParaRPr lang="en-US" sz="4000" dirty="0"/>
          </a:p>
        </p:txBody>
      </p:sp>
    </p:spTree>
    <p:extLst>
      <p:ext uri="{BB962C8B-B14F-4D97-AF65-F5344CB8AC3E}">
        <p14:creationId xmlns:p14="http://schemas.microsoft.com/office/powerpoint/2010/main" val="4218325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p:cTn id="19"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0"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1"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pPr marL="514350" indent="-514350">
              <a:buFont typeface="+mj-lt"/>
              <a:buAutoNum type="arabicPeriod" startAt="5"/>
            </a:pPr>
            <a:r>
              <a:rPr lang="en-US" sz="2800" dirty="0"/>
              <a:t>Billy Sunday’s impact on this world for Christ</a:t>
            </a:r>
            <a:r>
              <a:rPr lang="en-US" sz="2800" dirty="0" smtClean="0"/>
              <a:t>:</a:t>
            </a:r>
          </a:p>
          <a:p>
            <a:pPr marL="514350" indent="-514350">
              <a:buFont typeface="+mj-lt"/>
              <a:buAutoNum type="arabicPeriod" startAt="5"/>
            </a:pPr>
            <a:endParaRPr lang="en-US" sz="1200" dirty="0" smtClean="0"/>
          </a:p>
          <a:p>
            <a:pPr lvl="1"/>
            <a:r>
              <a:rPr lang="en-US" sz="2600" dirty="0"/>
              <a:t>He worked for social reform and was a major influence in the </a:t>
            </a:r>
            <a:r>
              <a:rPr lang="en-US" sz="2600" b="1" dirty="0"/>
              <a:t>Prohibition</a:t>
            </a:r>
            <a:r>
              <a:rPr lang="en-US" sz="2600" dirty="0"/>
              <a:t> </a:t>
            </a:r>
            <a:r>
              <a:rPr lang="en-US" sz="2600" b="1" dirty="0"/>
              <a:t>Movement</a:t>
            </a:r>
            <a:r>
              <a:rPr lang="en-US" sz="2600" dirty="0"/>
              <a:t> of 1919</a:t>
            </a:r>
            <a:r>
              <a:rPr lang="en-US" sz="2600" dirty="0" smtClean="0"/>
              <a:t>.</a:t>
            </a:r>
          </a:p>
          <a:p>
            <a:pPr lvl="1"/>
            <a:endParaRPr lang="en-US" sz="1000" dirty="0"/>
          </a:p>
          <a:p>
            <a:pPr lvl="2">
              <a:buFont typeface="Wingdings" pitchFamily="2" charset="2"/>
              <a:buChar char="Ø"/>
            </a:pPr>
            <a:r>
              <a:rPr lang="en-US" sz="2600" dirty="0"/>
              <a:t>In spite of the ridicule that he faced he continued to preach against alcoholism until his dying day……he was passionately opposed to it</a:t>
            </a:r>
            <a:r>
              <a:rPr lang="en-US" sz="2600" dirty="0" smtClean="0"/>
              <a:t>.</a:t>
            </a:r>
          </a:p>
          <a:p>
            <a:pPr lvl="2">
              <a:buFont typeface="Wingdings" pitchFamily="2" charset="2"/>
              <a:buChar char="Ø"/>
            </a:pPr>
            <a:endParaRPr lang="en-US" sz="1200" dirty="0"/>
          </a:p>
          <a:p>
            <a:pPr lvl="2">
              <a:buFont typeface="Wingdings" pitchFamily="2" charset="2"/>
              <a:buChar char="Ø"/>
            </a:pPr>
            <a:r>
              <a:rPr lang="en-US" sz="2600" dirty="0"/>
              <a:t>One of Billy’s famous lines was; “whiskey and beer are all right in their place, but their place is in hell”.</a:t>
            </a:r>
          </a:p>
        </p:txBody>
      </p:sp>
      <p:sp>
        <p:nvSpPr>
          <p:cNvPr id="3" name="Title 2"/>
          <p:cNvSpPr>
            <a:spLocks noGrp="1"/>
          </p:cNvSpPr>
          <p:nvPr>
            <p:ph type="title"/>
          </p:nvPr>
        </p:nvSpPr>
        <p:spPr>
          <a:xfrm>
            <a:off x="457200" y="304800"/>
            <a:ext cx="8229600" cy="838200"/>
          </a:xfrm>
        </p:spPr>
        <p:txBody>
          <a:bodyPr>
            <a:normAutofit fontScale="90000"/>
          </a:bodyPr>
          <a:lstStyle/>
          <a:p>
            <a:pPr algn="ctr"/>
            <a:r>
              <a:rPr lang="en-US" b="1" u="sng" dirty="0">
                <a:effectLst/>
              </a:rPr>
              <a:t>William Ashley Sunday (</a:t>
            </a:r>
            <a:r>
              <a:rPr lang="en-US" b="1" u="sng" dirty="0" smtClean="0">
                <a:effectLst/>
              </a:rPr>
              <a:t>1862 – 1935</a:t>
            </a:r>
            <a:r>
              <a:rPr lang="en-US" b="1" u="sng" dirty="0">
                <a:effectLst/>
              </a:rPr>
              <a:t>)</a:t>
            </a:r>
            <a:endParaRPr lang="en-US" sz="4000" dirty="0"/>
          </a:p>
        </p:txBody>
      </p:sp>
    </p:spTree>
    <p:extLst>
      <p:ext uri="{BB962C8B-B14F-4D97-AF65-F5344CB8AC3E}">
        <p14:creationId xmlns:p14="http://schemas.microsoft.com/office/powerpoint/2010/main" val="633878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 calcmode="lin" valueType="num">
                                      <p:cBhvr additive="base">
                                        <p:cTn id="12"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6" end="6"/>
                                            </p:txEl>
                                          </p:spTgt>
                                        </p:tgtEl>
                                        <p:attrNameLst>
                                          <p:attrName>style.visibility</p:attrName>
                                        </p:attrNameLst>
                                      </p:cBhvr>
                                      <p:to>
                                        <p:strVal val="visible"/>
                                      </p:to>
                                    </p:set>
                                    <p:anim calcmode="lin" valueType="num">
                                      <p:cBhvr additive="base">
                                        <p:cTn id="18"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pPr marL="0" indent="0" algn="ctr">
              <a:buNone/>
            </a:pPr>
            <a:r>
              <a:rPr lang="en-US" sz="4800" dirty="0"/>
              <a:t>Billy woke up Americans during a period (early 1900’s) known for </a:t>
            </a:r>
            <a:r>
              <a:rPr lang="en-US" sz="4800" b="1" i="1" u="sng" dirty="0">
                <a:solidFill>
                  <a:schemeClr val="bg1"/>
                </a:solidFill>
              </a:rPr>
              <a:t>decadence</a:t>
            </a:r>
            <a:r>
              <a:rPr lang="en-US" sz="4800" dirty="0"/>
              <a:t> and he was noted as one of the most successful evangelists we have ever known!</a:t>
            </a:r>
            <a:endParaRPr lang="en-US" sz="4800" dirty="0" smtClean="0"/>
          </a:p>
        </p:txBody>
      </p:sp>
      <p:sp>
        <p:nvSpPr>
          <p:cNvPr id="3" name="Title 2"/>
          <p:cNvSpPr>
            <a:spLocks noGrp="1"/>
          </p:cNvSpPr>
          <p:nvPr>
            <p:ph type="title"/>
          </p:nvPr>
        </p:nvSpPr>
        <p:spPr>
          <a:xfrm>
            <a:off x="457200" y="304800"/>
            <a:ext cx="8229600" cy="838200"/>
          </a:xfrm>
        </p:spPr>
        <p:txBody>
          <a:bodyPr>
            <a:normAutofit fontScale="90000"/>
          </a:bodyPr>
          <a:lstStyle/>
          <a:p>
            <a:pPr algn="ctr"/>
            <a:r>
              <a:rPr lang="en-US" b="1" u="sng" dirty="0">
                <a:effectLst/>
              </a:rPr>
              <a:t>William Ashley Sunday (</a:t>
            </a:r>
            <a:r>
              <a:rPr lang="en-US" b="1" u="sng" dirty="0" smtClean="0">
                <a:effectLst/>
              </a:rPr>
              <a:t>1862 – 1935</a:t>
            </a:r>
            <a:r>
              <a:rPr lang="en-US" b="1" u="sng" dirty="0">
                <a:effectLst/>
              </a:rPr>
              <a:t>)</a:t>
            </a:r>
            <a:endParaRPr lang="en-US" sz="4000" dirty="0"/>
          </a:p>
        </p:txBody>
      </p:sp>
    </p:spTree>
    <p:extLst>
      <p:ext uri="{BB962C8B-B14F-4D97-AF65-F5344CB8AC3E}">
        <p14:creationId xmlns:p14="http://schemas.microsoft.com/office/powerpoint/2010/main" val="789408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lnSpcReduction="10000"/>
          </a:bodyPr>
          <a:lstStyle/>
          <a:p>
            <a:pPr marL="514350" indent="-514350">
              <a:buFont typeface="+mj-lt"/>
              <a:buAutoNum type="arabicPeriod"/>
            </a:pPr>
            <a:r>
              <a:rPr lang="en-US" dirty="0"/>
              <a:t>Most </a:t>
            </a:r>
            <a:r>
              <a:rPr lang="en-US" dirty="0" smtClean="0"/>
              <a:t>know </a:t>
            </a:r>
            <a:r>
              <a:rPr lang="en-US" dirty="0"/>
              <a:t>him as </a:t>
            </a:r>
            <a:r>
              <a:rPr lang="en-US" b="1" dirty="0"/>
              <a:t>Billy Graham</a:t>
            </a:r>
            <a:r>
              <a:rPr lang="en-US" dirty="0"/>
              <a:t> and he hails as the leading Protestant/Christian evangelist of his time</a:t>
            </a:r>
            <a:r>
              <a:rPr lang="en-US" dirty="0" smtClean="0"/>
              <a:t>.</a:t>
            </a:r>
          </a:p>
          <a:p>
            <a:pPr marL="514350" indent="-514350">
              <a:buFont typeface="+mj-lt"/>
              <a:buAutoNum type="arabicPeriod"/>
            </a:pPr>
            <a:endParaRPr lang="en-US" sz="1200" dirty="0"/>
          </a:p>
          <a:p>
            <a:pPr marL="514350" indent="-514350">
              <a:buFont typeface="+mj-lt"/>
              <a:buAutoNum type="arabicPeriod"/>
            </a:pPr>
            <a:r>
              <a:rPr lang="en-US" dirty="0"/>
              <a:t>His family and early life:</a:t>
            </a:r>
            <a:endParaRPr lang="en-US" dirty="0" smtClean="0"/>
          </a:p>
          <a:p>
            <a:pPr marL="514350" indent="-514350">
              <a:buFont typeface="+mj-lt"/>
              <a:buAutoNum type="arabicPeriod"/>
            </a:pPr>
            <a:endParaRPr lang="en-US" sz="1200" dirty="0" smtClean="0"/>
          </a:p>
          <a:p>
            <a:pPr lvl="1"/>
            <a:r>
              <a:rPr lang="en-US" dirty="0"/>
              <a:t>His birthplace is Charlotte, North </a:t>
            </a:r>
            <a:r>
              <a:rPr lang="en-US" dirty="0" smtClean="0"/>
              <a:t>Carolina</a:t>
            </a:r>
          </a:p>
          <a:p>
            <a:pPr lvl="1"/>
            <a:endParaRPr lang="en-US" sz="1000" dirty="0"/>
          </a:p>
          <a:p>
            <a:pPr lvl="1"/>
            <a:r>
              <a:rPr lang="en-US" dirty="0"/>
              <a:t>His parents </a:t>
            </a:r>
            <a:r>
              <a:rPr lang="en-US" dirty="0" smtClean="0"/>
              <a:t>were </a:t>
            </a:r>
            <a:r>
              <a:rPr lang="en-US" dirty="0"/>
              <a:t>originally involved in the Associate Reformed Presbyterian Church</a:t>
            </a:r>
            <a:r>
              <a:rPr lang="en-US" dirty="0" smtClean="0"/>
              <a:t>.</a:t>
            </a:r>
          </a:p>
          <a:p>
            <a:pPr lvl="1"/>
            <a:endParaRPr lang="en-US" sz="1300" dirty="0"/>
          </a:p>
          <a:p>
            <a:pPr lvl="1"/>
            <a:r>
              <a:rPr lang="en-US" dirty="0"/>
              <a:t>Billy left the Presbyterian Church and joined the </a:t>
            </a:r>
            <a:r>
              <a:rPr lang="en-US" b="1" dirty="0"/>
              <a:t>Southern Baptists</a:t>
            </a:r>
            <a:r>
              <a:rPr lang="en-US" dirty="0"/>
              <a:t> in 1934 after attending a revival meeting conducted by </a:t>
            </a:r>
            <a:r>
              <a:rPr lang="en-US" b="1" dirty="0"/>
              <a:t>Mordecai Ham</a:t>
            </a:r>
            <a:r>
              <a:rPr lang="en-US" dirty="0"/>
              <a:t>. Shortly thereafter he was ordained as a Southern Baptist minister in 1939.</a:t>
            </a:r>
          </a:p>
          <a:p>
            <a:pPr lvl="2">
              <a:buFont typeface="Wingdings" pitchFamily="2" charset="2"/>
              <a:buChar char="Ø"/>
            </a:pPr>
            <a:endParaRPr lang="en-US" sz="1200" dirty="0"/>
          </a:p>
        </p:txBody>
      </p:sp>
      <p:sp>
        <p:nvSpPr>
          <p:cNvPr id="3" name="Title 2"/>
          <p:cNvSpPr>
            <a:spLocks noGrp="1"/>
          </p:cNvSpPr>
          <p:nvPr>
            <p:ph type="title"/>
          </p:nvPr>
        </p:nvSpPr>
        <p:spPr>
          <a:xfrm>
            <a:off x="457200" y="304800"/>
            <a:ext cx="8229600" cy="838200"/>
          </a:xfrm>
        </p:spPr>
        <p:txBody>
          <a:bodyPr>
            <a:normAutofit fontScale="90000"/>
          </a:bodyPr>
          <a:lstStyle/>
          <a:p>
            <a:pPr algn="ctr"/>
            <a:r>
              <a:rPr lang="en-US" b="1" dirty="0">
                <a:effectLst/>
              </a:rPr>
              <a:t>William Franklin Graham Jr. </a:t>
            </a:r>
            <a:r>
              <a:rPr lang="en-US" sz="2000" b="1" dirty="0">
                <a:effectLst/>
              </a:rPr>
              <a:t>(November 7, </a:t>
            </a:r>
            <a:r>
              <a:rPr lang="en-US" sz="2000" b="1" dirty="0" smtClean="0">
                <a:effectLst/>
              </a:rPr>
              <a:t>1918 )</a:t>
            </a:r>
            <a:endParaRPr lang="en-US" sz="2000" dirty="0"/>
          </a:p>
        </p:txBody>
      </p:sp>
    </p:spTree>
    <p:extLst>
      <p:ext uri="{BB962C8B-B14F-4D97-AF65-F5344CB8AC3E}">
        <p14:creationId xmlns:p14="http://schemas.microsoft.com/office/powerpoint/2010/main" val="3491262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barn(inVertical)">
                                      <p:cBhvr>
                                        <p:cTn id="20" dur="500"/>
                                        <p:tgtEl>
                                          <p:spTgt spid="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barn(inVertical)">
                                      <p:cBhvr>
                                        <p:cTn id="3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257800"/>
          </a:xfrm>
        </p:spPr>
        <p:txBody>
          <a:bodyPr>
            <a:normAutofit lnSpcReduction="10000"/>
          </a:bodyPr>
          <a:lstStyle/>
          <a:p>
            <a:pPr marL="514350" lvl="0" indent="-514350">
              <a:buFont typeface="+mj-lt"/>
              <a:buAutoNum type="arabicPeriod" startAt="3"/>
            </a:pPr>
            <a:r>
              <a:rPr lang="en-US" dirty="0"/>
              <a:t>Billy’s formal education and early ministry years</a:t>
            </a:r>
            <a:r>
              <a:rPr lang="en-US" dirty="0" smtClean="0"/>
              <a:t>:</a:t>
            </a:r>
          </a:p>
          <a:p>
            <a:pPr marL="514350" indent="-514350">
              <a:buFont typeface="+mj-lt"/>
              <a:buAutoNum type="arabicPeriod" startAt="3"/>
            </a:pPr>
            <a:endParaRPr lang="en-US" sz="1200" dirty="0" smtClean="0"/>
          </a:p>
          <a:p>
            <a:pPr lvl="1"/>
            <a:r>
              <a:rPr lang="en-US" dirty="0"/>
              <a:t>He first attended Bob Jones College </a:t>
            </a:r>
            <a:r>
              <a:rPr lang="en-US" dirty="0" smtClean="0"/>
              <a:t>but </a:t>
            </a:r>
            <a:r>
              <a:rPr lang="en-US" dirty="0"/>
              <a:t>found that it held too much of an extreme fundamentalist position. He transferred </a:t>
            </a:r>
            <a:r>
              <a:rPr lang="en-US" dirty="0" smtClean="0"/>
              <a:t>to </a:t>
            </a:r>
            <a:r>
              <a:rPr lang="en-US" dirty="0"/>
              <a:t>the Florida Bible Institute (now Trinity College) in 1937 and then to Wheaton College</a:t>
            </a:r>
            <a:r>
              <a:rPr lang="en-US" dirty="0" smtClean="0"/>
              <a:t>.</a:t>
            </a:r>
          </a:p>
          <a:p>
            <a:pPr lvl="1"/>
            <a:endParaRPr lang="en-US" sz="1000" dirty="0"/>
          </a:p>
          <a:p>
            <a:pPr lvl="1"/>
            <a:r>
              <a:rPr lang="en-US" dirty="0"/>
              <a:t>He actually graduated from Wheaton College in 1943 and while attending there he solidified in his mind that the </a:t>
            </a:r>
            <a:r>
              <a:rPr lang="en-US" b="1" dirty="0"/>
              <a:t>Bible was the </a:t>
            </a:r>
            <a:r>
              <a:rPr lang="en-US" b="1" u="sng" dirty="0">
                <a:solidFill>
                  <a:schemeClr val="bg1"/>
                </a:solidFill>
              </a:rPr>
              <a:t>infallible</a:t>
            </a:r>
            <a:r>
              <a:rPr lang="en-US" b="1" dirty="0"/>
              <a:t> Word of God</a:t>
            </a:r>
            <a:r>
              <a:rPr lang="en-US" dirty="0" smtClean="0"/>
              <a:t>.</a:t>
            </a:r>
          </a:p>
          <a:p>
            <a:pPr lvl="1"/>
            <a:endParaRPr lang="en-US" sz="1300" dirty="0"/>
          </a:p>
          <a:p>
            <a:pPr lvl="1"/>
            <a:r>
              <a:rPr lang="en-US" dirty="0"/>
              <a:t>This decision set in motion the pursuit of a ministry that was grounded in the Word of God and established a platform in which he boldly declared the phrase; “</a:t>
            </a:r>
            <a:r>
              <a:rPr lang="en-US" b="1" dirty="0"/>
              <a:t>God loves you</a:t>
            </a:r>
            <a:r>
              <a:rPr lang="en-US" dirty="0"/>
              <a:t>”. This forged a path where he preached the </a:t>
            </a:r>
            <a:r>
              <a:rPr lang="en-US" dirty="0" smtClean="0"/>
              <a:t>Gospel to </a:t>
            </a:r>
            <a:r>
              <a:rPr lang="en-US" dirty="0"/>
              <a:t>millions of people throughout the world.</a:t>
            </a:r>
            <a:endParaRPr lang="en-US" sz="1200" dirty="0"/>
          </a:p>
        </p:txBody>
      </p:sp>
      <p:sp>
        <p:nvSpPr>
          <p:cNvPr id="3" name="Title 2"/>
          <p:cNvSpPr>
            <a:spLocks noGrp="1"/>
          </p:cNvSpPr>
          <p:nvPr>
            <p:ph type="title"/>
          </p:nvPr>
        </p:nvSpPr>
        <p:spPr>
          <a:xfrm>
            <a:off x="457200" y="228600"/>
            <a:ext cx="8229600" cy="685800"/>
          </a:xfrm>
        </p:spPr>
        <p:txBody>
          <a:bodyPr>
            <a:normAutofit fontScale="90000"/>
          </a:bodyPr>
          <a:lstStyle/>
          <a:p>
            <a:pPr algn="ctr"/>
            <a:r>
              <a:rPr lang="en-US" b="1" dirty="0">
                <a:effectLst/>
              </a:rPr>
              <a:t>William Franklin Graham Jr. </a:t>
            </a:r>
            <a:r>
              <a:rPr lang="en-US" sz="2000" b="1" dirty="0">
                <a:effectLst/>
              </a:rPr>
              <a:t>(November 7, </a:t>
            </a:r>
            <a:r>
              <a:rPr lang="en-US" sz="2000" b="1" dirty="0" smtClean="0">
                <a:effectLst/>
              </a:rPr>
              <a:t>1918 )</a:t>
            </a:r>
            <a:endParaRPr lang="en-US" sz="2000" dirty="0"/>
          </a:p>
        </p:txBody>
      </p:sp>
    </p:spTree>
    <p:extLst>
      <p:ext uri="{BB962C8B-B14F-4D97-AF65-F5344CB8AC3E}">
        <p14:creationId xmlns:p14="http://schemas.microsoft.com/office/powerpoint/2010/main" val="4208880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barn(inVertical)">
                                      <p:cBhvr>
                                        <p:cTn id="23"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5029200"/>
          </a:xfrm>
        </p:spPr>
        <p:txBody>
          <a:bodyPr>
            <a:normAutofit/>
          </a:bodyPr>
          <a:lstStyle/>
          <a:p>
            <a:pPr marL="514350" indent="-514350">
              <a:buFont typeface="+mj-lt"/>
              <a:buAutoNum type="arabicPeriod" startAt="4"/>
            </a:pPr>
            <a:r>
              <a:rPr lang="en-US" sz="3200" dirty="0"/>
              <a:t>His own personal family</a:t>
            </a:r>
            <a:r>
              <a:rPr lang="en-US" sz="3200" dirty="0" smtClean="0"/>
              <a:t>:</a:t>
            </a:r>
          </a:p>
          <a:p>
            <a:pPr marL="514350" indent="-514350">
              <a:buFont typeface="+mj-lt"/>
              <a:buAutoNum type="arabicPeriod" startAt="4"/>
            </a:pPr>
            <a:endParaRPr lang="en-US" sz="1200" dirty="0" smtClean="0"/>
          </a:p>
          <a:p>
            <a:pPr lvl="1"/>
            <a:r>
              <a:rPr lang="en-US" sz="2800" dirty="0"/>
              <a:t>He married Ruth Bell and her parents were Christian missionary doctors in </a:t>
            </a:r>
            <a:r>
              <a:rPr lang="en-US" sz="2800" dirty="0" smtClean="0"/>
              <a:t>China</a:t>
            </a:r>
          </a:p>
          <a:p>
            <a:pPr lvl="1"/>
            <a:endParaRPr lang="en-US" sz="2800" dirty="0"/>
          </a:p>
          <a:p>
            <a:pPr lvl="1"/>
            <a:r>
              <a:rPr lang="en-US" sz="2800" dirty="0"/>
              <a:t>He and his wife Ruth have two sons, three daughters, 19 grandchildren, 28 great-grandchildren and I suppose more to come.</a:t>
            </a:r>
          </a:p>
        </p:txBody>
      </p:sp>
      <p:sp>
        <p:nvSpPr>
          <p:cNvPr id="3" name="Title 2"/>
          <p:cNvSpPr>
            <a:spLocks noGrp="1"/>
          </p:cNvSpPr>
          <p:nvPr>
            <p:ph type="title"/>
          </p:nvPr>
        </p:nvSpPr>
        <p:spPr>
          <a:xfrm>
            <a:off x="457200" y="304800"/>
            <a:ext cx="8229600" cy="838200"/>
          </a:xfrm>
        </p:spPr>
        <p:txBody>
          <a:bodyPr>
            <a:normAutofit fontScale="90000"/>
          </a:bodyPr>
          <a:lstStyle/>
          <a:p>
            <a:pPr algn="ctr"/>
            <a:r>
              <a:rPr lang="en-US" b="1" dirty="0">
                <a:effectLst/>
              </a:rPr>
              <a:t>William Franklin Graham Jr. </a:t>
            </a:r>
            <a:r>
              <a:rPr lang="en-US" sz="2000" b="1" dirty="0">
                <a:effectLst/>
              </a:rPr>
              <a:t>(November 7, </a:t>
            </a:r>
            <a:r>
              <a:rPr lang="en-US" sz="2000" b="1" dirty="0" smtClean="0">
                <a:effectLst/>
              </a:rPr>
              <a:t>1918 )</a:t>
            </a:r>
            <a:endParaRPr lang="en-US" sz="2000" dirty="0"/>
          </a:p>
        </p:txBody>
      </p:sp>
    </p:spTree>
    <p:extLst>
      <p:ext uri="{BB962C8B-B14F-4D97-AF65-F5344CB8AC3E}">
        <p14:creationId xmlns:p14="http://schemas.microsoft.com/office/powerpoint/2010/main" val="1904228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5029200"/>
          </a:xfrm>
        </p:spPr>
        <p:txBody>
          <a:bodyPr>
            <a:normAutofit lnSpcReduction="10000"/>
          </a:bodyPr>
          <a:lstStyle/>
          <a:p>
            <a:pPr marL="514350" indent="-514350">
              <a:buFont typeface="+mj-lt"/>
              <a:buAutoNum type="arabicPeriod" startAt="5"/>
            </a:pPr>
            <a:r>
              <a:rPr lang="en-US" dirty="0"/>
              <a:t>His formal ministry spans some 6 decades</a:t>
            </a:r>
            <a:r>
              <a:rPr lang="en-US" dirty="0" smtClean="0"/>
              <a:t>:</a:t>
            </a:r>
          </a:p>
          <a:p>
            <a:pPr marL="514350" indent="-514350">
              <a:buFont typeface="+mj-lt"/>
              <a:buAutoNum type="arabicPeriod" startAt="5"/>
            </a:pPr>
            <a:endParaRPr lang="en-US" sz="1200" dirty="0" smtClean="0"/>
          </a:p>
          <a:p>
            <a:pPr lvl="1"/>
            <a:r>
              <a:rPr lang="en-US" dirty="0"/>
              <a:t>After graduating from Wheaton he joined Youth for Christ and traveled as an evangelist where he would conduct what were then referred to as “missions” that lasted anywhere from 3-16 weeks and in cities throughout the U.S. and Europe</a:t>
            </a:r>
            <a:r>
              <a:rPr lang="en-US" dirty="0" smtClean="0"/>
              <a:t>.</a:t>
            </a:r>
          </a:p>
          <a:p>
            <a:pPr lvl="1"/>
            <a:endParaRPr lang="en-US" sz="1000" dirty="0"/>
          </a:p>
          <a:p>
            <a:pPr lvl="1"/>
            <a:r>
              <a:rPr lang="en-US" dirty="0"/>
              <a:t>He is probably most noted for his </a:t>
            </a:r>
            <a:r>
              <a:rPr lang="en-US" b="1" i="1" u="sng" dirty="0">
                <a:solidFill>
                  <a:schemeClr val="bg1"/>
                </a:solidFill>
              </a:rPr>
              <a:t>crusades</a:t>
            </a:r>
            <a:r>
              <a:rPr lang="en-US" dirty="0"/>
              <a:t> and his first was held in Australia in 1959. The impact of this crusade led to an enormous growth in the churches of Australia as well as the establishment of new churches for some 15 years. In addition to this, home Bible groups were sprouting up all over and there are records that the impact of this one crusade lasted some 35 years in all.</a:t>
            </a:r>
          </a:p>
        </p:txBody>
      </p:sp>
      <p:sp>
        <p:nvSpPr>
          <p:cNvPr id="3" name="Title 2"/>
          <p:cNvSpPr>
            <a:spLocks noGrp="1"/>
          </p:cNvSpPr>
          <p:nvPr>
            <p:ph type="title"/>
          </p:nvPr>
        </p:nvSpPr>
        <p:spPr>
          <a:xfrm>
            <a:off x="457200" y="304800"/>
            <a:ext cx="8229600" cy="838200"/>
          </a:xfrm>
        </p:spPr>
        <p:txBody>
          <a:bodyPr>
            <a:normAutofit fontScale="90000"/>
          </a:bodyPr>
          <a:lstStyle/>
          <a:p>
            <a:pPr algn="ctr"/>
            <a:r>
              <a:rPr lang="en-US" b="1" dirty="0">
                <a:effectLst/>
              </a:rPr>
              <a:t>William Franklin Graham Jr. </a:t>
            </a:r>
            <a:r>
              <a:rPr lang="en-US" sz="2000" b="1" dirty="0">
                <a:effectLst/>
              </a:rPr>
              <a:t>(November 7, </a:t>
            </a:r>
            <a:r>
              <a:rPr lang="en-US" sz="2000" b="1" dirty="0" smtClean="0">
                <a:effectLst/>
              </a:rPr>
              <a:t>1918 )</a:t>
            </a:r>
            <a:endParaRPr lang="en-US" sz="2000" dirty="0"/>
          </a:p>
        </p:txBody>
      </p:sp>
    </p:spTree>
    <p:extLst>
      <p:ext uri="{BB962C8B-B14F-4D97-AF65-F5344CB8AC3E}">
        <p14:creationId xmlns:p14="http://schemas.microsoft.com/office/powerpoint/2010/main" val="1060190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p:cTn id="1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 calcmode="lin" valueType="num">
                                      <p:cBhvr>
                                        <p:cTn id="2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5029200"/>
          </a:xfrm>
        </p:spPr>
        <p:txBody>
          <a:bodyPr>
            <a:normAutofit/>
          </a:bodyPr>
          <a:lstStyle/>
          <a:p>
            <a:r>
              <a:rPr lang="en-US" dirty="0" smtClean="0"/>
              <a:t>Several </a:t>
            </a:r>
            <a:r>
              <a:rPr lang="en-US" dirty="0"/>
              <a:t>of his notable accomplishments</a:t>
            </a:r>
            <a:r>
              <a:rPr lang="en-US" dirty="0" smtClean="0"/>
              <a:t>:</a:t>
            </a:r>
          </a:p>
          <a:p>
            <a:pPr lvl="1"/>
            <a:endParaRPr lang="en-US" sz="1000" dirty="0"/>
          </a:p>
          <a:p>
            <a:pPr lvl="1">
              <a:buFont typeface="Wingdings" pitchFamily="2" charset="2"/>
              <a:buChar char="Ø"/>
            </a:pPr>
            <a:r>
              <a:rPr lang="en-US" dirty="0"/>
              <a:t>President of Northwestern College in </a:t>
            </a:r>
            <a:r>
              <a:rPr lang="en-US" dirty="0" smtClean="0"/>
              <a:t>Minnesota</a:t>
            </a:r>
          </a:p>
          <a:p>
            <a:pPr lvl="2">
              <a:buFont typeface="Wingdings" pitchFamily="2" charset="2"/>
              <a:buChar char="Ø"/>
            </a:pPr>
            <a:endParaRPr lang="en-US" sz="1200" dirty="0"/>
          </a:p>
          <a:p>
            <a:pPr lvl="1">
              <a:buFont typeface="Wingdings" pitchFamily="2" charset="2"/>
              <a:buChar char="Ø"/>
            </a:pPr>
            <a:r>
              <a:rPr lang="en-US" dirty="0"/>
              <a:t>Founded the Billy Graham Evangelical </a:t>
            </a:r>
            <a:r>
              <a:rPr lang="en-US" dirty="0" smtClean="0"/>
              <a:t>Association</a:t>
            </a:r>
          </a:p>
          <a:p>
            <a:pPr lvl="1">
              <a:buFont typeface="Wingdings" pitchFamily="2" charset="2"/>
              <a:buChar char="Ø"/>
            </a:pPr>
            <a:endParaRPr lang="en-US" sz="1200" dirty="0" smtClean="0"/>
          </a:p>
          <a:p>
            <a:pPr lvl="1">
              <a:buFont typeface="Wingdings" pitchFamily="2" charset="2"/>
              <a:buChar char="Ø"/>
            </a:pPr>
            <a:r>
              <a:rPr lang="en-US" dirty="0"/>
              <a:t>Hour of Decision (weekly radio broadcast to the world for over 50 years</a:t>
            </a:r>
            <a:r>
              <a:rPr lang="en-US" dirty="0" smtClean="0"/>
              <a:t>)</a:t>
            </a:r>
          </a:p>
          <a:p>
            <a:pPr lvl="1">
              <a:buFont typeface="Wingdings" pitchFamily="2" charset="2"/>
              <a:buChar char="Ø"/>
            </a:pPr>
            <a:endParaRPr lang="en-US" sz="1200" dirty="0" smtClean="0"/>
          </a:p>
          <a:p>
            <a:pPr lvl="1">
              <a:buFont typeface="Wingdings" pitchFamily="2" charset="2"/>
              <a:buChar char="Ø"/>
            </a:pPr>
            <a:r>
              <a:rPr lang="en-US" dirty="0" smtClean="0"/>
              <a:t>Television specials/Crusades</a:t>
            </a:r>
          </a:p>
          <a:p>
            <a:pPr lvl="1">
              <a:buFont typeface="Wingdings" pitchFamily="2" charset="2"/>
              <a:buChar char="Ø"/>
            </a:pPr>
            <a:endParaRPr lang="en-US" sz="1200" dirty="0" smtClean="0"/>
          </a:p>
          <a:p>
            <a:pPr lvl="1">
              <a:buFont typeface="Wingdings" pitchFamily="2" charset="2"/>
              <a:buChar char="Ø"/>
            </a:pPr>
            <a:r>
              <a:rPr lang="en-US" dirty="0" smtClean="0"/>
              <a:t>Founded </a:t>
            </a:r>
            <a:r>
              <a:rPr lang="en-US" dirty="0"/>
              <a:t>Decision Magazine and Christianity </a:t>
            </a:r>
            <a:r>
              <a:rPr lang="en-US" dirty="0" smtClean="0"/>
              <a:t>Today</a:t>
            </a:r>
          </a:p>
          <a:p>
            <a:pPr lvl="1">
              <a:buFont typeface="Wingdings" pitchFamily="2" charset="2"/>
              <a:buChar char="Ø"/>
            </a:pPr>
            <a:endParaRPr lang="en-US" sz="1200" dirty="0" smtClean="0"/>
          </a:p>
          <a:p>
            <a:pPr lvl="1">
              <a:buFont typeface="Wingdings" pitchFamily="2" charset="2"/>
              <a:buChar char="Ø"/>
            </a:pPr>
            <a:r>
              <a:rPr lang="en-US" dirty="0" smtClean="0"/>
              <a:t>Started </a:t>
            </a:r>
            <a:r>
              <a:rPr lang="en-US" dirty="0"/>
              <a:t>World Wide Pictures (What I call an alternative to Hollywood!)</a:t>
            </a:r>
          </a:p>
          <a:p>
            <a:pPr lvl="1">
              <a:buFont typeface="Wingdings" pitchFamily="2" charset="2"/>
              <a:buChar char="Ø"/>
            </a:pPr>
            <a:endParaRPr lang="en-US" dirty="0"/>
          </a:p>
          <a:p>
            <a:pPr lvl="2">
              <a:buFont typeface="Wingdings" pitchFamily="2" charset="2"/>
              <a:buChar char="Ø"/>
            </a:pPr>
            <a:endParaRPr lang="en-US" sz="2400" dirty="0"/>
          </a:p>
        </p:txBody>
      </p:sp>
      <p:sp>
        <p:nvSpPr>
          <p:cNvPr id="3" name="Title 2"/>
          <p:cNvSpPr>
            <a:spLocks noGrp="1"/>
          </p:cNvSpPr>
          <p:nvPr>
            <p:ph type="title"/>
          </p:nvPr>
        </p:nvSpPr>
        <p:spPr>
          <a:xfrm>
            <a:off x="457200" y="304800"/>
            <a:ext cx="8229600" cy="838200"/>
          </a:xfrm>
        </p:spPr>
        <p:txBody>
          <a:bodyPr>
            <a:normAutofit fontScale="90000"/>
          </a:bodyPr>
          <a:lstStyle/>
          <a:p>
            <a:pPr algn="ctr"/>
            <a:r>
              <a:rPr lang="en-US" b="1" dirty="0">
                <a:effectLst/>
              </a:rPr>
              <a:t>William Franklin Graham Jr. </a:t>
            </a:r>
            <a:r>
              <a:rPr lang="en-US" sz="2000" b="1" dirty="0">
                <a:effectLst/>
              </a:rPr>
              <a:t>(November 7, </a:t>
            </a:r>
            <a:r>
              <a:rPr lang="en-US" sz="2000" b="1" dirty="0" smtClean="0">
                <a:effectLst/>
              </a:rPr>
              <a:t>1918 )</a:t>
            </a:r>
            <a:endParaRPr lang="en-US" sz="2000" dirty="0"/>
          </a:p>
        </p:txBody>
      </p:sp>
    </p:spTree>
    <p:extLst>
      <p:ext uri="{BB962C8B-B14F-4D97-AF65-F5344CB8AC3E}">
        <p14:creationId xmlns:p14="http://schemas.microsoft.com/office/powerpoint/2010/main" val="320333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 calcmode="lin" valueType="num">
                                      <p:cBhvr additive="base">
                                        <p:cTn id="24"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
                                            <p:txEl>
                                              <p:pRg st="8" end="8"/>
                                            </p:txEl>
                                          </p:spTgt>
                                        </p:tgtEl>
                                        <p:attrNameLst>
                                          <p:attrName>style.visibility</p:attrName>
                                        </p:attrNameLst>
                                      </p:cBhvr>
                                      <p:to>
                                        <p:strVal val="visible"/>
                                      </p:to>
                                    </p:set>
                                    <p:anim calcmode="lin" valueType="num">
                                      <p:cBhvr additive="base">
                                        <p:cTn id="30"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
                                            <p:txEl>
                                              <p:pRg st="10" end="10"/>
                                            </p:txEl>
                                          </p:spTgt>
                                        </p:tgtEl>
                                        <p:attrNameLst>
                                          <p:attrName>style.visibility</p:attrName>
                                        </p:attrNameLst>
                                      </p:cBhvr>
                                      <p:to>
                                        <p:strVal val="visible"/>
                                      </p:to>
                                    </p:set>
                                    <p:anim calcmode="lin" valueType="num">
                                      <p:cBhvr additive="base">
                                        <p:cTn id="36"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2">
                                            <p:txEl>
                                              <p:pRg st="12" end="12"/>
                                            </p:txEl>
                                          </p:spTgt>
                                        </p:tgtEl>
                                        <p:attrNameLst>
                                          <p:attrName>style.visibility</p:attrName>
                                        </p:attrNameLst>
                                      </p:cBhvr>
                                      <p:to>
                                        <p:strVal val="visible"/>
                                      </p:to>
                                    </p:set>
                                    <p:anim calcmode="lin" valueType="num">
                                      <p:cBhvr additive="base">
                                        <p:cTn id="42"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2">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5029200"/>
          </a:xfrm>
        </p:spPr>
        <p:txBody>
          <a:bodyPr>
            <a:normAutofit/>
          </a:bodyPr>
          <a:lstStyle/>
          <a:p>
            <a:r>
              <a:rPr lang="en-US" dirty="0"/>
              <a:t>Billy was especially noted for holding crusades in places that other evangelists felt were impossible to reach</a:t>
            </a:r>
            <a:r>
              <a:rPr lang="en-US" dirty="0" smtClean="0"/>
              <a:t>:</a:t>
            </a:r>
          </a:p>
          <a:p>
            <a:endParaRPr lang="en-US" sz="1000" dirty="0"/>
          </a:p>
          <a:p>
            <a:pPr lvl="1">
              <a:buFont typeface="Wingdings" pitchFamily="2" charset="2"/>
              <a:buChar char="Ø"/>
            </a:pPr>
            <a:r>
              <a:rPr lang="en-US" dirty="0"/>
              <a:t>During the Cold War he spoke to thousands of people across Eastern Europe and the Soviet Union even though he was an outspoken critic of Communism</a:t>
            </a:r>
            <a:r>
              <a:rPr lang="en-US" dirty="0" smtClean="0"/>
              <a:t>.</a:t>
            </a:r>
          </a:p>
          <a:p>
            <a:pPr lvl="1">
              <a:buFont typeface="Wingdings" pitchFamily="2" charset="2"/>
              <a:buChar char="Ø"/>
            </a:pPr>
            <a:endParaRPr lang="en-US" sz="1200" dirty="0"/>
          </a:p>
          <a:p>
            <a:pPr lvl="1">
              <a:buFont typeface="Wingdings" pitchFamily="2" charset="2"/>
              <a:buChar char="Ø"/>
            </a:pPr>
            <a:r>
              <a:rPr lang="en-US" dirty="0"/>
              <a:t>He spoke in South Africa at the height of Apartheid and at his Crusade he would not allow the people to sit desegregated</a:t>
            </a:r>
            <a:r>
              <a:rPr lang="en-US" dirty="0" smtClean="0"/>
              <a:t>.</a:t>
            </a:r>
          </a:p>
          <a:p>
            <a:pPr lvl="1">
              <a:buFont typeface="Wingdings" pitchFamily="2" charset="2"/>
              <a:buChar char="Ø"/>
            </a:pPr>
            <a:endParaRPr lang="en-US" sz="1200" dirty="0" smtClean="0"/>
          </a:p>
          <a:p>
            <a:pPr lvl="1">
              <a:buFont typeface="Wingdings" pitchFamily="2" charset="2"/>
              <a:buChar char="Ø"/>
            </a:pPr>
            <a:r>
              <a:rPr lang="en-US" dirty="0"/>
              <a:t>He was one of the few preachers to be invited to speak in North Korea</a:t>
            </a:r>
            <a:endParaRPr lang="en-US" sz="1200" dirty="0" smtClean="0"/>
          </a:p>
          <a:p>
            <a:pPr lvl="2">
              <a:buFont typeface="Wingdings" pitchFamily="2" charset="2"/>
              <a:buChar char="Ø"/>
            </a:pPr>
            <a:endParaRPr lang="en-US" sz="2400" dirty="0"/>
          </a:p>
        </p:txBody>
      </p:sp>
      <p:sp>
        <p:nvSpPr>
          <p:cNvPr id="3" name="Title 2"/>
          <p:cNvSpPr>
            <a:spLocks noGrp="1"/>
          </p:cNvSpPr>
          <p:nvPr>
            <p:ph type="title"/>
          </p:nvPr>
        </p:nvSpPr>
        <p:spPr>
          <a:xfrm>
            <a:off x="457200" y="304800"/>
            <a:ext cx="8229600" cy="838200"/>
          </a:xfrm>
        </p:spPr>
        <p:txBody>
          <a:bodyPr>
            <a:normAutofit fontScale="90000"/>
          </a:bodyPr>
          <a:lstStyle/>
          <a:p>
            <a:pPr algn="ctr"/>
            <a:r>
              <a:rPr lang="en-US" b="1" dirty="0">
                <a:effectLst/>
              </a:rPr>
              <a:t>William Franklin Graham Jr. </a:t>
            </a:r>
            <a:r>
              <a:rPr lang="en-US" sz="2000" b="1" dirty="0">
                <a:effectLst/>
              </a:rPr>
              <a:t>(November 7, </a:t>
            </a:r>
            <a:r>
              <a:rPr lang="en-US" sz="2000" b="1" dirty="0" smtClean="0">
                <a:effectLst/>
              </a:rPr>
              <a:t>1918 )</a:t>
            </a:r>
            <a:endParaRPr lang="en-US" sz="2000" dirty="0"/>
          </a:p>
        </p:txBody>
      </p:sp>
    </p:spTree>
    <p:extLst>
      <p:ext uri="{BB962C8B-B14F-4D97-AF65-F5344CB8AC3E}">
        <p14:creationId xmlns:p14="http://schemas.microsoft.com/office/powerpoint/2010/main" val="1298228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6" end="6"/>
                                            </p:txEl>
                                          </p:spTgt>
                                        </p:tgtEl>
                                        <p:attrNameLst>
                                          <p:attrName>style.visibility</p:attrName>
                                        </p:attrNameLst>
                                      </p:cBhvr>
                                      <p:to>
                                        <p:strVal val="visible"/>
                                      </p:to>
                                    </p:set>
                                    <p:anim calcmode="lin" valueType="num">
                                      <p:cBhvr additive="base">
                                        <p:cTn id="26"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5029200"/>
          </a:xfrm>
        </p:spPr>
        <p:txBody>
          <a:bodyPr>
            <a:normAutofit/>
          </a:bodyPr>
          <a:lstStyle/>
          <a:p>
            <a:pPr marL="514350" indent="-514350">
              <a:buFont typeface="+mj-lt"/>
              <a:buAutoNum type="arabicPeriod" startAt="6"/>
            </a:pPr>
            <a:r>
              <a:rPr lang="en-US" dirty="0"/>
              <a:t>There is no way to accurately report the impact that Billy Graham has had on this world but here are a few things worth noting</a:t>
            </a:r>
            <a:r>
              <a:rPr lang="en-US" dirty="0" smtClean="0"/>
              <a:t>:</a:t>
            </a:r>
          </a:p>
          <a:p>
            <a:pPr marL="514350" indent="-514350">
              <a:buFont typeface="+mj-lt"/>
              <a:buAutoNum type="arabicPeriod" startAt="6"/>
            </a:pPr>
            <a:endParaRPr lang="en-US" sz="1000" dirty="0"/>
          </a:p>
          <a:p>
            <a:pPr lvl="1"/>
            <a:r>
              <a:rPr lang="en-US" dirty="0"/>
              <a:t>He has preached to live audiences in excess of 210 million </a:t>
            </a:r>
            <a:r>
              <a:rPr lang="en-US" dirty="0" smtClean="0"/>
              <a:t>people</a:t>
            </a:r>
          </a:p>
          <a:p>
            <a:pPr lvl="1"/>
            <a:endParaRPr lang="en-US" sz="1200" dirty="0"/>
          </a:p>
          <a:p>
            <a:pPr lvl="1"/>
            <a:r>
              <a:rPr lang="en-US" dirty="0"/>
              <a:t>Through his radio, television, video, film and now modern webcast venues he has reached many more millions of people with the Gospel</a:t>
            </a:r>
            <a:r>
              <a:rPr lang="en-US" dirty="0" smtClean="0"/>
              <a:t>.</a:t>
            </a:r>
          </a:p>
          <a:p>
            <a:pPr lvl="1"/>
            <a:endParaRPr lang="en-US" sz="1200" dirty="0" smtClean="0"/>
          </a:p>
          <a:p>
            <a:pPr lvl="1"/>
            <a:r>
              <a:rPr lang="en-US" dirty="0"/>
              <a:t>He has taken the Gospel to well over 185 countries</a:t>
            </a:r>
            <a:endParaRPr lang="en-US" sz="2400" dirty="0"/>
          </a:p>
        </p:txBody>
      </p:sp>
      <p:sp>
        <p:nvSpPr>
          <p:cNvPr id="3" name="Title 2"/>
          <p:cNvSpPr>
            <a:spLocks noGrp="1"/>
          </p:cNvSpPr>
          <p:nvPr>
            <p:ph type="title"/>
          </p:nvPr>
        </p:nvSpPr>
        <p:spPr>
          <a:xfrm>
            <a:off x="457200" y="304800"/>
            <a:ext cx="8229600" cy="838200"/>
          </a:xfrm>
        </p:spPr>
        <p:txBody>
          <a:bodyPr>
            <a:normAutofit fontScale="90000"/>
          </a:bodyPr>
          <a:lstStyle/>
          <a:p>
            <a:pPr algn="ctr"/>
            <a:r>
              <a:rPr lang="en-US" b="1" dirty="0">
                <a:effectLst/>
              </a:rPr>
              <a:t>William Franklin Graham Jr. </a:t>
            </a:r>
            <a:r>
              <a:rPr lang="en-US" sz="2000" b="1" dirty="0">
                <a:effectLst/>
              </a:rPr>
              <a:t>(November 7, </a:t>
            </a:r>
            <a:r>
              <a:rPr lang="en-US" sz="2000" b="1" dirty="0" smtClean="0">
                <a:effectLst/>
              </a:rPr>
              <a:t>1918 )</a:t>
            </a:r>
            <a:endParaRPr lang="en-US" sz="2000" dirty="0"/>
          </a:p>
        </p:txBody>
      </p:sp>
    </p:spTree>
    <p:extLst>
      <p:ext uri="{BB962C8B-B14F-4D97-AF65-F5344CB8AC3E}">
        <p14:creationId xmlns:p14="http://schemas.microsoft.com/office/powerpoint/2010/main" val="1766356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6" end="6"/>
                                            </p:txEl>
                                          </p:spTgt>
                                        </p:tgtEl>
                                        <p:attrNameLst>
                                          <p:attrName>style.visibility</p:attrName>
                                        </p:attrNameLst>
                                      </p:cBhvr>
                                      <p:to>
                                        <p:strVal val="visible"/>
                                      </p:to>
                                    </p:set>
                                    <p:anim calcmode="lin" valueType="num">
                                      <p:cBhvr additive="base">
                                        <p:cTn id="26"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5029200"/>
          </a:xfrm>
        </p:spPr>
        <p:txBody>
          <a:bodyPr>
            <a:normAutofit/>
          </a:bodyPr>
          <a:lstStyle/>
          <a:p>
            <a:pPr marL="514350" indent="-514350">
              <a:buFont typeface="+mj-lt"/>
              <a:buAutoNum type="arabicPeriod" startAt="6"/>
            </a:pPr>
            <a:r>
              <a:rPr lang="en-US" dirty="0"/>
              <a:t>There is no way to accurately report the impact that Billy Graham has had on this world but here are a few things worth noting</a:t>
            </a:r>
            <a:r>
              <a:rPr lang="en-US" dirty="0" smtClean="0"/>
              <a:t>:</a:t>
            </a:r>
          </a:p>
          <a:p>
            <a:pPr marL="514350" indent="-514350">
              <a:buFont typeface="+mj-lt"/>
              <a:buAutoNum type="arabicPeriod" startAt="6"/>
            </a:pPr>
            <a:endParaRPr lang="en-US" sz="1000" dirty="0"/>
          </a:p>
          <a:p>
            <a:pPr lvl="1"/>
            <a:r>
              <a:rPr lang="en-US" dirty="0"/>
              <a:t>His official last American Crusade was held in June of 2005 at Flushing Meadows New York, but was able to do one more (along with his son Franklin) in March of 2006 after the Katrina Disaster</a:t>
            </a:r>
            <a:r>
              <a:rPr lang="en-US" dirty="0" smtClean="0"/>
              <a:t>.</a:t>
            </a:r>
          </a:p>
          <a:p>
            <a:pPr lvl="1"/>
            <a:endParaRPr lang="en-US" sz="1200" dirty="0"/>
          </a:p>
          <a:p>
            <a:pPr lvl="1"/>
            <a:r>
              <a:rPr lang="en-US" dirty="0"/>
              <a:t>In addition to the crusades he has prayed with 10 successive U.S. Presidents and served as a “</a:t>
            </a:r>
            <a:r>
              <a:rPr lang="en-US" dirty="0" smtClean="0"/>
              <a:t>counselor and advisor</a:t>
            </a:r>
            <a:r>
              <a:rPr lang="en-US" dirty="0"/>
              <a:t>” to several</a:t>
            </a:r>
            <a:r>
              <a:rPr lang="en-US" dirty="0" smtClean="0"/>
              <a:t>.</a:t>
            </a:r>
          </a:p>
          <a:p>
            <a:pPr lvl="1"/>
            <a:endParaRPr lang="en-US" sz="1200" dirty="0" smtClean="0"/>
          </a:p>
        </p:txBody>
      </p:sp>
      <p:sp>
        <p:nvSpPr>
          <p:cNvPr id="3" name="Title 2"/>
          <p:cNvSpPr>
            <a:spLocks noGrp="1"/>
          </p:cNvSpPr>
          <p:nvPr>
            <p:ph type="title"/>
          </p:nvPr>
        </p:nvSpPr>
        <p:spPr>
          <a:xfrm>
            <a:off x="457200" y="304800"/>
            <a:ext cx="8229600" cy="838200"/>
          </a:xfrm>
        </p:spPr>
        <p:txBody>
          <a:bodyPr>
            <a:normAutofit fontScale="90000"/>
          </a:bodyPr>
          <a:lstStyle/>
          <a:p>
            <a:pPr algn="ctr"/>
            <a:r>
              <a:rPr lang="en-US" b="1" dirty="0">
                <a:effectLst/>
              </a:rPr>
              <a:t>William Franklin Graham Jr. </a:t>
            </a:r>
            <a:r>
              <a:rPr lang="en-US" sz="2000" b="1" dirty="0">
                <a:effectLst/>
              </a:rPr>
              <a:t>(November 7, </a:t>
            </a:r>
            <a:r>
              <a:rPr lang="en-US" sz="2000" b="1" dirty="0" smtClean="0">
                <a:effectLst/>
              </a:rPr>
              <a:t>1918 )</a:t>
            </a:r>
            <a:endParaRPr lang="en-US" sz="2000" dirty="0"/>
          </a:p>
        </p:txBody>
      </p:sp>
    </p:spTree>
    <p:extLst>
      <p:ext uri="{BB962C8B-B14F-4D97-AF65-F5344CB8AC3E}">
        <p14:creationId xmlns:p14="http://schemas.microsoft.com/office/powerpoint/2010/main" val="1851463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 calcmode="lin" valueType="num">
                                      <p:cBhvr>
                                        <p:cTn id="14"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5029200"/>
          </a:xfrm>
        </p:spPr>
        <p:txBody>
          <a:bodyPr>
            <a:normAutofit/>
          </a:bodyPr>
          <a:lstStyle/>
          <a:p>
            <a:pPr marL="0" indent="0" algn="ctr">
              <a:buNone/>
            </a:pPr>
            <a:r>
              <a:rPr lang="en-US" sz="3600" dirty="0"/>
              <a:t>We are forever indebted to the efforts of William Franklin Graham for he took the simple Gospel message and declared it boldly to a world that desperately needed to hear it……where would be without those soothing words; “God loves you”. That message has changed lives and continues to this day!</a:t>
            </a:r>
            <a:endParaRPr lang="en-US" sz="3600" dirty="0" smtClean="0"/>
          </a:p>
        </p:txBody>
      </p:sp>
      <p:sp>
        <p:nvSpPr>
          <p:cNvPr id="3" name="Title 2"/>
          <p:cNvSpPr>
            <a:spLocks noGrp="1"/>
          </p:cNvSpPr>
          <p:nvPr>
            <p:ph type="title"/>
          </p:nvPr>
        </p:nvSpPr>
        <p:spPr>
          <a:xfrm>
            <a:off x="457200" y="304800"/>
            <a:ext cx="8229600" cy="838200"/>
          </a:xfrm>
        </p:spPr>
        <p:txBody>
          <a:bodyPr>
            <a:normAutofit fontScale="90000"/>
          </a:bodyPr>
          <a:lstStyle/>
          <a:p>
            <a:pPr algn="ctr"/>
            <a:r>
              <a:rPr lang="en-US" b="1" dirty="0">
                <a:effectLst/>
              </a:rPr>
              <a:t>William Franklin Graham Jr. </a:t>
            </a:r>
            <a:r>
              <a:rPr lang="en-US" sz="2000" b="1" dirty="0">
                <a:effectLst/>
              </a:rPr>
              <a:t>(November 7, </a:t>
            </a:r>
            <a:r>
              <a:rPr lang="en-US" sz="2000" b="1" dirty="0" smtClean="0">
                <a:effectLst/>
              </a:rPr>
              <a:t>1918 )</a:t>
            </a:r>
            <a:endParaRPr lang="en-US" sz="2000" dirty="0"/>
          </a:p>
        </p:txBody>
      </p:sp>
    </p:spTree>
    <p:extLst>
      <p:ext uri="{BB962C8B-B14F-4D97-AF65-F5344CB8AC3E}">
        <p14:creationId xmlns:p14="http://schemas.microsoft.com/office/powerpoint/2010/main" val="1409148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5029200"/>
          </a:xfrm>
        </p:spPr>
        <p:txBody>
          <a:bodyPr>
            <a:normAutofit lnSpcReduction="10000"/>
          </a:bodyPr>
          <a:lstStyle/>
          <a:p>
            <a:pPr marL="514350" indent="-514350">
              <a:buFont typeface="+mj-lt"/>
              <a:buAutoNum type="arabicPeriod"/>
            </a:pPr>
            <a:r>
              <a:rPr lang="en-US" dirty="0"/>
              <a:t>In the same way that these evangelists, preachers, reformers, theologians, pastors, teachers, apologists, and apostles boldly proclaimed the Good News of the Gospel - we too must carry the torch of faith until the Lord Jesus returns as he promised</a:t>
            </a:r>
            <a:r>
              <a:rPr lang="en-US" dirty="0" smtClean="0"/>
              <a:t>.</a:t>
            </a:r>
          </a:p>
          <a:p>
            <a:pPr marL="514350" indent="-514350">
              <a:buFont typeface="+mj-lt"/>
              <a:buAutoNum type="arabicPeriod"/>
            </a:pPr>
            <a:endParaRPr lang="en-US" sz="1000" dirty="0"/>
          </a:p>
          <a:p>
            <a:pPr marL="514350" indent="-514350">
              <a:buFont typeface="+mj-lt"/>
              <a:buAutoNum type="arabicPeriod"/>
            </a:pPr>
            <a:r>
              <a:rPr lang="en-US" dirty="0"/>
              <a:t>We began the series with Jesus and we’ll end with these words; </a:t>
            </a:r>
            <a:r>
              <a:rPr lang="en-US" dirty="0">
                <a:solidFill>
                  <a:schemeClr val="bg1"/>
                </a:solidFill>
              </a:rPr>
              <a:t>“Behold He is coming with the clouds, and every eye will see Him, even those who pierced Him; and all the tribes will mourn over Him. So it is to be Amen. I am the Alpha and Omega, says the Lord God, who is and who was and who is to come, the Almighty”</a:t>
            </a:r>
            <a:r>
              <a:rPr lang="en-US" dirty="0"/>
              <a:t> (Revelation 1:7-8)</a:t>
            </a:r>
          </a:p>
          <a:p>
            <a:pPr lvl="1"/>
            <a:endParaRPr lang="en-US" sz="1200" dirty="0" smtClean="0"/>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Concluding Remarks:</a:t>
            </a:r>
            <a:endParaRPr lang="en-US" sz="2000" dirty="0"/>
          </a:p>
        </p:txBody>
      </p:sp>
    </p:spTree>
    <p:extLst>
      <p:ext uri="{BB962C8B-B14F-4D97-AF65-F5344CB8AC3E}">
        <p14:creationId xmlns:p14="http://schemas.microsoft.com/office/powerpoint/2010/main" val="1491836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wipe(down)">
                                      <p:cBhvr>
                                        <p:cTn id="14" dur="580">
                                          <p:stCondLst>
                                            <p:cond delay="0"/>
                                          </p:stCondLst>
                                        </p:cTn>
                                        <p:tgtEl>
                                          <p:spTgt spid="2">
                                            <p:txEl>
                                              <p:pRg st="2" end="2"/>
                                            </p:txEl>
                                          </p:spTgt>
                                        </p:tgtEl>
                                      </p:cBhvr>
                                    </p:animEffect>
                                    <p:anim calcmode="lin" valueType="num">
                                      <p:cBhvr>
                                        <p:cTn id="15" dur="1822" tmFilter="0,0; 0.14,0.36; 0.43,0.73; 0.71,0.91; 1.0,1.0">
                                          <p:stCondLst>
                                            <p:cond delay="0"/>
                                          </p:stCondLst>
                                        </p:cTn>
                                        <p:tgtEl>
                                          <p:spTgt spid="2">
                                            <p:txEl>
                                              <p:pRg st="2" end="2"/>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2">
                                            <p:txEl>
                                              <p:pRg st="2" end="2"/>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2">
                                            <p:txEl>
                                              <p:pRg st="2" end="2"/>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2">
                                            <p:txEl>
                                              <p:pRg st="2" end="2"/>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2">
                                            <p:txEl>
                                              <p:pRg st="2" end="2"/>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2">
                                            <p:txEl>
                                              <p:pRg st="2" end="2"/>
                                            </p:txEl>
                                          </p:spTgt>
                                        </p:tgtEl>
                                      </p:cBhvr>
                                      <p:to x="100000" y="60000"/>
                                    </p:animScale>
                                    <p:animScale>
                                      <p:cBhvr>
                                        <p:cTn id="21" dur="166" decel="50000">
                                          <p:stCondLst>
                                            <p:cond delay="676"/>
                                          </p:stCondLst>
                                        </p:cTn>
                                        <p:tgtEl>
                                          <p:spTgt spid="2">
                                            <p:txEl>
                                              <p:pRg st="2" end="2"/>
                                            </p:txEl>
                                          </p:spTgt>
                                        </p:tgtEl>
                                      </p:cBhvr>
                                      <p:to x="100000" y="100000"/>
                                    </p:animScale>
                                    <p:animScale>
                                      <p:cBhvr>
                                        <p:cTn id="22" dur="26">
                                          <p:stCondLst>
                                            <p:cond delay="1312"/>
                                          </p:stCondLst>
                                        </p:cTn>
                                        <p:tgtEl>
                                          <p:spTgt spid="2">
                                            <p:txEl>
                                              <p:pRg st="2" end="2"/>
                                            </p:txEl>
                                          </p:spTgt>
                                        </p:tgtEl>
                                      </p:cBhvr>
                                      <p:to x="100000" y="80000"/>
                                    </p:animScale>
                                    <p:animScale>
                                      <p:cBhvr>
                                        <p:cTn id="23" dur="166" decel="50000">
                                          <p:stCondLst>
                                            <p:cond delay="1338"/>
                                          </p:stCondLst>
                                        </p:cTn>
                                        <p:tgtEl>
                                          <p:spTgt spid="2">
                                            <p:txEl>
                                              <p:pRg st="2" end="2"/>
                                            </p:txEl>
                                          </p:spTgt>
                                        </p:tgtEl>
                                      </p:cBhvr>
                                      <p:to x="100000" y="100000"/>
                                    </p:animScale>
                                    <p:animScale>
                                      <p:cBhvr>
                                        <p:cTn id="24" dur="26">
                                          <p:stCondLst>
                                            <p:cond delay="1642"/>
                                          </p:stCondLst>
                                        </p:cTn>
                                        <p:tgtEl>
                                          <p:spTgt spid="2">
                                            <p:txEl>
                                              <p:pRg st="2" end="2"/>
                                            </p:txEl>
                                          </p:spTgt>
                                        </p:tgtEl>
                                      </p:cBhvr>
                                      <p:to x="100000" y="90000"/>
                                    </p:animScale>
                                    <p:animScale>
                                      <p:cBhvr>
                                        <p:cTn id="25" dur="166" decel="50000">
                                          <p:stCondLst>
                                            <p:cond delay="1668"/>
                                          </p:stCondLst>
                                        </p:cTn>
                                        <p:tgtEl>
                                          <p:spTgt spid="2">
                                            <p:txEl>
                                              <p:pRg st="2" end="2"/>
                                            </p:txEl>
                                          </p:spTgt>
                                        </p:tgtEl>
                                      </p:cBhvr>
                                      <p:to x="100000" y="100000"/>
                                    </p:animScale>
                                    <p:animScale>
                                      <p:cBhvr>
                                        <p:cTn id="26" dur="26">
                                          <p:stCondLst>
                                            <p:cond delay="1808"/>
                                          </p:stCondLst>
                                        </p:cTn>
                                        <p:tgtEl>
                                          <p:spTgt spid="2">
                                            <p:txEl>
                                              <p:pRg st="2" end="2"/>
                                            </p:txEl>
                                          </p:spTgt>
                                        </p:tgtEl>
                                      </p:cBhvr>
                                      <p:to x="100000" y="95000"/>
                                    </p:animScale>
                                    <p:animScale>
                                      <p:cBhvr>
                                        <p:cTn id="27" dur="166" decel="50000">
                                          <p:stCondLst>
                                            <p:cond delay="1834"/>
                                          </p:stCondLst>
                                        </p:cTn>
                                        <p:tgtEl>
                                          <p:spTgt spid="2">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Custom 1">
      <a:dk1>
        <a:sysClr val="windowText" lastClr="000000"/>
      </a:dk1>
      <a:lt1>
        <a:sysClr val="window" lastClr="FFFFFF"/>
      </a:lt1>
      <a:dk2>
        <a:srgbClr val="444D26"/>
      </a:dk2>
      <a:lt2>
        <a:srgbClr val="FEFAC9"/>
      </a:lt2>
      <a:accent1>
        <a:srgbClr val="A5B592"/>
      </a:accent1>
      <a:accent2>
        <a:srgbClr val="000000"/>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291</TotalTime>
  <Words>5000</Words>
  <Application>Microsoft Office PowerPoint</Application>
  <PresentationFormat>On-screen Show (4:3)</PresentationFormat>
  <Paragraphs>367</Paragraphs>
  <Slides>62</Slides>
  <Notes>0</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Paper</vt:lpstr>
      <vt:lpstr>Heroes of Faith  The Church Age</vt:lpstr>
      <vt:lpstr>Introduction:</vt:lpstr>
      <vt:lpstr>Introduction:</vt:lpstr>
      <vt:lpstr>Introduction:</vt:lpstr>
      <vt:lpstr>Introduction:</vt:lpstr>
      <vt:lpstr>George Whitefield (1714 - 1770)</vt:lpstr>
      <vt:lpstr>George Whitefield (1714 - 1770)</vt:lpstr>
      <vt:lpstr>George Whitefield (1714 - 1770)</vt:lpstr>
      <vt:lpstr>George Whitefield (1714 - 1770)</vt:lpstr>
      <vt:lpstr>George Whitefield (1714 - 1770)</vt:lpstr>
      <vt:lpstr>George Whitefield (1714 - 1770)</vt:lpstr>
      <vt:lpstr>George Whitefield (1714 - 1770)</vt:lpstr>
      <vt:lpstr>Jonathan Edwards (1703 - 1758)</vt:lpstr>
      <vt:lpstr>Jonathan Edwards (1703 - 1758)</vt:lpstr>
      <vt:lpstr>Jonathan Edwards (1703 - 1758)</vt:lpstr>
      <vt:lpstr>Jonathan Edwards (1703 - 1758)</vt:lpstr>
      <vt:lpstr>John Wesley (1703 – 1791)</vt:lpstr>
      <vt:lpstr>John Wesley (1703 – 1791)</vt:lpstr>
      <vt:lpstr>John Wesley (1703 – 1791)</vt:lpstr>
      <vt:lpstr>John Wesley (1703 – 1791)</vt:lpstr>
      <vt:lpstr>John Wesley (1703 – 1791)</vt:lpstr>
      <vt:lpstr>John Wesley (1703 – 1791)</vt:lpstr>
      <vt:lpstr>John Wesley (1703 – 1791)</vt:lpstr>
      <vt:lpstr>John Wesley (1703 – 1791)</vt:lpstr>
      <vt:lpstr>John Wesley (1703 – 1791)</vt:lpstr>
      <vt:lpstr>John Wesley (1703 – 1791)</vt:lpstr>
      <vt:lpstr>John Wesley (1703 – 1791)</vt:lpstr>
      <vt:lpstr>John Wesley (1703 – 1791)</vt:lpstr>
      <vt:lpstr>John Wesley (1703 – 1791)</vt:lpstr>
      <vt:lpstr>What is Methodism?</vt:lpstr>
      <vt:lpstr>What is Methodism?</vt:lpstr>
      <vt:lpstr>What is Methodism?</vt:lpstr>
      <vt:lpstr>Charles Haddon Spurgeon (1834–1892)</vt:lpstr>
      <vt:lpstr>Charles Haddon Spurgeon (1834–1892)</vt:lpstr>
      <vt:lpstr>Charles Haddon Spurgeon (1834–1892)</vt:lpstr>
      <vt:lpstr>Charles Haddon Spurgeon (1834–1892)</vt:lpstr>
      <vt:lpstr>Charles Haddon Spurgeon (1834–1892)</vt:lpstr>
      <vt:lpstr>Charles Haddon Spurgeon (1834–1892)</vt:lpstr>
      <vt:lpstr>Charles Haddon Spurgeon (1834–1892)</vt:lpstr>
      <vt:lpstr>Dwight L. Moody (1837-1899)</vt:lpstr>
      <vt:lpstr>Dwight L. Moody (1837-1899)</vt:lpstr>
      <vt:lpstr>Dwight L. Moody (1837-1899)</vt:lpstr>
      <vt:lpstr>Dwight L. Moody (1837-1899)</vt:lpstr>
      <vt:lpstr>Dwight L. Moody (1837-1899)</vt:lpstr>
      <vt:lpstr>William Ashley Sunday (1862 – 1935)</vt:lpstr>
      <vt:lpstr>William Ashley Sunday (1862 – 1935)</vt:lpstr>
      <vt:lpstr>William Ashley Sunday (1862 – 1935)</vt:lpstr>
      <vt:lpstr>William Ashley Sunday (1862 – 1935)</vt:lpstr>
      <vt:lpstr>William Ashley Sunday (1862 – 1935)</vt:lpstr>
      <vt:lpstr>William Ashley Sunday (1862 – 1935)</vt:lpstr>
      <vt:lpstr>William Ashley Sunday (1862 – 1935)</vt:lpstr>
      <vt:lpstr>William Ashley Sunday (1862 – 1935)</vt:lpstr>
      <vt:lpstr>William Franklin Graham Jr. (November 7, 1918 )</vt:lpstr>
      <vt:lpstr>William Franklin Graham Jr. (November 7, 1918 )</vt:lpstr>
      <vt:lpstr>William Franklin Graham Jr. (November 7, 1918 )</vt:lpstr>
      <vt:lpstr>William Franklin Graham Jr. (November 7, 1918 )</vt:lpstr>
      <vt:lpstr>William Franklin Graham Jr. (November 7, 1918 )</vt:lpstr>
      <vt:lpstr>William Franklin Graham Jr. (November 7, 1918 )</vt:lpstr>
      <vt:lpstr>William Franklin Graham Jr. (November 7, 1918 )</vt:lpstr>
      <vt:lpstr>William Franklin Graham Jr. (November 7, 1918 )</vt:lpstr>
      <vt:lpstr>William Franklin Graham Jr. (November 7, 1918 )</vt:lpstr>
      <vt:lpstr>Concluding Remarks: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Heroes of Faith  The Church Age</dc:title>
  <dc:creator>Mike Southwick</dc:creator>
  <cp:lastModifiedBy>Mike Southwick</cp:lastModifiedBy>
  <cp:revision>32</cp:revision>
  <dcterms:created xsi:type="dcterms:W3CDTF">2011-09-18T21:54:57Z</dcterms:created>
  <dcterms:modified xsi:type="dcterms:W3CDTF">2011-09-25T21:08:51Z</dcterms:modified>
</cp:coreProperties>
</file>