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71"/>
  </p:notesMasterIdLst>
  <p:sldIdLst>
    <p:sldId id="303" r:id="rId2"/>
    <p:sldId id="376" r:id="rId3"/>
    <p:sldId id="377" r:id="rId4"/>
    <p:sldId id="378" r:id="rId5"/>
    <p:sldId id="379" r:id="rId6"/>
    <p:sldId id="375" r:id="rId7"/>
    <p:sldId id="258" r:id="rId8"/>
    <p:sldId id="304" r:id="rId9"/>
    <p:sldId id="306" r:id="rId10"/>
    <p:sldId id="307" r:id="rId11"/>
    <p:sldId id="308" r:id="rId12"/>
    <p:sldId id="335" r:id="rId13"/>
    <p:sldId id="311" r:id="rId14"/>
    <p:sldId id="310" r:id="rId15"/>
    <p:sldId id="312" r:id="rId16"/>
    <p:sldId id="313" r:id="rId17"/>
    <p:sldId id="364" r:id="rId18"/>
    <p:sldId id="337" r:id="rId19"/>
    <p:sldId id="365" r:id="rId20"/>
    <p:sldId id="366" r:id="rId21"/>
    <p:sldId id="380" r:id="rId22"/>
    <p:sldId id="338" r:id="rId23"/>
    <p:sldId id="339" r:id="rId24"/>
    <p:sldId id="381" r:id="rId25"/>
    <p:sldId id="383" r:id="rId26"/>
    <p:sldId id="382" r:id="rId27"/>
    <p:sldId id="340" r:id="rId28"/>
    <p:sldId id="341" r:id="rId29"/>
    <p:sldId id="343" r:id="rId30"/>
    <p:sldId id="345" r:id="rId31"/>
    <p:sldId id="347" r:id="rId32"/>
    <p:sldId id="349" r:id="rId33"/>
    <p:sldId id="351" r:id="rId34"/>
    <p:sldId id="309" r:id="rId35"/>
    <p:sldId id="285" r:id="rId36"/>
    <p:sldId id="353" r:id="rId37"/>
    <p:sldId id="355" r:id="rId38"/>
    <p:sldId id="357" r:id="rId39"/>
    <p:sldId id="359" r:id="rId40"/>
    <p:sldId id="361" r:id="rId41"/>
    <p:sldId id="265" r:id="rId42"/>
    <p:sldId id="372" r:id="rId43"/>
    <p:sldId id="266" r:id="rId44"/>
    <p:sldId id="268" r:id="rId45"/>
    <p:sldId id="269" r:id="rId46"/>
    <p:sldId id="270" r:id="rId47"/>
    <p:sldId id="290" r:id="rId48"/>
    <p:sldId id="271" r:id="rId49"/>
    <p:sldId id="300" r:id="rId50"/>
    <p:sldId id="273" r:id="rId51"/>
    <p:sldId id="293" r:id="rId52"/>
    <p:sldId id="314" r:id="rId53"/>
    <p:sldId id="315" r:id="rId54"/>
    <p:sldId id="280" r:id="rId55"/>
    <p:sldId id="276" r:id="rId56"/>
    <p:sldId id="277" r:id="rId57"/>
    <p:sldId id="278" r:id="rId58"/>
    <p:sldId id="279" r:id="rId59"/>
    <p:sldId id="274" r:id="rId60"/>
    <p:sldId id="275" r:id="rId61"/>
    <p:sldId id="282" r:id="rId62"/>
    <p:sldId id="259" r:id="rId63"/>
    <p:sldId id="363" r:id="rId64"/>
    <p:sldId id="367" r:id="rId65"/>
    <p:sldId id="368" r:id="rId66"/>
    <p:sldId id="370" r:id="rId67"/>
    <p:sldId id="371" r:id="rId68"/>
    <p:sldId id="373" r:id="rId69"/>
    <p:sldId id="292" r:id="rId7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19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63" autoAdjust="0"/>
    <p:restoredTop sz="94714" autoAdjust="0"/>
  </p:normalViewPr>
  <p:slideViewPr>
    <p:cSldViewPr>
      <p:cViewPr>
        <p:scale>
          <a:sx n="66" d="100"/>
          <a:sy n="66" d="100"/>
        </p:scale>
        <p:origin x="-1524" y="-1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0" d="100"/>
          <a:sy n="70" d="100"/>
        </p:scale>
        <p:origin x="-2814"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11D38AE7-290B-49E8-8C9C-E74309294B10}" type="datetimeFigureOut">
              <a:rPr lang="en-US"/>
              <a:pPr>
                <a:defRPr/>
              </a:pPr>
              <a:t>11/17/2011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DB73796-A392-44F1-8754-5F089B9A4B77}" type="slidenum">
              <a:rPr lang="en-US"/>
              <a:pPr>
                <a:defRPr/>
              </a:pPr>
              <a:t>‹#›</a:t>
            </a:fld>
            <a:endParaRPr lang="en-US" dirty="0"/>
          </a:p>
        </p:txBody>
      </p:sp>
    </p:spTree>
    <p:extLst>
      <p:ext uri="{BB962C8B-B14F-4D97-AF65-F5344CB8AC3E}">
        <p14:creationId xmlns:p14="http://schemas.microsoft.com/office/powerpoint/2010/main" val="29117425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49731F0-3F33-4556-956D-C8EE76EC7A21}" type="slidenum">
              <a:rPr lang="en-US" smtClean="0"/>
              <a:pPr eaLnBrk="1" hangingPunct="1"/>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49731F0-3F33-4556-956D-C8EE76EC7A21}" type="slidenum">
              <a:rPr lang="en-US" smtClean="0"/>
              <a:pPr eaLnBrk="1" hangingPunct="1"/>
              <a:t>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US"/>
          </a:p>
        </p:txBody>
      </p:sp>
      <p:sp>
        <p:nvSpPr>
          <p:cNvPr id="8" name="Slide Number Placeholder 15"/>
          <p:cNvSpPr>
            <a:spLocks noGrp="1"/>
          </p:cNvSpPr>
          <p:nvPr>
            <p:ph type="sldNum" sz="quarter" idx="11"/>
          </p:nvPr>
        </p:nvSpPr>
        <p:spPr/>
        <p:txBody>
          <a:bodyPr/>
          <a:lstStyle>
            <a:lvl1pPr>
              <a:defRPr/>
            </a:lvl1pPr>
          </a:lstStyle>
          <a:p>
            <a:pPr>
              <a:defRPr/>
            </a:pPr>
            <a:fld id="{B4027D02-0AC2-4567-91F5-A2F48E2E98A4}" type="slidenum">
              <a:rPr lang="en-US"/>
              <a:pPr>
                <a:defRPr/>
              </a:pPr>
              <a:t>‹#›</a:t>
            </a:fld>
            <a:endParaRPr lang="en-US" dirty="0"/>
          </a:p>
        </p:txBody>
      </p:sp>
      <p:sp>
        <p:nvSpPr>
          <p:cNvPr id="10" name="Footer Placeholder 16"/>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698584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54F5181D-DE6A-4624-A5D5-892F2614583C}" type="slidenum">
              <a:rPr lang="en-US"/>
              <a:pPr>
                <a:defRPr/>
              </a:pPr>
              <a:t>‹#›</a:t>
            </a:fld>
            <a:endParaRPr lang="en-US" dirty="0"/>
          </a:p>
        </p:txBody>
      </p:sp>
    </p:spTree>
    <p:extLst>
      <p:ext uri="{BB962C8B-B14F-4D97-AF65-F5344CB8AC3E}">
        <p14:creationId xmlns:p14="http://schemas.microsoft.com/office/powerpoint/2010/main" val="505687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42A1C10-8955-47F2-A738-CB000449FDFB}" type="slidenum">
              <a:rPr lang="en-US"/>
              <a:pPr>
                <a:defRPr/>
              </a:pPr>
              <a:t>‹#›</a:t>
            </a:fld>
            <a:endParaRPr lang="en-US" dirty="0"/>
          </a:p>
        </p:txBody>
      </p:sp>
    </p:spTree>
    <p:extLst>
      <p:ext uri="{BB962C8B-B14F-4D97-AF65-F5344CB8AC3E}">
        <p14:creationId xmlns:p14="http://schemas.microsoft.com/office/powerpoint/2010/main" val="2261779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7CA9B7B8-B0D3-4192-86EB-8E0F376791A5}" type="slidenum">
              <a:rPr lang="en-US"/>
              <a:pPr>
                <a:defRPr/>
              </a:pPr>
              <a:t>‹#›</a:t>
            </a:fld>
            <a:endParaRPr lang="en-US" dirty="0"/>
          </a:p>
        </p:txBody>
      </p:sp>
    </p:spTree>
    <p:extLst>
      <p:ext uri="{BB962C8B-B14F-4D97-AF65-F5344CB8AC3E}">
        <p14:creationId xmlns:p14="http://schemas.microsoft.com/office/powerpoint/2010/main" val="4211493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7CBAA117-FD2A-47B6-9001-89C8D61F0192}" type="slidenum">
              <a:rPr lang="en-US"/>
              <a:pPr>
                <a:defRPr/>
              </a:pPr>
              <a:t>‹#›</a:t>
            </a:fld>
            <a:endParaRPr lang="en-US" dirty="0"/>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Date Placeholder 6"/>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1018515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8804718C-19B0-401C-BFE9-49F716B1FAAF}" type="slidenum">
              <a:rPr lang="en-US"/>
              <a:pPr>
                <a:defRPr/>
              </a:pPr>
              <a:t>‹#›</a:t>
            </a:fld>
            <a:endParaRPr lang="en-US" dirty="0"/>
          </a:p>
        </p:txBody>
      </p:sp>
    </p:spTree>
    <p:extLst>
      <p:ext uri="{BB962C8B-B14F-4D97-AF65-F5344CB8AC3E}">
        <p14:creationId xmlns:p14="http://schemas.microsoft.com/office/powerpoint/2010/main" val="110861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endParaRPr lang="en-US"/>
          </a:p>
        </p:txBody>
      </p:sp>
      <p:sp>
        <p:nvSpPr>
          <p:cNvPr id="3" name="Footer Placeholder 9"/>
          <p:cNvSpPr>
            <a:spLocks noGrp="1"/>
          </p:cNvSpPr>
          <p:nvPr>
            <p:ph type="ftr" sz="quarter" idx="11"/>
          </p:nvPr>
        </p:nvSpPr>
        <p:spPr/>
        <p:txBody>
          <a:bodyPr/>
          <a:lstStyle>
            <a:lvl1pPr>
              <a:defRPr/>
            </a:lvl1pPr>
          </a:lstStyle>
          <a:p>
            <a:pPr>
              <a:defRPr/>
            </a:pPr>
            <a:endParaRPr lang="en-US"/>
          </a:p>
        </p:txBody>
      </p:sp>
      <p:sp>
        <p:nvSpPr>
          <p:cNvPr id="4" name="Slide Number Placeholder 21"/>
          <p:cNvSpPr>
            <a:spLocks noGrp="1"/>
          </p:cNvSpPr>
          <p:nvPr>
            <p:ph type="sldNum" sz="quarter" idx="12"/>
          </p:nvPr>
        </p:nvSpPr>
        <p:spPr/>
        <p:txBody>
          <a:bodyPr/>
          <a:lstStyle>
            <a:lvl1pPr>
              <a:defRPr/>
            </a:lvl1pPr>
          </a:lstStyle>
          <a:p>
            <a:pPr>
              <a:defRPr/>
            </a:pPr>
            <a:fld id="{6C9F0D26-1A28-454B-B0EB-65DF6893D6EF}" type="slidenum">
              <a:rPr lang="en-US"/>
              <a:pPr>
                <a:defRPr/>
              </a:pPr>
              <a:t>‹#›</a:t>
            </a:fld>
            <a:endParaRPr lang="en-US" dirty="0"/>
          </a:p>
        </p:txBody>
      </p:sp>
    </p:spTree>
    <p:extLst>
      <p:ext uri="{BB962C8B-B14F-4D97-AF65-F5344CB8AC3E}">
        <p14:creationId xmlns:p14="http://schemas.microsoft.com/office/powerpoint/2010/main" val="3955391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7"/>
          <p:cNvSpPr>
            <a:spLocks noGrp="1"/>
          </p:cNvSpPr>
          <p:nvPr>
            <p:ph type="dt" sz="half" idx="10"/>
          </p:nvPr>
        </p:nvSpPr>
        <p:spPr/>
        <p:txBody>
          <a:bodyPr/>
          <a:lstStyle>
            <a:lvl1pPr>
              <a:defRPr/>
            </a:lvl1pPr>
          </a:lstStyle>
          <a:p>
            <a:pPr>
              <a:defRPr/>
            </a:pPr>
            <a:endParaRPr lang="en-US"/>
          </a:p>
        </p:txBody>
      </p:sp>
      <p:sp>
        <p:nvSpPr>
          <p:cNvPr id="6" name="Slide Number Placeholder 8"/>
          <p:cNvSpPr>
            <a:spLocks noGrp="1"/>
          </p:cNvSpPr>
          <p:nvPr>
            <p:ph type="sldNum" sz="quarter" idx="11"/>
          </p:nvPr>
        </p:nvSpPr>
        <p:spPr/>
        <p:txBody>
          <a:bodyPr/>
          <a:lstStyle>
            <a:lvl1pPr>
              <a:defRPr/>
            </a:lvl1pPr>
          </a:lstStyle>
          <a:p>
            <a:pPr>
              <a:defRPr/>
            </a:pPr>
            <a:fld id="{CA2AF6A9-2598-4745-B2B1-A6C315F6466A}" type="slidenum">
              <a:rPr lang="en-US"/>
              <a:pPr>
                <a:defRPr/>
              </a:pPr>
              <a:t>‹#›</a:t>
            </a:fld>
            <a:endParaRPr lang="en-US" dirty="0"/>
          </a:p>
        </p:txBody>
      </p:sp>
      <p:sp>
        <p:nvSpPr>
          <p:cNvPr id="7" name="Footer Placeholder 9"/>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890212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7"/>
          <p:cNvSpPr>
            <a:spLocks noGrp="1"/>
          </p:cNvSpPr>
          <p:nvPr>
            <p:ph type="dt" sz="half" idx="10"/>
          </p:nvPr>
        </p:nvSpPr>
        <p:spPr/>
        <p:txBody>
          <a:bodyPr/>
          <a:lstStyle>
            <a:lvl1pPr>
              <a:defRPr/>
            </a:lvl1pPr>
          </a:lstStyle>
          <a:p>
            <a:pPr>
              <a:defRPr/>
            </a:pPr>
            <a:endParaRPr lang="en-US"/>
          </a:p>
        </p:txBody>
      </p:sp>
      <p:sp>
        <p:nvSpPr>
          <p:cNvPr id="6" name="Slide Number Placeholder 8"/>
          <p:cNvSpPr>
            <a:spLocks noGrp="1"/>
          </p:cNvSpPr>
          <p:nvPr>
            <p:ph type="sldNum" sz="quarter" idx="11"/>
          </p:nvPr>
        </p:nvSpPr>
        <p:spPr/>
        <p:txBody>
          <a:bodyPr/>
          <a:lstStyle>
            <a:lvl1pPr>
              <a:defRPr/>
            </a:lvl1pPr>
          </a:lstStyle>
          <a:p>
            <a:pPr>
              <a:defRPr/>
            </a:pPr>
            <a:fld id="{DC238940-8142-40CB-9349-FE2D60161670}" type="slidenum">
              <a:rPr lang="en-US"/>
              <a:pPr>
                <a:defRPr/>
              </a:pPr>
              <a:t>‹#›</a:t>
            </a:fld>
            <a:endParaRPr lang="en-US" dirty="0"/>
          </a:p>
        </p:txBody>
      </p:sp>
      <p:sp>
        <p:nvSpPr>
          <p:cNvPr id="7" name="Footer Placeholder 9"/>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627327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CD9D3A4C-35F2-4DB6-B6C6-ADC8A47FFEEB}" type="slidenum">
              <a:rPr lang="en-US"/>
              <a:pPr>
                <a:defRPr/>
              </a:pPr>
              <a:t>‹#›</a:t>
            </a:fld>
            <a:endParaRPr lang="en-US" dirty="0"/>
          </a:p>
        </p:txBody>
      </p:sp>
    </p:spTree>
    <p:extLst>
      <p:ext uri="{BB962C8B-B14F-4D97-AF65-F5344CB8AC3E}">
        <p14:creationId xmlns:p14="http://schemas.microsoft.com/office/powerpoint/2010/main" val="899519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BE3FDE0B-5C27-4AF2-9A35-9462296B4D34}" type="slidenum">
              <a:rPr lang="en-US"/>
              <a:pPr>
                <a:defRPr/>
              </a:pPr>
              <a:t>‹#›</a:t>
            </a:fld>
            <a:endParaRPr lang="en-US" dirty="0"/>
          </a:p>
        </p:txBody>
      </p:sp>
    </p:spTree>
    <p:extLst>
      <p:ext uri="{BB962C8B-B14F-4D97-AF65-F5344CB8AC3E}">
        <p14:creationId xmlns:p14="http://schemas.microsoft.com/office/powerpoint/2010/main" val="597962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1295E98B-6446-472F-96F7-DABD2EEB285C}" type="slidenum">
              <a:rPr lang="en-US"/>
              <a:pPr>
                <a:defRPr/>
              </a:pPr>
              <a:t>‹#›</a:t>
            </a:fld>
            <a:endParaRPr lang="en-US" dirty="0"/>
          </a:p>
        </p:txBody>
      </p:sp>
    </p:spTree>
    <p:extLst>
      <p:ext uri="{BB962C8B-B14F-4D97-AF65-F5344CB8AC3E}">
        <p14:creationId xmlns:p14="http://schemas.microsoft.com/office/powerpoint/2010/main" val="1617370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en-US"/>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smtClean="0">
                <a:solidFill>
                  <a:schemeClr val="tx2"/>
                </a:solidFill>
              </a:defRPr>
            </a:lvl1pPr>
          </a:lstStyle>
          <a:p>
            <a:pPr>
              <a:defRPr/>
            </a:pPr>
            <a:fld id="{524441B7-2160-4C78-910A-61AD08614A53}" type="slidenum">
              <a:rPr lang="en-US"/>
              <a:pPr>
                <a:defRPr/>
              </a:pPr>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cSld>
  <p:clrMap bg1="dk1" tx1="lt1" bg2="dk2" tx2="lt2" accent1="accent1" accent2="accent2" accent3="accent3" accent4="accent4" accent5="accent5" accent6="accent6" hlink="hlink" folHlink="folHlink"/>
  <p:sldLayoutIdLst>
    <p:sldLayoutId id="2147483817" r:id="rId1"/>
    <p:sldLayoutId id="2147483810" r:id="rId2"/>
    <p:sldLayoutId id="2147483818" r:id="rId3"/>
    <p:sldLayoutId id="2147483811" r:id="rId4"/>
    <p:sldLayoutId id="2147483819" r:id="rId5"/>
    <p:sldLayoutId id="2147483812" r:id="rId6"/>
    <p:sldLayoutId id="2147483813" r:id="rId7"/>
    <p:sldLayoutId id="2147483820" r:id="rId8"/>
    <p:sldLayoutId id="2147483821" r:id="rId9"/>
    <p:sldLayoutId id="2147483814" r:id="rId10"/>
    <p:sldLayoutId id="2147483815" r:id="rId11"/>
    <p:sldLayoutId id="2147483816" r:id="rId12"/>
  </p:sldLayoutIdLst>
  <p:txStyles>
    <p:title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fontAlgn="base">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fontAlgn="base">
        <a:spcBef>
          <a:spcPts val="300"/>
        </a:spcBef>
        <a:spcAft>
          <a:spcPct val="0"/>
        </a:spcAft>
        <a:buClr>
          <a:srgbClr val="BC7526"/>
        </a:buClr>
        <a:buSzPct val="85000"/>
        <a:buFont typeface="Wingdings 2" pitchFamily="18" charset="2"/>
        <a:buChar char=""/>
        <a:defRPr sz="2400" kern="1200">
          <a:solidFill>
            <a:schemeClr val="tx2"/>
          </a:solidFill>
          <a:latin typeface="+mn-lt"/>
          <a:ea typeface="+mn-ea"/>
          <a:cs typeface="+mn-cs"/>
        </a:defRPr>
      </a:lvl2pPr>
      <a:lvl3pPr marL="1004888" indent="-228600" algn="l" rtl="0" fontAlgn="base">
        <a:spcBef>
          <a:spcPts val="300"/>
        </a:spcBef>
        <a:spcAft>
          <a:spcPct val="0"/>
        </a:spcAft>
        <a:buClr>
          <a:srgbClr val="9D611E"/>
        </a:buClr>
        <a:buSzPct val="85000"/>
        <a:buFont typeface="Wingdings 2" pitchFamily="18" charset="2"/>
        <a:buChar char=""/>
        <a:defRPr sz="2100" kern="1200">
          <a:solidFill>
            <a:schemeClr val="tx1"/>
          </a:solidFill>
          <a:latin typeface="+mn-lt"/>
          <a:ea typeface="+mn-ea"/>
          <a:cs typeface="+mn-cs"/>
        </a:defRPr>
      </a:lvl3pPr>
      <a:lvl4pPr marL="1279525" indent="-228600" algn="l" rtl="0" fontAlgn="base">
        <a:spcBef>
          <a:spcPts val="300"/>
        </a:spcBef>
        <a:spcAft>
          <a:spcPct val="0"/>
        </a:spcAft>
        <a:buClr>
          <a:srgbClr val="BC7526"/>
        </a:buClr>
        <a:buSzPct val="85000"/>
        <a:buFont typeface="Wingdings 2" pitchFamily="18" charset="2"/>
        <a:buChar char=""/>
        <a:defRPr sz="1900" kern="1200">
          <a:solidFill>
            <a:schemeClr val="tx1"/>
          </a:solidFill>
          <a:latin typeface="+mn-lt"/>
          <a:ea typeface="+mn-ea"/>
          <a:cs typeface="+mn-cs"/>
        </a:defRPr>
      </a:lvl4pPr>
      <a:lvl5pPr marL="1554163" indent="-228600" algn="l" rtl="0" fontAlgn="base">
        <a:spcBef>
          <a:spcPts val="338"/>
        </a:spcBef>
        <a:spcAft>
          <a:spcPct val="0"/>
        </a:spcAft>
        <a:buClr>
          <a:srgbClr val="BC7526"/>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www.palestineremembered.com/Acre/Books/Story844.html"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685800" y="228600"/>
            <a:ext cx="7772400" cy="2971800"/>
          </a:xfrm>
        </p:spPr>
        <p:txBody>
          <a:bodyPr>
            <a:normAutofit/>
          </a:bodyPr>
          <a:lstStyle/>
          <a:p>
            <a:pPr fontAlgn="auto">
              <a:spcAft>
                <a:spcPts val="0"/>
              </a:spcAft>
              <a:defRPr/>
            </a:pPr>
            <a:r>
              <a:rPr dirty="0" smtClean="0"/>
              <a:t> </a:t>
            </a:r>
            <a:r>
              <a:rPr sz="8000" dirty="0" smtClean="0"/>
              <a:t>The Conflict in the Middle East  </a:t>
            </a:r>
          </a:p>
        </p:txBody>
      </p:sp>
      <p:sp>
        <p:nvSpPr>
          <p:cNvPr id="2" name="Subtitle 1"/>
          <p:cNvSpPr>
            <a:spLocks noGrp="1"/>
          </p:cNvSpPr>
          <p:nvPr>
            <p:ph type="subTitle" idx="1"/>
          </p:nvPr>
        </p:nvSpPr>
        <p:spPr>
          <a:xfrm>
            <a:off x="457200" y="3852204"/>
            <a:ext cx="8305800" cy="2548596"/>
          </a:xfrm>
        </p:spPr>
        <p:txBody>
          <a:bodyPr/>
          <a:lstStyle/>
          <a:p>
            <a:r>
              <a:rPr lang="en-US" sz="4400" dirty="0" smtClean="0"/>
              <a:t>Will it lead to Peace?</a:t>
            </a:r>
          </a:p>
          <a:p>
            <a:r>
              <a:rPr lang="en-US" sz="4400" dirty="0" smtClean="0"/>
              <a:t>Will it lead to WWIII?</a:t>
            </a:r>
          </a:p>
          <a:p>
            <a:r>
              <a:rPr lang="en-US" sz="4400" dirty="0" smtClean="0"/>
              <a:t>Will it lead to Armageddon?</a:t>
            </a:r>
            <a:endParaRPr lang="en-US" sz="4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dirty="0"/>
              <a:t>Why is such a study such as this necessary</a:t>
            </a:r>
            <a:r>
              <a:rPr lang="en-US" sz="3200" dirty="0" smtClean="0"/>
              <a:t>?</a:t>
            </a:r>
          </a:p>
          <a:p>
            <a:endParaRPr lang="en-US" sz="3200" dirty="0"/>
          </a:p>
          <a:p>
            <a:pPr lvl="1">
              <a:buFont typeface="Wingdings" pitchFamily="2" charset="2"/>
              <a:buChar char="Ø"/>
            </a:pPr>
            <a:r>
              <a:rPr lang="en-US" sz="3200" dirty="0"/>
              <a:t>Because sin exists</a:t>
            </a:r>
            <a:r>
              <a:rPr lang="en-US" sz="3200" dirty="0" smtClean="0"/>
              <a:t>!</a:t>
            </a:r>
          </a:p>
          <a:p>
            <a:pPr lvl="1">
              <a:buFont typeface="Wingdings" pitchFamily="2" charset="2"/>
              <a:buChar char="Ø"/>
            </a:pPr>
            <a:endParaRPr lang="en-US" sz="3200" dirty="0"/>
          </a:p>
          <a:p>
            <a:pPr lvl="1">
              <a:buFont typeface="Wingdings" pitchFamily="2" charset="2"/>
              <a:buChar char="Ø"/>
            </a:pPr>
            <a:r>
              <a:rPr lang="en-US" sz="3200" dirty="0"/>
              <a:t>Because evil is real</a:t>
            </a:r>
            <a:r>
              <a:rPr lang="en-US" sz="3200" dirty="0" smtClean="0"/>
              <a:t>!</a:t>
            </a:r>
          </a:p>
          <a:p>
            <a:pPr lvl="1">
              <a:buFont typeface="Wingdings" pitchFamily="2" charset="2"/>
              <a:buChar char="Ø"/>
            </a:pPr>
            <a:endParaRPr lang="en-US" sz="3200" dirty="0"/>
          </a:p>
          <a:p>
            <a:pPr lvl="1">
              <a:buFont typeface="Wingdings" pitchFamily="2" charset="2"/>
              <a:buChar char="Ø"/>
            </a:pPr>
            <a:r>
              <a:rPr lang="en-US" sz="3200" dirty="0"/>
              <a:t>Because Satan cannot defeat God – but he is bent on destroying His creation!</a:t>
            </a:r>
            <a:endParaRPr lang="en-US" sz="3000" dirty="0"/>
          </a:p>
        </p:txBody>
      </p:sp>
      <p:sp>
        <p:nvSpPr>
          <p:cNvPr id="3" name="Title 2"/>
          <p:cNvSpPr>
            <a:spLocks noGrp="1"/>
          </p:cNvSpPr>
          <p:nvPr>
            <p:ph type="title"/>
          </p:nvPr>
        </p:nvSpPr>
        <p:spPr>
          <a:xfrm>
            <a:off x="457200" y="228600"/>
            <a:ext cx="8229600" cy="914400"/>
          </a:xfrm>
        </p:spPr>
        <p:txBody>
          <a:bodyPr/>
          <a:lstStyle/>
          <a:p>
            <a:pPr algn="ctr"/>
            <a:r>
              <a:rPr lang="en-US" sz="5400" dirty="0" smtClean="0"/>
              <a:t>Introduction</a:t>
            </a:r>
            <a:endParaRPr lang="en-US" sz="5400" dirty="0"/>
          </a:p>
        </p:txBody>
      </p:sp>
    </p:spTree>
    <p:extLst>
      <p:ext uri="{BB962C8B-B14F-4D97-AF65-F5344CB8AC3E}">
        <p14:creationId xmlns:p14="http://schemas.microsoft.com/office/powerpoint/2010/main" val="259622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105400"/>
          </a:xfrm>
        </p:spPr>
        <p:txBody>
          <a:bodyPr/>
          <a:lstStyle/>
          <a:p>
            <a:r>
              <a:rPr lang="en-US" sz="3200" dirty="0"/>
              <a:t>This is a study of people called</a:t>
            </a:r>
            <a:r>
              <a:rPr lang="en-US" sz="3200" dirty="0" smtClean="0"/>
              <a:t>:</a:t>
            </a:r>
          </a:p>
          <a:p>
            <a:pPr marL="0" indent="0">
              <a:buNone/>
            </a:pPr>
            <a:endParaRPr lang="en-US" sz="1400" dirty="0"/>
          </a:p>
          <a:p>
            <a:pPr lvl="1">
              <a:buFont typeface="Wingdings" pitchFamily="2" charset="2"/>
              <a:buChar char="Ø"/>
            </a:pPr>
            <a:r>
              <a:rPr lang="en-US" sz="3200" dirty="0"/>
              <a:t>“</a:t>
            </a:r>
            <a:r>
              <a:rPr lang="en-US" sz="4400" b="1" u="sng" dirty="0"/>
              <a:t>ites</a:t>
            </a:r>
            <a:r>
              <a:rPr lang="en-US" sz="3200" dirty="0"/>
              <a:t>” </a:t>
            </a:r>
            <a:r>
              <a:rPr lang="en-US" sz="3200" dirty="0" smtClean="0"/>
              <a:t>(</a:t>
            </a:r>
            <a:r>
              <a:rPr lang="en-US" sz="3200" dirty="0"/>
              <a:t>i.e. Canaanites, </a:t>
            </a:r>
            <a:r>
              <a:rPr lang="en-US" sz="3200" dirty="0" smtClean="0"/>
              <a:t>Israelites, etc.)</a:t>
            </a:r>
          </a:p>
          <a:p>
            <a:pPr lvl="1">
              <a:buFont typeface="Wingdings" pitchFamily="2" charset="2"/>
              <a:buChar char="Ø"/>
            </a:pPr>
            <a:endParaRPr lang="en-US" sz="1800" dirty="0"/>
          </a:p>
          <a:p>
            <a:pPr lvl="1">
              <a:buFont typeface="Wingdings" pitchFamily="2" charset="2"/>
              <a:buChar char="Ø"/>
            </a:pPr>
            <a:r>
              <a:rPr lang="en-US" sz="3200" dirty="0"/>
              <a:t>“</a:t>
            </a:r>
            <a:r>
              <a:rPr lang="en-US" sz="4000" b="1" u="sng" dirty="0"/>
              <a:t>ines</a:t>
            </a:r>
            <a:r>
              <a:rPr lang="en-US" sz="3200" dirty="0"/>
              <a:t>” </a:t>
            </a:r>
            <a:r>
              <a:rPr lang="en-US" sz="3200" dirty="0" smtClean="0"/>
              <a:t>(</a:t>
            </a:r>
            <a:r>
              <a:rPr lang="en-US" sz="3200" dirty="0"/>
              <a:t>i.e. </a:t>
            </a:r>
            <a:r>
              <a:rPr lang="en-US" sz="3200" dirty="0" smtClean="0"/>
              <a:t>Philistines etc.)</a:t>
            </a:r>
          </a:p>
          <a:p>
            <a:pPr lvl="1">
              <a:buFont typeface="Wingdings" pitchFamily="2" charset="2"/>
              <a:buChar char="Ø"/>
            </a:pPr>
            <a:endParaRPr lang="en-US" sz="1800" dirty="0"/>
          </a:p>
          <a:p>
            <a:pPr lvl="1">
              <a:buFont typeface="Wingdings" pitchFamily="2" charset="2"/>
              <a:buChar char="Ø"/>
            </a:pPr>
            <a:r>
              <a:rPr lang="en-US" sz="3200" dirty="0"/>
              <a:t>“</a:t>
            </a:r>
            <a:r>
              <a:rPr lang="en-US" sz="4000" b="1" u="sng" dirty="0"/>
              <a:t>ians</a:t>
            </a:r>
            <a:r>
              <a:rPr lang="en-US" sz="3200" dirty="0"/>
              <a:t>” (i.e. </a:t>
            </a:r>
            <a:r>
              <a:rPr lang="en-US" sz="3200" dirty="0" smtClean="0"/>
              <a:t>Palestinians, Iranians </a:t>
            </a:r>
            <a:r>
              <a:rPr lang="en-US" sz="3200" dirty="0" smtClean="0"/>
              <a:t>etc.)</a:t>
            </a:r>
          </a:p>
          <a:p>
            <a:pPr lvl="1">
              <a:buFont typeface="Wingdings" pitchFamily="2" charset="2"/>
              <a:buChar char="Ø"/>
            </a:pPr>
            <a:endParaRPr lang="en-US" sz="1800" dirty="0"/>
          </a:p>
          <a:p>
            <a:pPr lvl="1">
              <a:buFont typeface="Wingdings" pitchFamily="2" charset="2"/>
              <a:buChar char="Ø"/>
            </a:pPr>
            <a:r>
              <a:rPr lang="en-US" sz="3200" dirty="0"/>
              <a:t>“</a:t>
            </a:r>
            <a:r>
              <a:rPr lang="en-US" sz="4000" b="1" u="sng" dirty="0"/>
              <a:t>ans</a:t>
            </a:r>
            <a:r>
              <a:rPr lang="en-US" sz="3200" dirty="0"/>
              <a:t>” (i.e. </a:t>
            </a:r>
            <a:r>
              <a:rPr lang="en-US" sz="3200" dirty="0" smtClean="0"/>
              <a:t>Americans, etc.)</a:t>
            </a:r>
            <a:endParaRPr lang="en-US" sz="3000" dirty="0"/>
          </a:p>
        </p:txBody>
      </p:sp>
      <p:sp>
        <p:nvSpPr>
          <p:cNvPr id="3" name="Title 2"/>
          <p:cNvSpPr>
            <a:spLocks noGrp="1"/>
          </p:cNvSpPr>
          <p:nvPr>
            <p:ph type="title"/>
          </p:nvPr>
        </p:nvSpPr>
        <p:spPr>
          <a:xfrm>
            <a:off x="457200" y="228600"/>
            <a:ext cx="8229600" cy="914400"/>
          </a:xfrm>
        </p:spPr>
        <p:txBody>
          <a:bodyPr/>
          <a:lstStyle/>
          <a:p>
            <a:pPr algn="ctr"/>
            <a:r>
              <a:rPr lang="en-US" sz="5400" dirty="0" smtClean="0"/>
              <a:t>Introduction</a:t>
            </a:r>
            <a:endParaRPr lang="en-US" sz="5400" dirty="0"/>
          </a:p>
        </p:txBody>
      </p:sp>
    </p:spTree>
    <p:extLst>
      <p:ext uri="{BB962C8B-B14F-4D97-AF65-F5344CB8AC3E}">
        <p14:creationId xmlns:p14="http://schemas.microsoft.com/office/powerpoint/2010/main" val="2775687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 calcmode="lin" valueType="num">
                                      <p:cBhvr additive="base">
                                        <p:cTn id="30"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105400"/>
          </a:xfrm>
        </p:spPr>
        <p:txBody>
          <a:bodyPr/>
          <a:lstStyle/>
          <a:p>
            <a:r>
              <a:rPr lang="en-US" sz="3200" dirty="0"/>
              <a:t>These people groups have </a:t>
            </a:r>
            <a:r>
              <a:rPr lang="en-US" sz="3200" dirty="0" smtClean="0"/>
              <a:t>differing beliefs </a:t>
            </a:r>
            <a:r>
              <a:rPr lang="en-US" sz="3200" dirty="0"/>
              <a:t>that </a:t>
            </a:r>
            <a:r>
              <a:rPr lang="en-US" sz="3200" dirty="0" smtClean="0"/>
              <a:t>at times cause division:</a:t>
            </a:r>
            <a:endParaRPr lang="en-US" sz="3200" dirty="0" smtClean="0"/>
          </a:p>
          <a:p>
            <a:endParaRPr lang="en-US" sz="1400" dirty="0" smtClean="0"/>
          </a:p>
          <a:p>
            <a:endParaRPr lang="en-US" sz="1400" dirty="0"/>
          </a:p>
          <a:p>
            <a:pPr lvl="1">
              <a:buFont typeface="Wingdings" pitchFamily="2" charset="2"/>
              <a:buChar char="Ø"/>
            </a:pPr>
            <a:r>
              <a:rPr lang="en-US" sz="3200" dirty="0"/>
              <a:t>“</a:t>
            </a:r>
            <a:r>
              <a:rPr lang="en-US" sz="4000" b="1" u="sng" dirty="0" smtClean="0"/>
              <a:t>ism</a:t>
            </a:r>
            <a:r>
              <a:rPr lang="en-US" sz="3200" dirty="0" smtClean="0"/>
              <a:t>” </a:t>
            </a:r>
            <a:r>
              <a:rPr lang="en-US" sz="2800" dirty="0"/>
              <a:t>(i.e. Judaism, Hinduism, Buddhism</a:t>
            </a:r>
            <a:r>
              <a:rPr lang="en-US" sz="2800" dirty="0" smtClean="0"/>
              <a:t>)</a:t>
            </a:r>
          </a:p>
          <a:p>
            <a:pPr lvl="1">
              <a:buFont typeface="Wingdings" pitchFamily="2" charset="2"/>
              <a:buChar char="Ø"/>
            </a:pPr>
            <a:endParaRPr lang="en-US" sz="2800" dirty="0"/>
          </a:p>
          <a:p>
            <a:pPr lvl="1">
              <a:buFont typeface="Wingdings" pitchFamily="2" charset="2"/>
              <a:buChar char="Ø"/>
            </a:pPr>
            <a:r>
              <a:rPr lang="en-US" sz="3200" dirty="0"/>
              <a:t>“</a:t>
            </a:r>
            <a:r>
              <a:rPr lang="en-US" sz="4000" b="1" u="sng" dirty="0" smtClean="0"/>
              <a:t>ist</a:t>
            </a:r>
            <a:r>
              <a:rPr lang="en-US" sz="3200" dirty="0" smtClean="0"/>
              <a:t>” </a:t>
            </a:r>
            <a:r>
              <a:rPr lang="en-US" sz="3200" dirty="0"/>
              <a:t>(Islamist, </a:t>
            </a:r>
            <a:r>
              <a:rPr lang="en-US" sz="3200" dirty="0" smtClean="0"/>
              <a:t>Zionist, </a:t>
            </a:r>
            <a:r>
              <a:rPr lang="en-US" sz="3200" dirty="0"/>
              <a:t>extremist)</a:t>
            </a:r>
            <a:endParaRPr lang="en-US" sz="2800" dirty="0"/>
          </a:p>
          <a:p>
            <a:pPr lvl="1">
              <a:buFont typeface="Wingdings" pitchFamily="2" charset="2"/>
              <a:buChar char="Ø"/>
            </a:pPr>
            <a:endParaRPr lang="en-US" sz="3200" dirty="0" smtClean="0"/>
          </a:p>
          <a:p>
            <a:pPr lvl="1">
              <a:buFont typeface="Wingdings" pitchFamily="2" charset="2"/>
              <a:buChar char="Ø"/>
            </a:pPr>
            <a:r>
              <a:rPr lang="en-US" sz="3200" dirty="0"/>
              <a:t>“</a:t>
            </a:r>
            <a:r>
              <a:rPr lang="en-US" sz="4000" b="1" u="sng" dirty="0" smtClean="0"/>
              <a:t>ity</a:t>
            </a:r>
            <a:r>
              <a:rPr lang="en-US" sz="3200" dirty="0" smtClean="0"/>
              <a:t>” </a:t>
            </a:r>
            <a:r>
              <a:rPr lang="en-US" sz="3200" dirty="0"/>
              <a:t>(i.e. Christianity)</a:t>
            </a:r>
            <a:endParaRPr lang="en-US" sz="3000" dirty="0"/>
          </a:p>
        </p:txBody>
      </p:sp>
      <p:sp>
        <p:nvSpPr>
          <p:cNvPr id="3" name="Title 2"/>
          <p:cNvSpPr>
            <a:spLocks noGrp="1"/>
          </p:cNvSpPr>
          <p:nvPr>
            <p:ph type="title"/>
          </p:nvPr>
        </p:nvSpPr>
        <p:spPr>
          <a:xfrm>
            <a:off x="457200" y="228600"/>
            <a:ext cx="8229600" cy="914400"/>
          </a:xfrm>
        </p:spPr>
        <p:txBody>
          <a:bodyPr/>
          <a:lstStyle/>
          <a:p>
            <a:pPr algn="ctr"/>
            <a:r>
              <a:rPr lang="en-US" sz="5400" dirty="0" smtClean="0"/>
              <a:t>Introduction</a:t>
            </a:r>
            <a:endParaRPr lang="en-US" sz="5400" dirty="0"/>
          </a:p>
        </p:txBody>
      </p:sp>
    </p:spTree>
    <p:extLst>
      <p:ext uri="{BB962C8B-B14F-4D97-AF65-F5344CB8AC3E}">
        <p14:creationId xmlns:p14="http://schemas.microsoft.com/office/powerpoint/2010/main" val="288614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 calcmode="lin" valueType="num">
                                      <p:cBhvr additive="base">
                                        <p:cTn id="12"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 calcmode="lin" valueType="num">
                                      <p:cBhvr additive="base">
                                        <p:cTn id="18"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7" end="7"/>
                                            </p:txEl>
                                          </p:spTgt>
                                        </p:tgtEl>
                                        <p:attrNameLst>
                                          <p:attrName>style.visibility</p:attrName>
                                        </p:attrNameLst>
                                      </p:cBhvr>
                                      <p:to>
                                        <p:strVal val="visible"/>
                                      </p:to>
                                    </p:set>
                                    <p:anim calcmode="lin" valueType="num">
                                      <p:cBhvr additive="base">
                                        <p:cTn id="24"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486400"/>
          </a:xfrm>
        </p:spPr>
        <p:txBody>
          <a:bodyPr/>
          <a:lstStyle/>
          <a:p>
            <a:r>
              <a:rPr lang="en-US" sz="2800" dirty="0"/>
              <a:t>I am not here to tell you which of these groups are right so much as I am here to tell you that as long as mankind remains in rebellion against God – there will be war because sin exists. </a:t>
            </a:r>
            <a:endParaRPr lang="en-US" sz="2800" dirty="0" smtClean="0"/>
          </a:p>
          <a:p>
            <a:endParaRPr lang="en-US" sz="1400" dirty="0"/>
          </a:p>
          <a:p>
            <a:r>
              <a:rPr lang="en-US" sz="2800" dirty="0" smtClean="0"/>
              <a:t>The </a:t>
            </a:r>
            <a:r>
              <a:rPr lang="en-US" sz="2800" dirty="0"/>
              <a:t>best way to change the course that mankind is on is </a:t>
            </a:r>
            <a:r>
              <a:rPr lang="en-US" sz="2800" dirty="0" smtClean="0"/>
              <a:t>for people to know who </a:t>
            </a:r>
            <a:r>
              <a:rPr lang="en-US" sz="2800" dirty="0"/>
              <a:t>Jesus Christ </a:t>
            </a:r>
            <a:r>
              <a:rPr lang="en-US" sz="2800" dirty="0" smtClean="0"/>
              <a:t>is, to understand what </a:t>
            </a:r>
            <a:r>
              <a:rPr lang="en-US" sz="2800" dirty="0"/>
              <a:t>He accomplished on the </a:t>
            </a:r>
            <a:r>
              <a:rPr lang="en-US" sz="2800" dirty="0" smtClean="0"/>
              <a:t>cross and to accept Him as Lord and Savior. </a:t>
            </a:r>
          </a:p>
          <a:p>
            <a:endParaRPr lang="en-US" sz="1400" dirty="0" smtClean="0"/>
          </a:p>
          <a:p>
            <a:r>
              <a:rPr lang="en-US" sz="2800" dirty="0" smtClean="0"/>
              <a:t>A </a:t>
            </a:r>
            <a:r>
              <a:rPr lang="en-US" sz="2800" dirty="0"/>
              <a:t>person who rejects Jesus will continue to be in rebellion against God and as such will </a:t>
            </a:r>
            <a:r>
              <a:rPr lang="en-US" sz="2800" dirty="0" smtClean="0"/>
              <a:t>be unable to find genuine peace</a:t>
            </a:r>
            <a:r>
              <a:rPr lang="en-US" sz="2800" dirty="0"/>
              <a:t>!</a:t>
            </a:r>
          </a:p>
        </p:txBody>
      </p:sp>
      <p:sp>
        <p:nvSpPr>
          <p:cNvPr id="3" name="Title 2"/>
          <p:cNvSpPr>
            <a:spLocks noGrp="1"/>
          </p:cNvSpPr>
          <p:nvPr>
            <p:ph type="title"/>
          </p:nvPr>
        </p:nvSpPr>
        <p:spPr>
          <a:xfrm>
            <a:off x="457200" y="76200"/>
            <a:ext cx="8229600" cy="914400"/>
          </a:xfrm>
        </p:spPr>
        <p:txBody>
          <a:bodyPr/>
          <a:lstStyle/>
          <a:p>
            <a:pPr algn="ctr"/>
            <a:r>
              <a:rPr lang="en-US" sz="5400" dirty="0" smtClean="0"/>
              <a:t>Introduction</a:t>
            </a:r>
            <a:endParaRPr lang="en-US" sz="5400" dirty="0"/>
          </a:p>
        </p:txBody>
      </p:sp>
    </p:spTree>
    <p:extLst>
      <p:ext uri="{BB962C8B-B14F-4D97-AF65-F5344CB8AC3E}">
        <p14:creationId xmlns:p14="http://schemas.microsoft.com/office/powerpoint/2010/main" val="208956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p:cTn id="21"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type="subTitle" idx="1"/>
          </p:nvPr>
        </p:nvSpPr>
        <p:spPr>
          <a:xfrm>
            <a:off x="1828800" y="3886200"/>
            <a:ext cx="5562600" cy="2133600"/>
          </a:xfrm>
        </p:spPr>
        <p:txBody>
          <a:bodyPr/>
          <a:lstStyle/>
          <a:p>
            <a:pPr fontAlgn="auto">
              <a:spcAft>
                <a:spcPts val="0"/>
              </a:spcAft>
              <a:buFont typeface="Wingdings 2"/>
              <a:buNone/>
              <a:defRPr/>
            </a:pPr>
            <a:r>
              <a:rPr lang="en-US" dirty="0" smtClean="0"/>
              <a:t>	</a:t>
            </a:r>
          </a:p>
          <a:p>
            <a:pPr fontAlgn="auto">
              <a:spcAft>
                <a:spcPts val="0"/>
              </a:spcAft>
              <a:buFont typeface="Wingdings 2"/>
              <a:buNone/>
              <a:defRPr/>
            </a:pPr>
            <a:r>
              <a:rPr lang="en-US" sz="8800" dirty="0" smtClean="0"/>
              <a:t>Israel</a:t>
            </a:r>
          </a:p>
        </p:txBody>
      </p:sp>
      <p:sp>
        <p:nvSpPr>
          <p:cNvPr id="4098" name="Title 1"/>
          <p:cNvSpPr>
            <a:spLocks noGrp="1"/>
          </p:cNvSpPr>
          <p:nvPr>
            <p:ph type="ctrTitle"/>
          </p:nvPr>
        </p:nvSpPr>
        <p:spPr>
          <a:xfrm>
            <a:off x="685800" y="228600"/>
            <a:ext cx="7772400" cy="2971800"/>
          </a:xfrm>
        </p:spPr>
        <p:txBody>
          <a:bodyPr>
            <a:normAutofit/>
          </a:bodyPr>
          <a:lstStyle/>
          <a:p>
            <a:pPr fontAlgn="auto">
              <a:spcAft>
                <a:spcPts val="0"/>
              </a:spcAft>
              <a:defRPr/>
            </a:pPr>
            <a:r>
              <a:rPr smtClean="0"/>
              <a:t> </a:t>
            </a:r>
            <a:r>
              <a:rPr sz="8000" smtClean="0"/>
              <a:t>A History</a:t>
            </a:r>
            <a:br>
              <a:rPr sz="8000" smtClean="0"/>
            </a:br>
            <a:r>
              <a:rPr sz="8000" smtClean="0"/>
              <a:t>of  </a:t>
            </a:r>
          </a:p>
        </p:txBody>
      </p:sp>
    </p:spTree>
    <p:extLst>
      <p:ext uri="{BB962C8B-B14F-4D97-AF65-F5344CB8AC3E}">
        <p14:creationId xmlns:p14="http://schemas.microsoft.com/office/powerpoint/2010/main" val="11393528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animEffect transition="in" filter="fade">
                                      <p:cBhvr>
                                        <p:cTn id="7" dur="1000"/>
                                        <p:tgtEl>
                                          <p:spTgt spid="4099">
                                            <p:txEl>
                                              <p:pRg st="1" end="1"/>
                                            </p:txEl>
                                          </p:spTgt>
                                        </p:tgtEl>
                                      </p:cBhvr>
                                    </p:animEffect>
                                    <p:anim calcmode="lin" valueType="num">
                                      <p:cBhvr>
                                        <p:cTn id="8" dur="1000" fill="hold"/>
                                        <p:tgtEl>
                                          <p:spTgt spid="4099">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099">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99">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98613"/>
            <a:ext cx="9144000" cy="525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2"/>
          <p:cNvSpPr txBox="1">
            <a:spLocks noChangeArrowheads="1"/>
          </p:cNvSpPr>
          <p:nvPr/>
        </p:nvSpPr>
        <p:spPr bwMode="auto">
          <a:xfrm>
            <a:off x="4191000" y="5943600"/>
            <a:ext cx="6858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4400"/>
              <a:t>1</a:t>
            </a:r>
          </a:p>
        </p:txBody>
      </p:sp>
      <p:sp>
        <p:nvSpPr>
          <p:cNvPr id="8196" name="Rectangle 3"/>
          <p:cNvSpPr>
            <a:spLocks noChangeArrowheads="1"/>
          </p:cNvSpPr>
          <p:nvPr/>
        </p:nvSpPr>
        <p:spPr bwMode="auto">
          <a:xfrm>
            <a:off x="152400" y="66675"/>
            <a:ext cx="8839200"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600"/>
              <a:t>The </a:t>
            </a:r>
            <a:r>
              <a:rPr lang="en-US" sz="2600" b="1" u="sng"/>
              <a:t>Fertile Crescent</a:t>
            </a:r>
            <a:r>
              <a:rPr lang="en-US" sz="2600"/>
              <a:t>; is where the majority of Bible events take place…it starts in Egypt, goes up through Palestine and Syria around and down through Mesopotamia. </a:t>
            </a:r>
            <a:endParaRPr lang="en-US" b="1" i="1" u="sng"/>
          </a:p>
        </p:txBody>
      </p:sp>
      <p:sp>
        <p:nvSpPr>
          <p:cNvPr id="14" name="5-Point Star 13"/>
          <p:cNvSpPr/>
          <p:nvPr/>
        </p:nvSpPr>
        <p:spPr>
          <a:xfrm>
            <a:off x="990600" y="5029200"/>
            <a:ext cx="76200" cy="762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5-Point Star 16"/>
          <p:cNvSpPr/>
          <p:nvPr/>
        </p:nvSpPr>
        <p:spPr>
          <a:xfrm>
            <a:off x="2133600" y="4648200"/>
            <a:ext cx="76200" cy="762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5-Point Star 17"/>
          <p:cNvSpPr/>
          <p:nvPr/>
        </p:nvSpPr>
        <p:spPr>
          <a:xfrm flipH="1">
            <a:off x="2438400" y="3886200"/>
            <a:ext cx="76200" cy="762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5-Point Star 18"/>
          <p:cNvSpPr/>
          <p:nvPr/>
        </p:nvSpPr>
        <p:spPr>
          <a:xfrm>
            <a:off x="6553200" y="4648200"/>
            <a:ext cx="76200" cy="762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57200" y="1447800"/>
            <a:ext cx="8229600" cy="5029200"/>
          </a:xfrm>
        </p:spPr>
        <p:txBody>
          <a:bodyPr>
            <a:normAutofit/>
          </a:bodyPr>
          <a:lstStyle/>
          <a:p>
            <a:pPr marL="594360" indent="-457200" fontAlgn="auto">
              <a:spcAft>
                <a:spcPts val="0"/>
              </a:spcAft>
              <a:buClr>
                <a:schemeClr val="tx1">
                  <a:shade val="95000"/>
                </a:schemeClr>
              </a:buClr>
              <a:defRPr/>
            </a:pPr>
            <a:r>
              <a:rPr lang="en-US" sz="2800" dirty="0" smtClean="0"/>
              <a:t>The </a:t>
            </a:r>
            <a:r>
              <a:rPr lang="en-US" sz="2800" b="1" i="1" u="sng" dirty="0" smtClean="0"/>
              <a:t>Fertile Crescent</a:t>
            </a:r>
            <a:r>
              <a:rPr lang="en-US" sz="2800" dirty="0" smtClean="0"/>
              <a:t>; is where the majority of Bible events takes place:</a:t>
            </a:r>
            <a:endParaRPr lang="en-US" sz="2800" b="1" i="1" u="sng" dirty="0" smtClean="0"/>
          </a:p>
          <a:p>
            <a:pPr marL="548640" indent="-411480" fontAlgn="auto">
              <a:spcAft>
                <a:spcPts val="0"/>
              </a:spcAft>
              <a:buClr>
                <a:schemeClr val="tx1">
                  <a:shade val="95000"/>
                </a:schemeClr>
              </a:buClr>
              <a:buFont typeface="Wingdings 2"/>
              <a:buChar char=""/>
              <a:defRPr/>
            </a:pPr>
            <a:endParaRPr lang="en-US" sz="1400" dirty="0" smtClean="0"/>
          </a:p>
          <a:p>
            <a:pPr marL="868680" lvl="1" indent="-283464" fontAlgn="auto">
              <a:spcAft>
                <a:spcPts val="0"/>
              </a:spcAft>
              <a:buClr>
                <a:schemeClr val="accent2">
                  <a:shade val="75000"/>
                </a:schemeClr>
              </a:buClr>
              <a:buFont typeface="Wingdings" pitchFamily="2" charset="2"/>
              <a:buChar char="Ø"/>
              <a:defRPr/>
            </a:pPr>
            <a:r>
              <a:rPr lang="en-US" sz="2600" dirty="0" smtClean="0"/>
              <a:t>It is called this because the land was </a:t>
            </a:r>
            <a:r>
              <a:rPr lang="en-US" sz="2600" b="1" i="1" u="sng" dirty="0" smtClean="0">
                <a:solidFill>
                  <a:schemeClr val="tx1"/>
                </a:solidFill>
              </a:rPr>
              <a:t>fertile</a:t>
            </a:r>
            <a:r>
              <a:rPr lang="en-US" sz="2600" dirty="0" smtClean="0"/>
              <a:t> due to the accessibility to water as opposed to the desert that surrounds it, and because it is shaped like a </a:t>
            </a:r>
            <a:r>
              <a:rPr lang="en-US" sz="2600" b="1" i="1" u="sng" dirty="0" smtClean="0">
                <a:solidFill>
                  <a:schemeClr val="tx1"/>
                </a:solidFill>
              </a:rPr>
              <a:t>crescent</a:t>
            </a:r>
            <a:r>
              <a:rPr lang="en-US" sz="2600" dirty="0" smtClean="0"/>
              <a:t>.</a:t>
            </a:r>
          </a:p>
          <a:p>
            <a:pPr marL="548640" indent="-411480" fontAlgn="auto">
              <a:spcAft>
                <a:spcPts val="0"/>
              </a:spcAft>
              <a:buClr>
                <a:schemeClr val="tx1">
                  <a:shade val="95000"/>
                </a:schemeClr>
              </a:buClr>
              <a:buFont typeface="Wingdings 2"/>
              <a:buChar char=""/>
              <a:defRPr/>
            </a:pPr>
            <a:endParaRPr lang="en-US" sz="1200" dirty="0" smtClean="0"/>
          </a:p>
          <a:p>
            <a:pPr marL="868680" lvl="1" indent="-283464" fontAlgn="auto">
              <a:spcAft>
                <a:spcPts val="0"/>
              </a:spcAft>
              <a:buClr>
                <a:schemeClr val="accent2">
                  <a:shade val="75000"/>
                </a:schemeClr>
              </a:buClr>
              <a:buFont typeface="Wingdings" pitchFamily="2" charset="2"/>
              <a:buChar char="Ø"/>
              <a:defRPr/>
            </a:pPr>
            <a:r>
              <a:rPr lang="en-US" sz="2600" dirty="0" smtClean="0"/>
              <a:t>This area is also called the </a:t>
            </a:r>
            <a:r>
              <a:rPr lang="en-US" sz="2600" i="1" dirty="0" smtClean="0"/>
              <a:t>“</a:t>
            </a:r>
            <a:r>
              <a:rPr lang="en-US" sz="2600" b="1" i="1" u="sng" dirty="0" smtClean="0">
                <a:solidFill>
                  <a:schemeClr val="tx1"/>
                </a:solidFill>
              </a:rPr>
              <a:t>Cradle of Civilization</a:t>
            </a:r>
            <a:r>
              <a:rPr lang="en-US" sz="2600" dirty="0" smtClean="0"/>
              <a:t>” because it is where civilization began—</a:t>
            </a:r>
            <a:r>
              <a:rPr lang="en-US" sz="2600" u="sng" dirty="0" smtClean="0"/>
              <a:t>it was all that existed of the </a:t>
            </a:r>
            <a:r>
              <a:rPr lang="en-US" sz="2600" b="1" u="sng" dirty="0" smtClean="0"/>
              <a:t>known world</a:t>
            </a:r>
            <a:r>
              <a:rPr lang="en-US" sz="2600" u="sng" dirty="0" smtClean="0"/>
              <a:t> to them</a:t>
            </a:r>
            <a:r>
              <a:rPr lang="en-US" sz="2600" dirty="0" smtClean="0"/>
              <a:t>.</a:t>
            </a:r>
          </a:p>
          <a:p>
            <a:pPr marL="868680" lvl="1" indent="-283464" fontAlgn="auto">
              <a:spcAft>
                <a:spcPts val="0"/>
              </a:spcAft>
              <a:buClr>
                <a:schemeClr val="accent2">
                  <a:shade val="75000"/>
                </a:schemeClr>
              </a:buClr>
              <a:buFontTx/>
              <a:buNone/>
              <a:defRPr/>
            </a:pPr>
            <a:endParaRPr lang="en-US" b="1" i="1" u="sng" dirty="0" smtClean="0"/>
          </a:p>
          <a:p>
            <a:pPr marL="868680" lvl="1" indent="-283464" fontAlgn="auto">
              <a:spcAft>
                <a:spcPts val="0"/>
              </a:spcAft>
              <a:buClr>
                <a:schemeClr val="accent2">
                  <a:shade val="75000"/>
                </a:schemeClr>
              </a:buClr>
              <a:buFont typeface="Wingdings 2"/>
              <a:buChar char=""/>
              <a:defRPr/>
            </a:pPr>
            <a:endParaRPr lang="en-US" dirty="0" smtClean="0"/>
          </a:p>
        </p:txBody>
      </p:sp>
      <p:sp>
        <p:nvSpPr>
          <p:cNvPr id="7170" name="Title 1"/>
          <p:cNvSpPr>
            <a:spLocks noGrp="1"/>
          </p:cNvSpPr>
          <p:nvPr>
            <p:ph type="title"/>
          </p:nvPr>
        </p:nvSpPr>
        <p:spPr>
          <a:xfrm>
            <a:off x="457200" y="228600"/>
            <a:ext cx="8229600" cy="762000"/>
          </a:xfrm>
        </p:spPr>
        <p:txBody>
          <a:bodyPr/>
          <a:lstStyle/>
          <a:p>
            <a:pPr fontAlgn="auto">
              <a:spcAft>
                <a:spcPts val="0"/>
              </a:spcAft>
              <a:defRPr/>
            </a:pPr>
            <a:r>
              <a:rPr dirty="0" smtClean="0"/>
              <a:t> </a:t>
            </a:r>
            <a:r>
              <a:rPr sz="4000" dirty="0" smtClean="0"/>
              <a:t>Geography of the Bible (Overview)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099">
                                            <p:txEl>
                                              <p:pRg st="2" end="2"/>
                                            </p:txEl>
                                          </p:spTgt>
                                        </p:tgtEl>
                                        <p:attrNameLst>
                                          <p:attrName>style.visibility</p:attrName>
                                        </p:attrNameLst>
                                      </p:cBhvr>
                                      <p:to>
                                        <p:strVal val="visible"/>
                                      </p:to>
                                    </p:set>
                                    <p:animEffect transition="in" filter="checkerboard(across)">
                                      <p:cBhvr>
                                        <p:cTn id="7" dur="500"/>
                                        <p:tgtEl>
                                          <p:spTgt spid="4099">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4099">
                                            <p:txEl>
                                              <p:pRg st="4" end="4"/>
                                            </p:txEl>
                                          </p:spTgt>
                                        </p:tgtEl>
                                        <p:attrNameLst>
                                          <p:attrName>style.visibility</p:attrName>
                                        </p:attrNameLst>
                                      </p:cBhvr>
                                      <p:to>
                                        <p:strVal val="visible"/>
                                      </p:to>
                                    </p:set>
                                    <p:animEffect transition="in" filter="checkerboard(across)">
                                      <p:cBhvr>
                                        <p:cTn id="12" dur="500"/>
                                        <p:tgtEl>
                                          <p:spTgt spid="4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0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660525"/>
            <a:ext cx="9031288" cy="497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Box 2"/>
          <p:cNvSpPr txBox="1">
            <a:spLocks noChangeArrowheads="1"/>
          </p:cNvSpPr>
          <p:nvPr/>
        </p:nvSpPr>
        <p:spPr bwMode="auto">
          <a:xfrm>
            <a:off x="4191000" y="5943600"/>
            <a:ext cx="60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4000"/>
              <a:t>2</a:t>
            </a:r>
          </a:p>
        </p:txBody>
      </p:sp>
      <p:sp>
        <p:nvSpPr>
          <p:cNvPr id="13316" name="Rectangle 4"/>
          <p:cNvSpPr>
            <a:spLocks noChangeArrowheads="1"/>
          </p:cNvSpPr>
          <p:nvPr/>
        </p:nvSpPr>
        <p:spPr bwMode="auto">
          <a:xfrm>
            <a:off x="76200" y="122238"/>
            <a:ext cx="8991600"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600" b="1"/>
              <a:t>The most important natural resource in that part of the world then was</a:t>
            </a:r>
            <a:r>
              <a:rPr lang="en-US" sz="2600"/>
              <a:t> </a:t>
            </a:r>
            <a:r>
              <a:rPr lang="en-US" sz="2600" b="1" u="sng"/>
              <a:t>water</a:t>
            </a:r>
            <a:r>
              <a:rPr lang="en-US" sz="2600"/>
              <a:t>. People lived and died and even decided where they would live based on the water supply.</a:t>
            </a:r>
            <a:endParaRPr lang="en-US" sz="2600" b="1" i="1" u="sng"/>
          </a:p>
        </p:txBody>
      </p:sp>
      <p:cxnSp>
        <p:nvCxnSpPr>
          <p:cNvPr id="6" name="Straight Arrow Connector 5"/>
          <p:cNvCxnSpPr/>
          <p:nvPr/>
        </p:nvCxnSpPr>
        <p:spPr>
          <a:xfrm rot="5400000">
            <a:off x="190500" y="2705100"/>
            <a:ext cx="4267200" cy="685800"/>
          </a:xfrm>
          <a:prstGeom prst="straightConnector1">
            <a:avLst/>
          </a:prstGeom>
          <a:ln w="2222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6200000" flipH="1">
            <a:off x="2933700" y="1333500"/>
            <a:ext cx="2438400" cy="1600200"/>
          </a:xfrm>
          <a:prstGeom prst="straightConnector1">
            <a:avLst/>
          </a:prstGeom>
          <a:ln w="2222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505200" y="914400"/>
            <a:ext cx="1981200" cy="1905000"/>
          </a:xfrm>
          <a:prstGeom prst="straightConnector1">
            <a:avLst/>
          </a:prstGeom>
          <a:ln w="2222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900" decel="100000" fill="hold"/>
                                        <p:tgtEl>
                                          <p:spTgt spid="8"/>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900" decel="100000" fill="hold"/>
                                        <p:tgtEl>
                                          <p:spTgt spid="11"/>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0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660525"/>
            <a:ext cx="9031288" cy="497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Box 2"/>
          <p:cNvSpPr txBox="1">
            <a:spLocks noChangeArrowheads="1"/>
          </p:cNvSpPr>
          <p:nvPr/>
        </p:nvSpPr>
        <p:spPr bwMode="auto">
          <a:xfrm>
            <a:off x="4191000" y="5943600"/>
            <a:ext cx="60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4000"/>
              <a:t>2</a:t>
            </a:r>
          </a:p>
        </p:txBody>
      </p:sp>
      <p:sp>
        <p:nvSpPr>
          <p:cNvPr id="14340" name="Rectangle 5"/>
          <p:cNvSpPr>
            <a:spLocks noChangeArrowheads="1"/>
          </p:cNvSpPr>
          <p:nvPr/>
        </p:nvSpPr>
        <p:spPr bwMode="auto">
          <a:xfrm>
            <a:off x="152400" y="152400"/>
            <a:ext cx="8763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3200" dirty="0"/>
              <a:t>The “Great Sea” was the</a:t>
            </a:r>
            <a:r>
              <a:rPr lang="en-US" sz="3200" b="1" i="1" dirty="0"/>
              <a:t> </a:t>
            </a:r>
            <a:r>
              <a:rPr lang="en-US" sz="3200" b="1" i="1" u="sng" dirty="0"/>
              <a:t>Mediterranean</a:t>
            </a:r>
            <a:r>
              <a:rPr lang="en-US" sz="3200" dirty="0"/>
              <a:t> Sea…the other great bodies of water perhaps were unknown to them.</a:t>
            </a:r>
            <a:r>
              <a:rPr lang="en-US" dirty="0"/>
              <a:t> </a:t>
            </a:r>
          </a:p>
        </p:txBody>
      </p:sp>
      <p:cxnSp>
        <p:nvCxnSpPr>
          <p:cNvPr id="6" name="Straight Arrow Connector 5"/>
          <p:cNvCxnSpPr/>
          <p:nvPr/>
        </p:nvCxnSpPr>
        <p:spPr>
          <a:xfrm rot="10800000" flipV="1">
            <a:off x="1828800" y="609600"/>
            <a:ext cx="3581400" cy="2895600"/>
          </a:xfrm>
          <a:prstGeom prst="straightConnector1">
            <a:avLst/>
          </a:prstGeom>
          <a:ln w="2222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0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1150938"/>
            <a:ext cx="5049838" cy="47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Rectangle 4"/>
          <p:cNvSpPr>
            <a:spLocks noChangeArrowheads="1"/>
          </p:cNvSpPr>
          <p:nvPr/>
        </p:nvSpPr>
        <p:spPr bwMode="auto">
          <a:xfrm>
            <a:off x="152400" y="152400"/>
            <a:ext cx="3657600" cy="649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600"/>
              <a:t>This seems like such a small, insignificant stretch of land…but it was the </a:t>
            </a:r>
            <a:r>
              <a:rPr lang="en-US" sz="2600" b="1" i="1" u="sng"/>
              <a:t>crossroads</a:t>
            </a:r>
            <a:r>
              <a:rPr lang="en-US" sz="2600"/>
              <a:t> of the Ancient World (Basically is 150 miles long by 45 miles wide) and so the Land was a bridge between two great cradles of civilization </a:t>
            </a:r>
            <a:r>
              <a:rPr lang="en-US" sz="2600" b="1" i="1" u="sng"/>
              <a:t>Egypt </a:t>
            </a:r>
            <a:r>
              <a:rPr lang="en-US" sz="2600"/>
              <a:t>and </a:t>
            </a:r>
            <a:r>
              <a:rPr lang="en-US" sz="2600" b="1" i="1" u="sng"/>
              <a:t>Mesopotamia</a:t>
            </a:r>
            <a:r>
              <a:rPr lang="en-US" sz="2600"/>
              <a:t>)…If armies were going to get anywhere they would have had to go through this area.</a:t>
            </a:r>
          </a:p>
        </p:txBody>
      </p:sp>
      <p:cxnSp>
        <p:nvCxnSpPr>
          <p:cNvPr id="5" name="Straight Arrow Connector 4"/>
          <p:cNvCxnSpPr/>
          <p:nvPr/>
        </p:nvCxnSpPr>
        <p:spPr>
          <a:xfrm flipV="1">
            <a:off x="2743200" y="4191000"/>
            <a:ext cx="2057400" cy="152400"/>
          </a:xfrm>
          <a:prstGeom prst="straightConnector1">
            <a:avLst/>
          </a:prstGeom>
          <a:ln w="2222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2514600" y="3657600"/>
            <a:ext cx="5181600" cy="1143000"/>
          </a:xfrm>
          <a:prstGeom prst="straightConnector1">
            <a:avLst/>
          </a:prstGeom>
          <a:ln w="2222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76600" y="1676400"/>
            <a:ext cx="2362200" cy="1981200"/>
          </a:xfrm>
          <a:prstGeom prst="straightConnector1">
            <a:avLst/>
          </a:prstGeom>
          <a:ln w="2222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13316">
                                            <p:txEl>
                                              <p:pRg st="0" end="0"/>
                                            </p:txEl>
                                          </p:spTgt>
                                        </p:tgtEl>
                                        <p:attrNameLst>
                                          <p:attrName>style.visibility</p:attrName>
                                        </p:attrNameLst>
                                      </p:cBhvr>
                                      <p:to>
                                        <p:strVal val="visible"/>
                                      </p:to>
                                    </p:set>
                                    <p:animScale>
                                      <p:cBhvr>
                                        <p:cTn id="7" dur="1000" decel="50000" fill="hold">
                                          <p:stCondLst>
                                            <p:cond delay="0"/>
                                          </p:stCondLst>
                                        </p:cTn>
                                        <p:tgtEl>
                                          <p:spTgt spid="1331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3316">
                                            <p:txEl>
                                              <p:pRg st="0" end="0"/>
                                            </p:txEl>
                                          </p:spTgt>
                                        </p:tgtEl>
                                        <p:attrNameLst>
                                          <p:attrName>ppt_x</p:attrName>
                                          <p:attrName>ppt_y</p:attrName>
                                        </p:attrNameLst>
                                      </p:cBhvr>
                                    </p:animMotion>
                                    <p:animEffect transition="in" filter="fade">
                                      <p:cBhvr>
                                        <p:cTn id="9" dur="1000"/>
                                        <p:tgtEl>
                                          <p:spTgt spid="13316">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7"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900" decel="100000" fill="hold"/>
                                        <p:tgtEl>
                                          <p:spTgt spid="9"/>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37"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900" decel="100000" fill="hold"/>
                                        <p:tgtEl>
                                          <p:spTgt spid="5"/>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7"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900" decel="100000" fill="hold"/>
                                        <p:tgtEl>
                                          <p:spTgt spid="7"/>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Mike Southwick\Desktop\Bible Studies\Bible Maps\629X_Page_03_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4238" y="1143000"/>
            <a:ext cx="4297362"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3" descr="C:\Users\Mike\Desktop\Bible Studies\Bible Maps\629X_Page_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143000"/>
            <a:ext cx="424021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Box 3"/>
          <p:cNvSpPr txBox="1">
            <a:spLocks noChangeArrowheads="1"/>
          </p:cNvSpPr>
          <p:nvPr/>
        </p:nvSpPr>
        <p:spPr bwMode="auto">
          <a:xfrm>
            <a:off x="914400" y="304800"/>
            <a:ext cx="7086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600"/>
              <a:t>The Middle East – Then and Now</a:t>
            </a:r>
          </a:p>
        </p:txBody>
      </p:sp>
    </p:spTree>
    <p:extLst>
      <p:ext uri="{BB962C8B-B14F-4D97-AF65-F5344CB8AC3E}">
        <p14:creationId xmlns:p14="http://schemas.microsoft.com/office/powerpoint/2010/main" val="24957901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 calcmode="lin" valueType="num">
                                      <p:cBhvr>
                                        <p:cTn id="7" dur="1000" fill="hold"/>
                                        <p:tgtEl>
                                          <p:spTgt spid="9219"/>
                                        </p:tgtEl>
                                        <p:attrNameLst>
                                          <p:attrName>ppt_w</p:attrName>
                                        </p:attrNameLst>
                                      </p:cBhvr>
                                      <p:tavLst>
                                        <p:tav tm="0">
                                          <p:val>
                                            <p:fltVal val="0"/>
                                          </p:val>
                                        </p:tav>
                                        <p:tav tm="100000">
                                          <p:val>
                                            <p:strVal val="#ppt_w"/>
                                          </p:val>
                                        </p:tav>
                                      </p:tavLst>
                                    </p:anim>
                                    <p:anim calcmode="lin" valueType="num">
                                      <p:cBhvr>
                                        <p:cTn id="8" dur="1000" fill="hold"/>
                                        <p:tgtEl>
                                          <p:spTgt spid="9219"/>
                                        </p:tgtEl>
                                        <p:attrNameLst>
                                          <p:attrName>ppt_h</p:attrName>
                                        </p:attrNameLst>
                                      </p:cBhvr>
                                      <p:tavLst>
                                        <p:tav tm="0">
                                          <p:val>
                                            <p:fltVal val="0"/>
                                          </p:val>
                                        </p:tav>
                                        <p:tav tm="100000">
                                          <p:val>
                                            <p:strVal val="#ppt_h"/>
                                          </p:val>
                                        </p:tav>
                                      </p:tavLst>
                                    </p:anim>
                                    <p:anim calcmode="lin" valueType="num">
                                      <p:cBhvr>
                                        <p:cTn id="9" dur="1000" fill="hold"/>
                                        <p:tgtEl>
                                          <p:spTgt spid="921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21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nodeType="clickEffect">
                                  <p:stCondLst>
                                    <p:cond delay="0"/>
                                  </p:stCondLst>
                                  <p:childTnLst>
                                    <p:set>
                                      <p:cBhvr>
                                        <p:cTn id="14" dur="1" fill="hold">
                                          <p:stCondLst>
                                            <p:cond delay="0"/>
                                          </p:stCondLst>
                                        </p:cTn>
                                        <p:tgtEl>
                                          <p:spTgt spid="9218"/>
                                        </p:tgtEl>
                                        <p:attrNameLst>
                                          <p:attrName>style.visibility</p:attrName>
                                        </p:attrNameLst>
                                      </p:cBhvr>
                                      <p:to>
                                        <p:strVal val="visible"/>
                                      </p:to>
                                    </p:set>
                                    <p:anim calcmode="lin" valueType="num">
                                      <p:cBhvr>
                                        <p:cTn id="15" dur="1000" fill="hold"/>
                                        <p:tgtEl>
                                          <p:spTgt spid="9218"/>
                                        </p:tgtEl>
                                        <p:attrNameLst>
                                          <p:attrName>ppt_w</p:attrName>
                                        </p:attrNameLst>
                                      </p:cBhvr>
                                      <p:tavLst>
                                        <p:tav tm="0">
                                          <p:val>
                                            <p:fltVal val="0"/>
                                          </p:val>
                                        </p:tav>
                                        <p:tav tm="100000">
                                          <p:val>
                                            <p:strVal val="#ppt_w"/>
                                          </p:val>
                                        </p:tav>
                                      </p:tavLst>
                                    </p:anim>
                                    <p:anim calcmode="lin" valueType="num">
                                      <p:cBhvr>
                                        <p:cTn id="16" dur="1000" fill="hold"/>
                                        <p:tgtEl>
                                          <p:spTgt spid="9218"/>
                                        </p:tgtEl>
                                        <p:attrNameLst>
                                          <p:attrName>ppt_h</p:attrName>
                                        </p:attrNameLst>
                                      </p:cBhvr>
                                      <p:tavLst>
                                        <p:tav tm="0">
                                          <p:val>
                                            <p:fltVal val="0"/>
                                          </p:val>
                                        </p:tav>
                                        <p:tav tm="100000">
                                          <p:val>
                                            <p:strVal val="#ppt_h"/>
                                          </p:val>
                                        </p:tav>
                                      </p:tavLst>
                                    </p:anim>
                                    <p:anim calcmode="lin" valueType="num">
                                      <p:cBhvr>
                                        <p:cTn id="17" dur="1000" fill="hold"/>
                                        <p:tgtEl>
                                          <p:spTgt spid="9218"/>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921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Subtitle 3"/>
          <p:cNvSpPr>
            <a:spLocks noGrp="1"/>
          </p:cNvSpPr>
          <p:nvPr>
            <p:ph type="subTitle" idx="1"/>
          </p:nvPr>
        </p:nvSpPr>
        <p:spPr>
          <a:xfrm>
            <a:off x="762000" y="2819400"/>
            <a:ext cx="7391400" cy="3048000"/>
          </a:xfrm>
        </p:spPr>
        <p:txBody>
          <a:bodyPr/>
          <a:lstStyle/>
          <a:p>
            <a:pPr fontAlgn="auto">
              <a:spcAft>
                <a:spcPts val="0"/>
              </a:spcAft>
              <a:buFont typeface="Wingdings 2"/>
              <a:buNone/>
              <a:defRPr/>
            </a:pPr>
            <a:endParaRPr lang="en-US" dirty="0" smtClean="0"/>
          </a:p>
          <a:p>
            <a:pPr fontAlgn="auto">
              <a:spcAft>
                <a:spcPts val="0"/>
              </a:spcAft>
              <a:buFont typeface="Wingdings 2"/>
              <a:buNone/>
              <a:defRPr/>
            </a:pPr>
            <a:endParaRPr lang="en-US" dirty="0" smtClean="0"/>
          </a:p>
          <a:p>
            <a:pPr fontAlgn="auto">
              <a:spcAft>
                <a:spcPts val="0"/>
              </a:spcAft>
              <a:buFont typeface="Wingdings 2"/>
              <a:buNone/>
              <a:defRPr/>
            </a:pPr>
            <a:endParaRPr lang="en-US" dirty="0" smtClean="0"/>
          </a:p>
          <a:p>
            <a:pPr fontAlgn="auto">
              <a:spcAft>
                <a:spcPts val="0"/>
              </a:spcAft>
              <a:buFont typeface="Wingdings 2"/>
              <a:buNone/>
              <a:defRPr/>
            </a:pPr>
            <a:r>
              <a:rPr lang="en-US" sz="3600" dirty="0" smtClean="0"/>
              <a:t>Also known as Canaan</a:t>
            </a:r>
          </a:p>
          <a:p>
            <a:pPr fontAlgn="auto">
              <a:spcAft>
                <a:spcPts val="0"/>
              </a:spcAft>
              <a:buFont typeface="Wingdings 2"/>
              <a:buNone/>
              <a:defRPr/>
            </a:pPr>
            <a:endParaRPr lang="en-US" dirty="0"/>
          </a:p>
          <a:p>
            <a:pPr fontAlgn="auto">
              <a:spcAft>
                <a:spcPts val="0"/>
              </a:spcAft>
              <a:buFont typeface="Wingdings 2"/>
              <a:buNone/>
              <a:defRPr/>
            </a:pPr>
            <a:r>
              <a:rPr lang="en-US" sz="3600" dirty="0" smtClean="0"/>
              <a:t>Also known as The Promised Land</a:t>
            </a:r>
          </a:p>
          <a:p>
            <a:pPr fontAlgn="auto">
              <a:spcAft>
                <a:spcPts val="0"/>
              </a:spcAft>
              <a:buFont typeface="Wingdings 2"/>
              <a:buNone/>
              <a:defRPr/>
            </a:pPr>
            <a:endParaRPr lang="en-US" dirty="0" smtClean="0"/>
          </a:p>
          <a:p>
            <a:pPr fontAlgn="auto">
              <a:spcAft>
                <a:spcPts val="0"/>
              </a:spcAft>
              <a:buFont typeface="Wingdings 2"/>
              <a:buNone/>
              <a:defRPr/>
            </a:pPr>
            <a:endParaRPr lang="en-US" dirty="0" smtClean="0"/>
          </a:p>
          <a:p>
            <a:pPr fontAlgn="auto">
              <a:spcAft>
                <a:spcPts val="0"/>
              </a:spcAft>
              <a:buFont typeface="Wingdings 2"/>
              <a:buNone/>
              <a:defRPr/>
            </a:pPr>
            <a:endParaRPr lang="en-US" dirty="0" smtClean="0"/>
          </a:p>
          <a:p>
            <a:pPr fontAlgn="auto">
              <a:spcAft>
                <a:spcPts val="0"/>
              </a:spcAft>
              <a:buFont typeface="Wingdings 2"/>
              <a:buNone/>
              <a:defRPr/>
            </a:pPr>
            <a:endParaRPr lang="en-US" dirty="0" smtClean="0"/>
          </a:p>
        </p:txBody>
      </p:sp>
      <p:sp>
        <p:nvSpPr>
          <p:cNvPr id="14338" name="Title 1"/>
          <p:cNvSpPr>
            <a:spLocks noGrp="1"/>
          </p:cNvSpPr>
          <p:nvPr>
            <p:ph type="ctrTitle"/>
          </p:nvPr>
        </p:nvSpPr>
        <p:spPr>
          <a:xfrm>
            <a:off x="685800" y="1676400"/>
            <a:ext cx="7772400" cy="1143000"/>
          </a:xfrm>
        </p:spPr>
        <p:txBody>
          <a:bodyPr/>
          <a:lstStyle/>
          <a:p>
            <a:pPr fontAlgn="auto">
              <a:spcAft>
                <a:spcPts val="0"/>
              </a:spcAft>
              <a:defRPr/>
            </a:pPr>
            <a:r>
              <a:rPr sz="6000" dirty="0" smtClean="0"/>
              <a:t>Palestine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9">
                                            <p:txEl>
                                              <p:pRg st="3" end="3"/>
                                            </p:txEl>
                                          </p:spTgt>
                                        </p:tgtEl>
                                        <p:attrNameLst>
                                          <p:attrName>style.visibility</p:attrName>
                                        </p:attrNameLst>
                                      </p:cBhvr>
                                      <p:to>
                                        <p:strVal val="visible"/>
                                      </p:to>
                                    </p:set>
                                    <p:anim calcmode="lin" valueType="num">
                                      <p:cBhvr additive="base">
                                        <p:cTn id="7" dur="5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4339">
                                            <p:txEl>
                                              <p:pRg st="5" end="5"/>
                                            </p:txEl>
                                          </p:spTgt>
                                        </p:tgtEl>
                                        <p:attrNameLst>
                                          <p:attrName>style.visibility</p:attrName>
                                        </p:attrNameLst>
                                      </p:cBhvr>
                                      <p:to>
                                        <p:strVal val="visible"/>
                                      </p:to>
                                    </p:set>
                                    <p:anim calcmode="lin" valueType="num">
                                      <p:cBhvr additive="base">
                                        <p:cTn id="13" dur="5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018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459718"/>
            <a:ext cx="5029200" cy="516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2"/>
          <p:cNvSpPr>
            <a:spLocks noChangeArrowheads="1"/>
          </p:cNvSpPr>
          <p:nvPr/>
        </p:nvSpPr>
        <p:spPr bwMode="auto">
          <a:xfrm>
            <a:off x="0" y="341312"/>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dirty="0"/>
              <a:t>The land of Israel was once called </a:t>
            </a:r>
            <a:r>
              <a:rPr lang="en-US" sz="2800" b="1" i="1" u="sng" dirty="0"/>
              <a:t>Canaan</a:t>
            </a:r>
            <a:r>
              <a:rPr lang="en-US" sz="2800" dirty="0"/>
              <a:t> which means the “Land of the </a:t>
            </a:r>
            <a:r>
              <a:rPr lang="en-US" sz="2800" b="1" i="1" u="sng" dirty="0"/>
              <a:t>purple</a:t>
            </a:r>
            <a:r>
              <a:rPr lang="en-US" sz="2800" dirty="0"/>
              <a:t>”.</a:t>
            </a:r>
            <a:r>
              <a:rPr lang="en-US" sz="2800" b="1" i="1" u="sng" dirty="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1000"/>
                                        <p:tgtEl>
                                          <p:spTgt spid="16387">
                                            <p:txEl>
                                              <p:pRg st="0" end="0"/>
                                            </p:txEl>
                                          </p:spTgt>
                                        </p:tgtEl>
                                      </p:cBhvr>
                                    </p:animEffect>
                                    <p:anim calcmode="lin" valueType="num">
                                      <p:cBhvr>
                                        <p:cTn id="8"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6387">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638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9458"/>
                                        </p:tgtEl>
                                        <p:attrNameLst>
                                          <p:attrName>style.visibility</p:attrName>
                                        </p:attrNameLst>
                                      </p:cBhvr>
                                      <p:to>
                                        <p:strVal val="visible"/>
                                      </p:to>
                                    </p:set>
                                    <p:anim calcmode="lin" valueType="num">
                                      <p:cBhvr>
                                        <p:cTn id="15" dur="1000" fill="hold"/>
                                        <p:tgtEl>
                                          <p:spTgt spid="19458"/>
                                        </p:tgtEl>
                                        <p:attrNameLst>
                                          <p:attrName>ppt_w</p:attrName>
                                        </p:attrNameLst>
                                      </p:cBhvr>
                                      <p:tavLst>
                                        <p:tav tm="0">
                                          <p:val>
                                            <p:fltVal val="0"/>
                                          </p:val>
                                        </p:tav>
                                        <p:tav tm="100000">
                                          <p:val>
                                            <p:strVal val="#ppt_w"/>
                                          </p:val>
                                        </p:tav>
                                      </p:tavLst>
                                    </p:anim>
                                    <p:anim calcmode="lin" valueType="num">
                                      <p:cBhvr>
                                        <p:cTn id="16" dur="1000" fill="hold"/>
                                        <p:tgtEl>
                                          <p:spTgt spid="19458"/>
                                        </p:tgtEl>
                                        <p:attrNameLst>
                                          <p:attrName>ppt_h</p:attrName>
                                        </p:attrNameLst>
                                      </p:cBhvr>
                                      <p:tavLst>
                                        <p:tav tm="0">
                                          <p:val>
                                            <p:fltVal val="0"/>
                                          </p:val>
                                        </p:tav>
                                        <p:tav tm="100000">
                                          <p:val>
                                            <p:strVal val="#ppt_h"/>
                                          </p:val>
                                        </p:tav>
                                      </p:tavLst>
                                    </p:anim>
                                    <p:anim calcmode="lin" valueType="num">
                                      <p:cBhvr>
                                        <p:cTn id="17" dur="1000" fill="hold"/>
                                        <p:tgtEl>
                                          <p:spTgt spid="19458"/>
                                        </p:tgtEl>
                                        <p:attrNameLst>
                                          <p:attrName>style.rotation</p:attrName>
                                        </p:attrNameLst>
                                      </p:cBhvr>
                                      <p:tavLst>
                                        <p:tav tm="0">
                                          <p:val>
                                            <p:fltVal val="90"/>
                                          </p:val>
                                        </p:tav>
                                        <p:tav tm="100000">
                                          <p:val>
                                            <p:fltVal val="0"/>
                                          </p:val>
                                        </p:tav>
                                      </p:tavLst>
                                    </p:anim>
                                    <p:animEffect transition="in" filter="fade">
                                      <p:cBhvr>
                                        <p:cTn id="18" dur="10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457200" y="1828800"/>
            <a:ext cx="8229600" cy="4876800"/>
          </a:xfrm>
        </p:spPr>
        <p:txBody>
          <a:bodyPr/>
          <a:lstStyle/>
          <a:p>
            <a:r>
              <a:rPr lang="en-US" sz="3000" dirty="0" smtClean="0"/>
              <a:t>The first known settlers to the area of Palestine were the </a:t>
            </a:r>
            <a:r>
              <a:rPr lang="en-US" sz="3000" b="1" i="1" u="sng" dirty="0" smtClean="0"/>
              <a:t>Phoenicians</a:t>
            </a:r>
            <a:r>
              <a:rPr lang="en-US" sz="3000" dirty="0" smtClean="0"/>
              <a:t> and they were famous for making purple dye…….thus the Greek word for Phoenicia is </a:t>
            </a:r>
            <a:r>
              <a:rPr lang="en-US" sz="3000" b="1" i="1" u="sng" dirty="0" smtClean="0"/>
              <a:t>purple</a:t>
            </a:r>
            <a:r>
              <a:rPr lang="en-US" sz="3000" dirty="0" smtClean="0"/>
              <a:t>.</a:t>
            </a:r>
            <a:r>
              <a:rPr lang="en-US" sz="2800" b="1" i="1" u="sng" dirty="0" smtClean="0"/>
              <a:t> </a:t>
            </a:r>
          </a:p>
          <a:p>
            <a:endParaRPr lang="en-US" dirty="0" smtClean="0"/>
          </a:p>
          <a:p>
            <a:r>
              <a:rPr lang="en-US" sz="3000" dirty="0" smtClean="0"/>
              <a:t>The Phoenicians were well known as “traders” or merchants and often braved the vast oceans to trade their wares on sea as well as land. </a:t>
            </a:r>
          </a:p>
          <a:p>
            <a:pPr>
              <a:buFontTx/>
              <a:buNone/>
            </a:pPr>
            <a:endParaRPr lang="en-US" dirty="0" smtClean="0"/>
          </a:p>
        </p:txBody>
      </p:sp>
      <p:sp>
        <p:nvSpPr>
          <p:cNvPr id="17410" name="Title 1"/>
          <p:cNvSpPr>
            <a:spLocks noGrp="1"/>
          </p:cNvSpPr>
          <p:nvPr>
            <p:ph type="title"/>
          </p:nvPr>
        </p:nvSpPr>
        <p:spPr>
          <a:xfrm>
            <a:off x="457200" y="304800"/>
            <a:ext cx="8229600" cy="914400"/>
          </a:xfrm>
        </p:spPr>
        <p:txBody>
          <a:bodyPr/>
          <a:lstStyle/>
          <a:p>
            <a:pPr fontAlgn="auto">
              <a:spcAft>
                <a:spcPts val="0"/>
              </a:spcAft>
              <a:defRPr/>
            </a:pPr>
            <a:r>
              <a:rPr dirty="0" smtClean="0"/>
              <a:t>The Land of Canaan/Palestine/Israel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7411">
                                            <p:txEl>
                                              <p:pRg st="0" end="0"/>
                                            </p:txEl>
                                          </p:spTgt>
                                        </p:tgtEl>
                                        <p:attrNameLst>
                                          <p:attrName>ppt_x</p:attrName>
                                        </p:attrNameLst>
                                      </p:cBhvr>
                                    </p:anim>
                                    <p:anim from="0" to="-1.0" calcmode="lin" valueType="num">
                                      <p:cBhvr>
                                        <p:cTn id="8" dur="200" decel="50000" autoRev="1" fill="hold">
                                          <p:stCondLst>
                                            <p:cond delay="600"/>
                                          </p:stCondLst>
                                        </p:cTn>
                                        <p:tgtEl>
                                          <p:spTgt spid="17411">
                                            <p:txEl>
                                              <p:pRg st="0" end="0"/>
                                            </p:txEl>
                                          </p:spTgt>
                                        </p:tgtEl>
                                        <p:attrNameLst>
                                          <p:attrName>xshear</p:attrName>
                                        </p:attrNameLst>
                                      </p:cBhvr>
                                    </p:anim>
                                    <p:animScale>
                                      <p:cBhvr>
                                        <p:cTn id="9" dur="200" decel="100000" autoRev="1" fill="hold">
                                          <p:stCondLst>
                                            <p:cond delay="600"/>
                                          </p:stCondLst>
                                        </p:cTn>
                                        <p:tgtEl>
                                          <p:spTgt spid="17411">
                                            <p:txEl>
                                              <p:pRg st="0" end="0"/>
                                            </p:txEl>
                                          </p:spTgt>
                                        </p:tgtEl>
                                      </p:cBhvr>
                                      <p:from x="100000" y="100000"/>
                                      <p:to x="80000" y="100000"/>
                                    </p:animScale>
                                    <p:anim by="(#ppt_h/3+#ppt_w*0.1)" calcmode="lin" valueType="num">
                                      <p:cBhvr additive="sum">
                                        <p:cTn id="10" dur="200" decel="100000" autoRev="1" fill="hold">
                                          <p:stCondLst>
                                            <p:cond delay="600"/>
                                          </p:stCondLst>
                                        </p:cTn>
                                        <p:tgtEl>
                                          <p:spTgt spid="17411">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17411">
                                            <p:txEl>
                                              <p:pRg st="2" end="2"/>
                                            </p:txEl>
                                          </p:spTgt>
                                        </p:tgtEl>
                                        <p:attrNameLst>
                                          <p:attrName>ppt_x</p:attrName>
                                        </p:attrNameLst>
                                      </p:cBhvr>
                                    </p:anim>
                                    <p:anim from="0" to="-1.0" calcmode="lin" valueType="num">
                                      <p:cBhvr>
                                        <p:cTn id="16" dur="200" decel="50000" autoRev="1" fill="hold">
                                          <p:stCondLst>
                                            <p:cond delay="600"/>
                                          </p:stCondLst>
                                        </p:cTn>
                                        <p:tgtEl>
                                          <p:spTgt spid="17411">
                                            <p:txEl>
                                              <p:pRg st="2" end="2"/>
                                            </p:txEl>
                                          </p:spTgt>
                                        </p:tgtEl>
                                        <p:attrNameLst>
                                          <p:attrName>xshear</p:attrName>
                                        </p:attrNameLst>
                                      </p:cBhvr>
                                    </p:anim>
                                    <p:animScale>
                                      <p:cBhvr>
                                        <p:cTn id="17" dur="200" decel="100000" autoRev="1" fill="hold">
                                          <p:stCondLst>
                                            <p:cond delay="600"/>
                                          </p:stCondLst>
                                        </p:cTn>
                                        <p:tgtEl>
                                          <p:spTgt spid="17411">
                                            <p:txEl>
                                              <p:pRg st="2" end="2"/>
                                            </p:txEl>
                                          </p:spTgt>
                                        </p:tgtEl>
                                      </p:cBhvr>
                                      <p:from x="100000" y="100000"/>
                                      <p:to x="80000" y="100000"/>
                                    </p:animScale>
                                    <p:anim by="(#ppt_h/3+#ppt_w*0.1)" calcmode="lin" valueType="num">
                                      <p:cBhvr additive="sum">
                                        <p:cTn id="18" dur="200" decel="100000" autoRev="1" fill="hold">
                                          <p:stCondLst>
                                            <p:cond delay="600"/>
                                          </p:stCondLst>
                                        </p:cTn>
                                        <p:tgtEl>
                                          <p:spTgt spid="17411">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a:xfrm>
            <a:off x="457200" y="1600200"/>
            <a:ext cx="8229600" cy="5181600"/>
          </a:xfrm>
        </p:spPr>
        <p:txBody>
          <a:bodyPr>
            <a:normAutofit/>
          </a:bodyPr>
          <a:lstStyle/>
          <a:p>
            <a:pPr marL="594360" indent="-457200" fontAlgn="auto">
              <a:spcAft>
                <a:spcPts val="0"/>
              </a:spcAft>
              <a:buClr>
                <a:schemeClr val="tx1">
                  <a:shade val="95000"/>
                </a:schemeClr>
              </a:buClr>
              <a:defRPr/>
            </a:pPr>
            <a:r>
              <a:rPr lang="en-US" sz="3000" dirty="0" smtClean="0"/>
              <a:t>The term “</a:t>
            </a:r>
            <a:r>
              <a:rPr lang="en-US" sz="3000" b="1" dirty="0" smtClean="0"/>
              <a:t>Canaanite” </a:t>
            </a:r>
            <a:r>
              <a:rPr lang="en-US" sz="3000" dirty="0" smtClean="0"/>
              <a:t>and</a:t>
            </a:r>
            <a:r>
              <a:rPr lang="en-US" sz="3000" b="1" dirty="0" smtClean="0"/>
              <a:t> “merchant” </a:t>
            </a:r>
            <a:r>
              <a:rPr lang="en-US" sz="3000" dirty="0" smtClean="0"/>
              <a:t>became somewhat synonymous and even referenced as such in a few Biblical passages. </a:t>
            </a:r>
            <a:r>
              <a:rPr lang="en-US" sz="3000" b="1" i="1" u="sng" dirty="0" smtClean="0"/>
              <a:t> </a:t>
            </a:r>
          </a:p>
          <a:p>
            <a:pPr marL="548640" indent="-411480" fontAlgn="auto">
              <a:spcAft>
                <a:spcPts val="0"/>
              </a:spcAft>
              <a:buClr>
                <a:schemeClr val="tx1">
                  <a:shade val="95000"/>
                </a:schemeClr>
              </a:buClr>
              <a:buFontTx/>
              <a:buNone/>
              <a:defRPr/>
            </a:pPr>
            <a:endParaRPr lang="en-US" sz="1400" dirty="0" smtClean="0"/>
          </a:p>
          <a:p>
            <a:pPr marL="594360" indent="-457200" fontAlgn="auto">
              <a:spcAft>
                <a:spcPts val="0"/>
              </a:spcAft>
              <a:buClr>
                <a:schemeClr val="tx1">
                  <a:shade val="95000"/>
                </a:schemeClr>
              </a:buClr>
              <a:defRPr/>
            </a:pPr>
            <a:r>
              <a:rPr lang="en-US" sz="3000" dirty="0" smtClean="0"/>
              <a:t>One of Canaan's most famous exports was a much sought-after </a:t>
            </a:r>
            <a:r>
              <a:rPr lang="en-US" sz="3000" b="1" u="sng" dirty="0" smtClean="0"/>
              <a:t>purple dye</a:t>
            </a:r>
            <a:r>
              <a:rPr lang="en-US" sz="3000" dirty="0" smtClean="0"/>
              <a:t>, derived from two species of </a:t>
            </a:r>
            <a:r>
              <a:rPr lang="en-US" sz="3000" b="1" u="sng" dirty="0" smtClean="0"/>
              <a:t>sea snails</a:t>
            </a:r>
            <a:r>
              <a:rPr lang="en-US" sz="3000" dirty="0" smtClean="0"/>
              <a:t> found along the east </a:t>
            </a:r>
            <a:r>
              <a:rPr lang="en-US" sz="3000" b="1" u="sng" dirty="0" smtClean="0"/>
              <a:t>Mediterranean</a:t>
            </a:r>
            <a:r>
              <a:rPr lang="en-US" sz="3000" dirty="0" smtClean="0"/>
              <a:t> coast and worn proudly by figures from the ancient kings to the modern popes.</a:t>
            </a:r>
            <a:r>
              <a:rPr lang="en-US" sz="3000" b="1" u="sng" dirty="0" smtClean="0"/>
              <a:t> </a:t>
            </a:r>
          </a:p>
          <a:p>
            <a:pPr marL="548640" indent="-411480" fontAlgn="auto">
              <a:spcAft>
                <a:spcPts val="0"/>
              </a:spcAft>
              <a:buClr>
                <a:schemeClr val="tx1">
                  <a:shade val="95000"/>
                </a:schemeClr>
              </a:buClr>
              <a:buFontTx/>
              <a:buNone/>
              <a:defRPr/>
            </a:pPr>
            <a:r>
              <a:rPr lang="en-US" dirty="0" smtClean="0"/>
              <a:t> </a:t>
            </a:r>
          </a:p>
          <a:p>
            <a:pPr marL="548640" indent="-411480" fontAlgn="auto">
              <a:spcAft>
                <a:spcPts val="0"/>
              </a:spcAft>
              <a:buClr>
                <a:schemeClr val="tx1">
                  <a:shade val="95000"/>
                </a:schemeClr>
              </a:buClr>
              <a:buFont typeface="Wingdings 2"/>
              <a:buChar char=""/>
              <a:defRPr/>
            </a:pPr>
            <a:endParaRPr lang="en-US" dirty="0" smtClean="0"/>
          </a:p>
        </p:txBody>
      </p:sp>
      <p:sp>
        <p:nvSpPr>
          <p:cNvPr id="18434" name="Title 1"/>
          <p:cNvSpPr>
            <a:spLocks noGrp="1"/>
          </p:cNvSpPr>
          <p:nvPr>
            <p:ph type="title"/>
          </p:nvPr>
        </p:nvSpPr>
        <p:spPr>
          <a:xfrm>
            <a:off x="457200" y="228600"/>
            <a:ext cx="8229600" cy="838200"/>
          </a:xfrm>
        </p:spPr>
        <p:txBody>
          <a:bodyPr/>
          <a:lstStyle/>
          <a:p>
            <a:pPr fontAlgn="auto">
              <a:spcAft>
                <a:spcPts val="0"/>
              </a:spcAft>
              <a:defRPr/>
            </a:pPr>
            <a:r>
              <a:rPr dirty="0" smtClean="0"/>
              <a:t>The Land of Canaan/Palestine/Israel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18435">
                                            <p:txEl>
                                              <p:pRg st="0" end="0"/>
                                            </p:txEl>
                                          </p:spTgt>
                                        </p:tgtEl>
                                        <p:attrNameLst>
                                          <p:attrName>ppt_x</p:attrName>
                                        </p:attrNameLst>
                                      </p:cBhvr>
                                    </p:anim>
                                    <p:anim from="0" to="-1.0" calcmode="lin" valueType="num">
                                      <p:cBhvr>
                                        <p:cTn id="8" dur="200" decel="50000" autoRev="1" fill="hold">
                                          <p:stCondLst>
                                            <p:cond delay="600"/>
                                          </p:stCondLst>
                                        </p:cTn>
                                        <p:tgtEl>
                                          <p:spTgt spid="18435">
                                            <p:txEl>
                                              <p:pRg st="0" end="0"/>
                                            </p:txEl>
                                          </p:spTgt>
                                        </p:tgtEl>
                                        <p:attrNameLst>
                                          <p:attrName>xshear</p:attrName>
                                        </p:attrNameLst>
                                      </p:cBhvr>
                                    </p:anim>
                                    <p:animScale>
                                      <p:cBhvr>
                                        <p:cTn id="9" dur="200" decel="100000" autoRev="1" fill="hold">
                                          <p:stCondLst>
                                            <p:cond delay="600"/>
                                          </p:stCondLst>
                                        </p:cTn>
                                        <p:tgtEl>
                                          <p:spTgt spid="18435">
                                            <p:txEl>
                                              <p:pRg st="0" end="0"/>
                                            </p:txEl>
                                          </p:spTgt>
                                        </p:tgtEl>
                                      </p:cBhvr>
                                      <p:from x="100000" y="100000"/>
                                      <p:to x="80000" y="100000"/>
                                    </p:animScale>
                                    <p:anim by="(#ppt_h/3+#ppt_w*0.1)" calcmode="lin" valueType="num">
                                      <p:cBhvr additive="sum">
                                        <p:cTn id="10" dur="200" decel="100000" autoRev="1" fill="hold">
                                          <p:stCondLst>
                                            <p:cond delay="600"/>
                                          </p:stCondLst>
                                        </p:cTn>
                                        <p:tgtEl>
                                          <p:spTgt spid="18435">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18435">
                                            <p:txEl>
                                              <p:pRg st="2" end="2"/>
                                            </p:txEl>
                                          </p:spTgt>
                                        </p:tgtEl>
                                        <p:attrNameLst>
                                          <p:attrName>ppt_x</p:attrName>
                                        </p:attrNameLst>
                                      </p:cBhvr>
                                    </p:anim>
                                    <p:anim from="0" to="-1.0" calcmode="lin" valueType="num">
                                      <p:cBhvr>
                                        <p:cTn id="16" dur="200" decel="50000" autoRev="1" fill="hold">
                                          <p:stCondLst>
                                            <p:cond delay="600"/>
                                          </p:stCondLst>
                                        </p:cTn>
                                        <p:tgtEl>
                                          <p:spTgt spid="18435">
                                            <p:txEl>
                                              <p:pRg st="2" end="2"/>
                                            </p:txEl>
                                          </p:spTgt>
                                        </p:tgtEl>
                                        <p:attrNameLst>
                                          <p:attrName>xshear</p:attrName>
                                        </p:attrNameLst>
                                      </p:cBhvr>
                                    </p:anim>
                                    <p:animScale>
                                      <p:cBhvr>
                                        <p:cTn id="17" dur="200" decel="100000" autoRev="1" fill="hold">
                                          <p:stCondLst>
                                            <p:cond delay="600"/>
                                          </p:stCondLst>
                                        </p:cTn>
                                        <p:tgtEl>
                                          <p:spTgt spid="18435">
                                            <p:txEl>
                                              <p:pRg st="2" end="2"/>
                                            </p:txEl>
                                          </p:spTgt>
                                        </p:tgtEl>
                                      </p:cBhvr>
                                      <p:from x="100000" y="100000"/>
                                      <p:to x="80000" y="100000"/>
                                    </p:animScale>
                                    <p:anim by="(#ppt_h/3+#ppt_w*0.1)" calcmode="lin" valueType="num">
                                      <p:cBhvr additive="sum">
                                        <p:cTn id="18" dur="200" decel="100000" autoRev="1" fill="hold">
                                          <p:stCondLst>
                                            <p:cond delay="600"/>
                                          </p:stCondLst>
                                        </p:cTn>
                                        <p:tgtEl>
                                          <p:spTgt spid="18435">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84238"/>
          </a:xfrm>
        </p:spPr>
        <p:txBody>
          <a:bodyPr>
            <a:normAutofit/>
          </a:bodyPr>
          <a:lstStyle/>
          <a:p>
            <a:r>
              <a:rPr lang="en-US" u="sng" dirty="0" smtClean="0"/>
              <a:t>Pre-Abraham &amp; Early Abraham Years</a:t>
            </a:r>
            <a:endParaRPr lang="en-US" u="sng" dirty="0"/>
          </a:p>
        </p:txBody>
      </p:sp>
      <p:pic>
        <p:nvPicPr>
          <p:cNvPr id="4" name="Picture 4" descr="018"/>
          <p:cNvPicPr>
            <a:picLocks noChangeAspect="1" noChangeArrowheads="1"/>
          </p:cNvPicPr>
          <p:nvPr/>
        </p:nvPicPr>
        <p:blipFill>
          <a:blip r:embed="rId2" cstate="print"/>
          <a:srcRect/>
          <a:stretch>
            <a:fillRect/>
          </a:stretch>
        </p:blipFill>
        <p:spPr bwMode="auto">
          <a:xfrm>
            <a:off x="4419600" y="2743200"/>
            <a:ext cx="4540434" cy="3944888"/>
          </a:xfrm>
          <a:prstGeom prst="rect">
            <a:avLst/>
          </a:prstGeom>
          <a:noFill/>
          <a:ln w="9525">
            <a:noFill/>
            <a:miter lim="800000"/>
            <a:headEnd/>
            <a:tailEnd/>
          </a:ln>
        </p:spPr>
      </p:pic>
      <p:sp>
        <p:nvSpPr>
          <p:cNvPr id="8" name="Rectangle 7"/>
          <p:cNvSpPr/>
          <p:nvPr/>
        </p:nvSpPr>
        <p:spPr>
          <a:xfrm>
            <a:off x="228600" y="1295400"/>
            <a:ext cx="8534400" cy="1292662"/>
          </a:xfrm>
          <a:prstGeom prst="rect">
            <a:avLst/>
          </a:prstGeom>
        </p:spPr>
        <p:txBody>
          <a:bodyPr wrap="square">
            <a:spAutoFit/>
          </a:bodyPr>
          <a:lstStyle/>
          <a:p>
            <a:r>
              <a:rPr lang="en-US" sz="2600" dirty="0" smtClean="0"/>
              <a:t>It was sometime around 2000 B.C. that God called Abraham to leave his father’s home in Ur (of the Chaldeans) and go to a new land (of promise). (Genesis 12:1-8)</a:t>
            </a:r>
            <a:r>
              <a:rPr lang="en-US" dirty="0" smtClean="0"/>
              <a:t> </a:t>
            </a:r>
          </a:p>
        </p:txBody>
      </p:sp>
      <p:sp>
        <p:nvSpPr>
          <p:cNvPr id="12" name="Rectangle 11"/>
          <p:cNvSpPr/>
          <p:nvPr/>
        </p:nvSpPr>
        <p:spPr>
          <a:xfrm>
            <a:off x="228600" y="2967335"/>
            <a:ext cx="3962400" cy="461665"/>
          </a:xfrm>
          <a:prstGeom prst="rect">
            <a:avLst/>
          </a:prstGeom>
        </p:spPr>
        <p:txBody>
          <a:bodyPr wrap="square">
            <a:spAutoFit/>
          </a:bodyPr>
          <a:lstStyle/>
          <a:p>
            <a:pPr>
              <a:buFont typeface="Arial" pitchFamily="34" charset="0"/>
              <a:buChar char="•"/>
            </a:pPr>
            <a:r>
              <a:rPr lang="en-US" sz="2400" dirty="0" smtClean="0"/>
              <a:t> He travels from Ur to Haran </a:t>
            </a:r>
          </a:p>
        </p:txBody>
      </p:sp>
      <p:sp>
        <p:nvSpPr>
          <p:cNvPr id="14" name="Rectangle 13"/>
          <p:cNvSpPr/>
          <p:nvPr/>
        </p:nvSpPr>
        <p:spPr>
          <a:xfrm>
            <a:off x="228600" y="3805535"/>
            <a:ext cx="3886200" cy="461665"/>
          </a:xfrm>
          <a:prstGeom prst="rect">
            <a:avLst/>
          </a:prstGeom>
        </p:spPr>
        <p:txBody>
          <a:bodyPr wrap="square">
            <a:spAutoFit/>
          </a:bodyPr>
          <a:lstStyle/>
          <a:p>
            <a:pPr>
              <a:buFont typeface="Arial" pitchFamily="34" charset="0"/>
              <a:buChar char="•"/>
            </a:pPr>
            <a:r>
              <a:rPr lang="en-US" sz="2400" dirty="0" smtClean="0"/>
              <a:t> From Haran to Palestine </a:t>
            </a:r>
          </a:p>
        </p:txBody>
      </p:sp>
      <p:sp>
        <p:nvSpPr>
          <p:cNvPr id="15" name="Rectangle 14"/>
          <p:cNvSpPr/>
          <p:nvPr/>
        </p:nvSpPr>
        <p:spPr>
          <a:xfrm>
            <a:off x="228600" y="4719935"/>
            <a:ext cx="3505200" cy="461665"/>
          </a:xfrm>
          <a:prstGeom prst="rect">
            <a:avLst/>
          </a:prstGeom>
        </p:spPr>
        <p:txBody>
          <a:bodyPr wrap="square">
            <a:spAutoFit/>
          </a:bodyPr>
          <a:lstStyle/>
          <a:p>
            <a:pPr>
              <a:buFont typeface="Arial" pitchFamily="34" charset="0"/>
              <a:buChar char="•"/>
            </a:pPr>
            <a:r>
              <a:rPr lang="en-US" sz="2400" dirty="0" smtClean="0"/>
              <a:t> From Palestine to Egypt </a:t>
            </a:r>
          </a:p>
        </p:txBody>
      </p:sp>
      <p:sp>
        <p:nvSpPr>
          <p:cNvPr id="16" name="Rectangle 15"/>
          <p:cNvSpPr/>
          <p:nvPr/>
        </p:nvSpPr>
        <p:spPr>
          <a:xfrm>
            <a:off x="228600" y="5710535"/>
            <a:ext cx="4114800" cy="461665"/>
          </a:xfrm>
          <a:prstGeom prst="rect">
            <a:avLst/>
          </a:prstGeom>
        </p:spPr>
        <p:txBody>
          <a:bodyPr wrap="square">
            <a:spAutoFit/>
          </a:bodyPr>
          <a:lstStyle/>
          <a:p>
            <a:pPr>
              <a:buFont typeface="Arial" pitchFamily="34" charset="0"/>
              <a:buChar char="•"/>
            </a:pPr>
            <a:r>
              <a:rPr lang="en-US" sz="2400" dirty="0" smtClean="0"/>
              <a:t> From Egypt back to Palestine</a:t>
            </a:r>
          </a:p>
        </p:txBody>
      </p:sp>
      <p:sp>
        <p:nvSpPr>
          <p:cNvPr id="17" name="5-Point Star 16"/>
          <p:cNvSpPr/>
          <p:nvPr/>
        </p:nvSpPr>
        <p:spPr>
          <a:xfrm>
            <a:off x="7620000" y="4953000"/>
            <a:ext cx="76200" cy="76200"/>
          </a:xfrm>
          <a:prstGeom prst="star5">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5-Point Star 17"/>
          <p:cNvSpPr/>
          <p:nvPr/>
        </p:nvSpPr>
        <p:spPr>
          <a:xfrm>
            <a:off x="6553200" y="3611881"/>
            <a:ext cx="45719" cy="45719"/>
          </a:xfrm>
          <a:prstGeom prst="star5">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5-Point Star 18"/>
          <p:cNvSpPr/>
          <p:nvPr/>
        </p:nvSpPr>
        <p:spPr>
          <a:xfrm>
            <a:off x="6172200" y="4572000"/>
            <a:ext cx="45719" cy="45719"/>
          </a:xfrm>
          <a:prstGeom prst="star5">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5-Point Star 19"/>
          <p:cNvSpPr/>
          <p:nvPr/>
        </p:nvSpPr>
        <p:spPr>
          <a:xfrm>
            <a:off x="5486400" y="5135881"/>
            <a:ext cx="45719" cy="45719"/>
          </a:xfrm>
          <a:prstGeom prst="star5">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p:cNvCxnSpPr/>
          <p:nvPr/>
        </p:nvCxnSpPr>
        <p:spPr>
          <a:xfrm flipV="1">
            <a:off x="5562600" y="4724400"/>
            <a:ext cx="609600" cy="4572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94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heckerboard(across)">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900" decel="100000" fill="hold"/>
                                        <p:tgtEl>
                                          <p:spTgt spid="17"/>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checkerboard(across)">
                                      <p:cBhvr>
                                        <p:cTn id="20" dur="500"/>
                                        <p:tgtEl>
                                          <p:spTgt spid="1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7"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900" decel="100000" fill="hold"/>
                                        <p:tgtEl>
                                          <p:spTgt spid="18"/>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14">
                                            <p:txEl>
                                              <p:pRg st="0" end="0"/>
                                            </p:txEl>
                                          </p:spTgt>
                                        </p:tgtEl>
                                        <p:attrNameLst>
                                          <p:attrName>style.visibility</p:attrName>
                                        </p:attrNameLst>
                                      </p:cBhvr>
                                      <p:to>
                                        <p:strVal val="visible"/>
                                      </p:to>
                                    </p:set>
                                    <p:animEffect transition="in" filter="checkerboard(across)">
                                      <p:cBhvr>
                                        <p:cTn id="33" dur="500"/>
                                        <p:tgtEl>
                                          <p:spTgt spid="14">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900" decel="100000" fill="hold"/>
                                        <p:tgtEl>
                                          <p:spTgt spid="19"/>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nodeType="clickEffect">
                                  <p:stCondLst>
                                    <p:cond delay="0"/>
                                  </p:stCondLst>
                                  <p:childTnLst>
                                    <p:set>
                                      <p:cBhvr>
                                        <p:cTn id="45" dur="1" fill="hold">
                                          <p:stCondLst>
                                            <p:cond delay="0"/>
                                          </p:stCondLst>
                                        </p:cTn>
                                        <p:tgtEl>
                                          <p:spTgt spid="15">
                                            <p:txEl>
                                              <p:pRg st="0" end="0"/>
                                            </p:txEl>
                                          </p:spTgt>
                                        </p:tgtEl>
                                        <p:attrNameLst>
                                          <p:attrName>style.visibility</p:attrName>
                                        </p:attrNameLst>
                                      </p:cBhvr>
                                      <p:to>
                                        <p:strVal val="visible"/>
                                      </p:to>
                                    </p:set>
                                    <p:animEffect transition="in" filter="checkerboard(across)">
                                      <p:cBhvr>
                                        <p:cTn id="46" dur="500"/>
                                        <p:tgtEl>
                                          <p:spTgt spid="15">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900" decel="100000" fill="hold"/>
                                        <p:tgtEl>
                                          <p:spTgt spid="20"/>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 presetClass="entr" presetSubtype="10" fill="hold" nodeType="clickEffect">
                                  <p:stCondLst>
                                    <p:cond delay="0"/>
                                  </p:stCondLst>
                                  <p:childTnLst>
                                    <p:set>
                                      <p:cBhvr>
                                        <p:cTn id="58" dur="1" fill="hold">
                                          <p:stCondLst>
                                            <p:cond delay="0"/>
                                          </p:stCondLst>
                                        </p:cTn>
                                        <p:tgtEl>
                                          <p:spTgt spid="16">
                                            <p:txEl>
                                              <p:pRg st="0" end="0"/>
                                            </p:txEl>
                                          </p:spTgt>
                                        </p:tgtEl>
                                        <p:attrNameLst>
                                          <p:attrName>style.visibility</p:attrName>
                                        </p:attrNameLst>
                                      </p:cBhvr>
                                      <p:to>
                                        <p:strVal val="visible"/>
                                      </p:to>
                                    </p:set>
                                    <p:animEffect transition="in" filter="checkerboard(across)">
                                      <p:cBhvr>
                                        <p:cTn id="59" dur="500"/>
                                        <p:tgtEl>
                                          <p:spTgt spid="16">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additive="base">
                                        <p:cTn id="64" dur="500" fill="hold"/>
                                        <p:tgtEl>
                                          <p:spTgt spid="21"/>
                                        </p:tgtEl>
                                        <p:attrNameLst>
                                          <p:attrName>ppt_x</p:attrName>
                                        </p:attrNameLst>
                                      </p:cBhvr>
                                      <p:tavLst>
                                        <p:tav tm="0">
                                          <p:val>
                                            <p:strVal val="#ppt_x"/>
                                          </p:val>
                                        </p:tav>
                                        <p:tav tm="100000">
                                          <p:val>
                                            <p:strVal val="#ppt_x"/>
                                          </p:val>
                                        </p:tav>
                                      </p:tavLst>
                                    </p:anim>
                                    <p:anim calcmode="lin" valueType="num">
                                      <p:cBhvr additive="base">
                                        <p:cTn id="6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84238"/>
          </a:xfrm>
        </p:spPr>
        <p:txBody>
          <a:bodyPr>
            <a:normAutofit fontScale="90000"/>
          </a:bodyPr>
          <a:lstStyle/>
          <a:p>
            <a:r>
              <a:rPr lang="en-US" u="sng" dirty="0" smtClean="0"/>
              <a:t>The Lord spoke these words to Abraham:</a:t>
            </a:r>
            <a:endParaRPr lang="en-US" u="sng" dirty="0"/>
          </a:p>
        </p:txBody>
      </p:sp>
      <p:sp>
        <p:nvSpPr>
          <p:cNvPr id="8" name="Rectangle 7"/>
          <p:cNvSpPr/>
          <p:nvPr/>
        </p:nvSpPr>
        <p:spPr>
          <a:xfrm>
            <a:off x="228600" y="1295400"/>
            <a:ext cx="8534400" cy="5016758"/>
          </a:xfrm>
          <a:prstGeom prst="rect">
            <a:avLst/>
          </a:prstGeom>
        </p:spPr>
        <p:txBody>
          <a:bodyPr wrap="square">
            <a:spAutoFit/>
          </a:bodyPr>
          <a:lstStyle/>
          <a:p>
            <a:pPr algn="ctr"/>
            <a:r>
              <a:rPr lang="en-US" sz="4000" dirty="0" smtClean="0"/>
              <a:t>“And I will make you a great nation, and I will bless you, and make your name great; and so you shall be a blessing; and I will bless those who bless you, and the one who curses you I will curse. And in you all the families of the earth will be blessed” (Genesis 12:2-3)</a:t>
            </a:r>
            <a:r>
              <a:rPr lang="en-US" dirty="0" smtClean="0"/>
              <a:t> </a:t>
            </a:r>
          </a:p>
        </p:txBody>
      </p:sp>
    </p:spTree>
    <p:extLst>
      <p:ext uri="{BB962C8B-B14F-4D97-AF65-F5344CB8AC3E}">
        <p14:creationId xmlns:p14="http://schemas.microsoft.com/office/powerpoint/2010/main" val="1568517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heckerboard(across)">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8600" y="152400"/>
            <a:ext cx="3429000" cy="6555641"/>
          </a:xfrm>
          <a:prstGeom prst="rect">
            <a:avLst/>
          </a:prstGeom>
        </p:spPr>
        <p:txBody>
          <a:bodyPr wrap="square">
            <a:spAutoFit/>
          </a:bodyPr>
          <a:lstStyle/>
          <a:p>
            <a:pPr algn="ctr"/>
            <a:r>
              <a:rPr lang="en-US" sz="2800" dirty="0" smtClean="0"/>
              <a:t>“Abraham passed through the land as far as the site of Shechem, to the oak of Moreh. Now the Canaanite was in the land. The Lord appeared to Abram and said, to your descendants I will give this land. So he built an altar there to the Lord who appeared to him” (Genesis 12:7)</a:t>
            </a:r>
            <a:r>
              <a:rPr lang="en-US" dirty="0" smtClean="0"/>
              <a:t> </a:t>
            </a:r>
          </a:p>
        </p:txBody>
      </p:sp>
      <p:pic>
        <p:nvPicPr>
          <p:cNvPr id="5" name="Picture 5" descr="018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199" y="304800"/>
            <a:ext cx="5177577"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939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heckerboard(across)">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8600" y="152400"/>
            <a:ext cx="3429000" cy="6555641"/>
          </a:xfrm>
          <a:prstGeom prst="rect">
            <a:avLst/>
          </a:prstGeom>
        </p:spPr>
        <p:txBody>
          <a:bodyPr wrap="square">
            <a:spAutoFit/>
          </a:bodyPr>
          <a:lstStyle/>
          <a:p>
            <a:pPr algn="ctr"/>
            <a:r>
              <a:rPr lang="en-US" sz="2800" dirty="0" smtClean="0"/>
              <a:t>“So Lot chose for himself all the valleys of the Jordan and Lot journeyed eastward. Thus they separated from each other. Abraham settled in the land of Canaan while Lot settled in the cities of the valley and moved his tents as far as Sodom. </a:t>
            </a:r>
            <a:r>
              <a:rPr lang="en-US" sz="2000" dirty="0" smtClean="0"/>
              <a:t>(Gen. 13:11-12)</a:t>
            </a:r>
            <a:r>
              <a:rPr lang="en-US" dirty="0" smtClean="0"/>
              <a:t> </a:t>
            </a:r>
          </a:p>
        </p:txBody>
      </p:sp>
      <p:pic>
        <p:nvPicPr>
          <p:cNvPr id="5" name="Picture 5" descr="018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199" y="304800"/>
            <a:ext cx="5177577"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15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heckerboard(across)">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3400" dirty="0" smtClean="0"/>
              <a:t>Lot fathered two sons from an incestuous relationship with his two daughters:</a:t>
            </a:r>
          </a:p>
          <a:p>
            <a:endParaRPr lang="en-US" dirty="0" smtClean="0"/>
          </a:p>
          <a:p>
            <a:pPr lvl="1"/>
            <a:r>
              <a:rPr lang="en-US" sz="3200" b="1" u="sng" dirty="0" smtClean="0"/>
              <a:t>Moab:</a:t>
            </a:r>
            <a:r>
              <a:rPr lang="en-US" dirty="0" smtClean="0"/>
              <a:t> </a:t>
            </a:r>
            <a:r>
              <a:rPr lang="en-US" sz="2800" dirty="0" smtClean="0"/>
              <a:t>whose descendants were the Moabites – they will become enemies of the Israelites</a:t>
            </a:r>
            <a:endParaRPr lang="en-US" sz="2800" dirty="0"/>
          </a:p>
          <a:p>
            <a:pPr lvl="1"/>
            <a:endParaRPr lang="en-US" dirty="0"/>
          </a:p>
          <a:p>
            <a:pPr lvl="1"/>
            <a:r>
              <a:rPr lang="en-US" sz="3200" b="1" u="sng" dirty="0" smtClean="0"/>
              <a:t>Ammon:</a:t>
            </a:r>
            <a:r>
              <a:rPr lang="en-US" dirty="0" smtClean="0"/>
              <a:t> </a:t>
            </a:r>
            <a:r>
              <a:rPr lang="en-US" sz="2800" dirty="0" smtClean="0"/>
              <a:t>whose descendants were the Ammonites – they will also become enemies of the Israelites</a:t>
            </a:r>
            <a:endParaRPr lang="en-US" sz="2800" dirty="0"/>
          </a:p>
        </p:txBody>
      </p:sp>
      <p:sp>
        <p:nvSpPr>
          <p:cNvPr id="2" name="Title 1"/>
          <p:cNvSpPr>
            <a:spLocks noGrp="1"/>
          </p:cNvSpPr>
          <p:nvPr>
            <p:ph type="title"/>
          </p:nvPr>
        </p:nvSpPr>
        <p:spPr/>
        <p:txBody>
          <a:bodyPr/>
          <a:lstStyle/>
          <a:p>
            <a:pPr algn="ctr"/>
            <a:r>
              <a:rPr lang="en-US" dirty="0" smtClean="0"/>
              <a:t>A First of Many Family Divisions</a:t>
            </a:r>
            <a:endParaRPr lang="en-US" dirty="0"/>
          </a:p>
        </p:txBody>
      </p:sp>
    </p:spTree>
    <p:extLst>
      <p:ext uri="{BB962C8B-B14F-4D97-AF65-F5344CB8AC3E}">
        <p14:creationId xmlns:p14="http://schemas.microsoft.com/office/powerpoint/2010/main" val="405667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 calcmode="lin" valueType="num">
                                      <p:cBhvr additive="base">
                                        <p:cTn id="1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31838"/>
          </a:xfrm>
        </p:spPr>
        <p:txBody>
          <a:bodyPr>
            <a:normAutofit/>
          </a:bodyPr>
          <a:lstStyle/>
          <a:p>
            <a:pPr algn="ctr"/>
            <a:r>
              <a:rPr lang="en-US" u="sng" dirty="0" smtClean="0"/>
              <a:t>The Lord’s Promise to Abraham</a:t>
            </a:r>
            <a:endParaRPr lang="en-US" u="sng" dirty="0"/>
          </a:p>
        </p:txBody>
      </p:sp>
      <p:pic>
        <p:nvPicPr>
          <p:cNvPr id="4" name="Picture 4" descr="018"/>
          <p:cNvPicPr>
            <a:picLocks noChangeAspect="1" noChangeArrowheads="1"/>
          </p:cNvPicPr>
          <p:nvPr/>
        </p:nvPicPr>
        <p:blipFill>
          <a:blip r:embed="rId2" cstate="print"/>
          <a:srcRect/>
          <a:stretch>
            <a:fillRect/>
          </a:stretch>
        </p:blipFill>
        <p:spPr bwMode="auto">
          <a:xfrm>
            <a:off x="2362200" y="3101732"/>
            <a:ext cx="4235635" cy="3680068"/>
          </a:xfrm>
          <a:prstGeom prst="rect">
            <a:avLst/>
          </a:prstGeom>
          <a:noFill/>
          <a:ln w="9525">
            <a:noFill/>
            <a:miter lim="800000"/>
            <a:headEnd/>
            <a:tailEnd/>
          </a:ln>
        </p:spPr>
      </p:pic>
      <p:sp>
        <p:nvSpPr>
          <p:cNvPr id="3" name="TextBox 2"/>
          <p:cNvSpPr txBox="1"/>
          <p:nvPr/>
        </p:nvSpPr>
        <p:spPr>
          <a:xfrm>
            <a:off x="228600" y="1219200"/>
            <a:ext cx="8686800" cy="1815882"/>
          </a:xfrm>
          <a:prstGeom prst="rect">
            <a:avLst/>
          </a:prstGeom>
          <a:noFill/>
        </p:spPr>
        <p:txBody>
          <a:bodyPr wrap="square" rtlCol="0">
            <a:spAutoFit/>
          </a:bodyPr>
          <a:lstStyle/>
          <a:p>
            <a:pPr algn="ctr"/>
            <a:r>
              <a:rPr lang="en-US" sz="2800" dirty="0" smtClean="0"/>
              <a:t>“I will give to you and your descendants after you, the land of your sojourning, all the land of Canaan, for an everlasting possession, and I will be their God” (Genesis 17:8)</a:t>
            </a:r>
            <a:endParaRPr lang="en-US" sz="2800" dirty="0"/>
          </a:p>
        </p:txBody>
      </p:sp>
    </p:spTree>
    <p:extLst>
      <p:ext uri="{BB962C8B-B14F-4D97-AF65-F5344CB8AC3E}">
        <p14:creationId xmlns:p14="http://schemas.microsoft.com/office/powerpoint/2010/main" val="179067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752600"/>
            <a:ext cx="8229600" cy="4724400"/>
          </a:xfrm>
        </p:spPr>
        <p:txBody>
          <a:bodyPr/>
          <a:lstStyle/>
          <a:p>
            <a:r>
              <a:rPr lang="en-US" sz="3600" b="1" u="sng" dirty="0" smtClean="0"/>
              <a:t>Ishmael</a:t>
            </a:r>
            <a:r>
              <a:rPr lang="en-US" sz="3600" dirty="0" smtClean="0"/>
              <a:t> (His mother was Hagar)</a:t>
            </a:r>
          </a:p>
          <a:p>
            <a:endParaRPr lang="en-US" sz="2000" dirty="0"/>
          </a:p>
          <a:p>
            <a:r>
              <a:rPr lang="en-US" sz="3600" b="1" u="sng" dirty="0" smtClean="0"/>
              <a:t>Isaac</a:t>
            </a:r>
            <a:r>
              <a:rPr lang="en-US" sz="3600" dirty="0" smtClean="0"/>
              <a:t> (His mother was Sarai/Sarah) who was the child of </a:t>
            </a:r>
            <a:r>
              <a:rPr lang="en-US" sz="3600" b="1" u="sng" dirty="0" smtClean="0"/>
              <a:t>promise</a:t>
            </a:r>
          </a:p>
          <a:p>
            <a:endParaRPr lang="en-US" sz="2000" dirty="0"/>
          </a:p>
          <a:p>
            <a:r>
              <a:rPr lang="en-US" sz="3600" dirty="0" smtClean="0"/>
              <a:t>Zimran, Jokshan, Medan, </a:t>
            </a:r>
            <a:r>
              <a:rPr lang="en-US" sz="3600" b="1" u="sng" dirty="0" smtClean="0"/>
              <a:t>Midian</a:t>
            </a:r>
            <a:r>
              <a:rPr lang="en-US" sz="3600" dirty="0" smtClean="0"/>
              <a:t>, Ishbak, Shuah (Their mother is Keturah)</a:t>
            </a:r>
            <a:endParaRPr lang="en-US" sz="3600" dirty="0"/>
          </a:p>
        </p:txBody>
      </p:sp>
      <p:sp>
        <p:nvSpPr>
          <p:cNvPr id="3" name="Title 2"/>
          <p:cNvSpPr>
            <a:spLocks noGrp="1"/>
          </p:cNvSpPr>
          <p:nvPr>
            <p:ph type="title"/>
          </p:nvPr>
        </p:nvSpPr>
        <p:spPr>
          <a:xfrm>
            <a:off x="457200" y="304800"/>
            <a:ext cx="8229600" cy="914400"/>
          </a:xfrm>
        </p:spPr>
        <p:txBody>
          <a:bodyPr/>
          <a:lstStyle/>
          <a:p>
            <a:pPr algn="ctr"/>
            <a:r>
              <a:rPr lang="en-US" dirty="0" smtClean="0"/>
              <a:t>Abraham’s Descendants:</a:t>
            </a:r>
            <a:endParaRPr lang="en-US" dirty="0"/>
          </a:p>
        </p:txBody>
      </p:sp>
    </p:spTree>
    <p:extLst>
      <p:ext uri="{BB962C8B-B14F-4D97-AF65-F5344CB8AC3E}">
        <p14:creationId xmlns:p14="http://schemas.microsoft.com/office/powerpoint/2010/main" val="145978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arn(inVertical)">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295400"/>
            <a:ext cx="8229600" cy="5410200"/>
          </a:xfrm>
        </p:spPr>
        <p:txBody>
          <a:bodyPr/>
          <a:lstStyle/>
          <a:p>
            <a:r>
              <a:rPr lang="en-US" sz="3600" b="1" u="sng" dirty="0" smtClean="0"/>
              <a:t>Ishmael</a:t>
            </a:r>
          </a:p>
          <a:p>
            <a:endParaRPr lang="en-US" sz="1800" b="1" u="sng" dirty="0"/>
          </a:p>
          <a:p>
            <a:pPr lvl="1">
              <a:buFont typeface="Wingdings" pitchFamily="2" charset="2"/>
              <a:buChar char="Ø"/>
            </a:pPr>
            <a:r>
              <a:rPr lang="en-US" sz="2800" dirty="0" smtClean="0"/>
              <a:t>He will have many sons (at least 12) who will become princes and Ishmael and his descendants will prosper</a:t>
            </a:r>
          </a:p>
          <a:p>
            <a:pPr lvl="1">
              <a:buFont typeface="Wingdings" pitchFamily="2" charset="2"/>
              <a:buChar char="Ø"/>
            </a:pPr>
            <a:endParaRPr lang="en-US" sz="1800" dirty="0"/>
          </a:p>
          <a:p>
            <a:pPr lvl="1">
              <a:buFont typeface="Wingdings" pitchFamily="2" charset="2"/>
              <a:buChar char="Ø"/>
            </a:pPr>
            <a:r>
              <a:rPr lang="en-US" sz="2800" dirty="0" smtClean="0"/>
              <a:t>There was animosity between the family of Ishmael and his brother Isaac due to the favor showed to Isaac (the son of promise) </a:t>
            </a:r>
          </a:p>
          <a:p>
            <a:pPr lvl="1">
              <a:buFont typeface="Wingdings" pitchFamily="2" charset="2"/>
              <a:buChar char="Ø"/>
            </a:pPr>
            <a:endParaRPr lang="en-US" sz="1800" dirty="0"/>
          </a:p>
          <a:p>
            <a:pPr lvl="1">
              <a:buFont typeface="Wingdings" pitchFamily="2" charset="2"/>
              <a:buChar char="Ø"/>
            </a:pPr>
            <a:r>
              <a:rPr lang="en-US" sz="2800" dirty="0" smtClean="0"/>
              <a:t>Many conclude that Ishmael’s descendants are the Arab people</a:t>
            </a:r>
            <a:endParaRPr lang="en-US" sz="2800" dirty="0"/>
          </a:p>
        </p:txBody>
      </p:sp>
      <p:sp>
        <p:nvSpPr>
          <p:cNvPr id="3" name="Title 2"/>
          <p:cNvSpPr>
            <a:spLocks noGrp="1"/>
          </p:cNvSpPr>
          <p:nvPr>
            <p:ph type="title"/>
          </p:nvPr>
        </p:nvSpPr>
        <p:spPr>
          <a:xfrm>
            <a:off x="457200" y="152400"/>
            <a:ext cx="8229600" cy="762000"/>
          </a:xfrm>
        </p:spPr>
        <p:txBody>
          <a:bodyPr/>
          <a:lstStyle/>
          <a:p>
            <a:pPr algn="ctr"/>
            <a:r>
              <a:rPr lang="en-US" dirty="0" smtClean="0"/>
              <a:t>Abraham’s Descendants:</a:t>
            </a:r>
            <a:endParaRPr lang="en-US" dirty="0"/>
          </a:p>
        </p:txBody>
      </p:sp>
    </p:spTree>
    <p:extLst>
      <p:ext uri="{BB962C8B-B14F-4D97-AF65-F5344CB8AC3E}">
        <p14:creationId xmlns:p14="http://schemas.microsoft.com/office/powerpoint/2010/main" val="150468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arn(inVertical)">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barn(inVertical)">
                                      <p:cBhvr>
                                        <p:cTn id="18" dur="500"/>
                                        <p:tgtEl>
                                          <p:spTgt spid="4">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barn(inVertical)">
                                      <p:cBhvr>
                                        <p:cTn id="2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447800"/>
            <a:ext cx="8229600" cy="5257800"/>
          </a:xfrm>
        </p:spPr>
        <p:txBody>
          <a:bodyPr/>
          <a:lstStyle/>
          <a:p>
            <a:r>
              <a:rPr lang="en-US" sz="3600" dirty="0" smtClean="0"/>
              <a:t>Zimran</a:t>
            </a:r>
            <a:r>
              <a:rPr lang="en-US" sz="3600" dirty="0" smtClean="0"/>
              <a:t>, Jokshan, Medan, </a:t>
            </a:r>
            <a:r>
              <a:rPr lang="en-US" sz="3600" b="1" u="sng" dirty="0" smtClean="0"/>
              <a:t>Midian</a:t>
            </a:r>
            <a:r>
              <a:rPr lang="en-US" sz="3600" dirty="0" smtClean="0"/>
              <a:t>, Ishbak, </a:t>
            </a:r>
            <a:r>
              <a:rPr lang="en-US" sz="3600" dirty="0" smtClean="0"/>
              <a:t>Shuah</a:t>
            </a:r>
          </a:p>
          <a:p>
            <a:endParaRPr lang="en-US" sz="1800" dirty="0"/>
          </a:p>
          <a:p>
            <a:pPr lvl="1">
              <a:buFont typeface="Wingdings" pitchFamily="2" charset="2"/>
              <a:buChar char="Ø"/>
            </a:pPr>
            <a:r>
              <a:rPr lang="en-US" sz="2800" dirty="0" smtClean="0"/>
              <a:t>These are 6 other sons that Abraham fathered though his concubine named </a:t>
            </a:r>
            <a:r>
              <a:rPr lang="en-US" sz="2800" b="1" dirty="0" smtClean="0"/>
              <a:t>Keturah</a:t>
            </a:r>
          </a:p>
          <a:p>
            <a:pPr lvl="1">
              <a:buFont typeface="Wingdings" pitchFamily="2" charset="2"/>
              <a:buChar char="Ø"/>
            </a:pPr>
            <a:endParaRPr lang="en-US" sz="1800" dirty="0"/>
          </a:p>
          <a:p>
            <a:pPr lvl="1">
              <a:buFont typeface="Wingdings" pitchFamily="2" charset="2"/>
              <a:buChar char="Ø"/>
            </a:pPr>
            <a:r>
              <a:rPr lang="en-US" sz="2800" dirty="0" smtClean="0"/>
              <a:t>The most prominent of the 6 was </a:t>
            </a:r>
            <a:r>
              <a:rPr lang="en-US" sz="2800" b="1" dirty="0" smtClean="0"/>
              <a:t>Midian</a:t>
            </a:r>
            <a:r>
              <a:rPr lang="en-US" sz="2800" dirty="0" smtClean="0"/>
              <a:t> whose descendants were the Midianites who would later assist Moses when he fled from Egypt</a:t>
            </a:r>
          </a:p>
          <a:p>
            <a:pPr lvl="1">
              <a:buFont typeface="Wingdings" pitchFamily="2" charset="2"/>
              <a:buChar char="Ø"/>
            </a:pPr>
            <a:endParaRPr lang="en-US" sz="1800" dirty="0"/>
          </a:p>
          <a:p>
            <a:pPr lvl="1">
              <a:buFont typeface="Wingdings" pitchFamily="2" charset="2"/>
              <a:buChar char="Ø"/>
            </a:pPr>
            <a:r>
              <a:rPr lang="en-US" sz="2800" dirty="0" smtClean="0"/>
              <a:t>Not all of Abrahams offspring were favorably disposed to the Israelites.</a:t>
            </a:r>
            <a:endParaRPr lang="en-US" sz="2800" dirty="0"/>
          </a:p>
        </p:txBody>
      </p:sp>
      <p:sp>
        <p:nvSpPr>
          <p:cNvPr id="3" name="Title 2"/>
          <p:cNvSpPr>
            <a:spLocks noGrp="1"/>
          </p:cNvSpPr>
          <p:nvPr>
            <p:ph type="title"/>
          </p:nvPr>
        </p:nvSpPr>
        <p:spPr>
          <a:xfrm>
            <a:off x="457200" y="228600"/>
            <a:ext cx="8229600" cy="762000"/>
          </a:xfrm>
        </p:spPr>
        <p:txBody>
          <a:bodyPr/>
          <a:lstStyle/>
          <a:p>
            <a:pPr algn="ctr"/>
            <a:r>
              <a:rPr lang="en-US" dirty="0" smtClean="0"/>
              <a:t>Abraham’s Descendants:</a:t>
            </a:r>
            <a:endParaRPr lang="en-US" dirty="0"/>
          </a:p>
        </p:txBody>
      </p:sp>
    </p:spTree>
    <p:extLst>
      <p:ext uri="{BB962C8B-B14F-4D97-AF65-F5344CB8AC3E}">
        <p14:creationId xmlns:p14="http://schemas.microsoft.com/office/powerpoint/2010/main" val="114369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 calcmode="lin" valueType="num">
                                      <p:cBhvr additive="base">
                                        <p:cTn id="12"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 calcmode="lin" valueType="num">
                                      <p:cBhvr additive="base">
                                        <p:cTn id="18"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 calcmode="lin" valueType="num">
                                      <p:cBhvr additive="base">
                                        <p:cTn id="24"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752600"/>
            <a:ext cx="8229600" cy="4724400"/>
          </a:xfrm>
        </p:spPr>
        <p:txBody>
          <a:bodyPr/>
          <a:lstStyle/>
          <a:p>
            <a:r>
              <a:rPr lang="en-US" sz="3600" b="1" u="sng" dirty="0" smtClean="0"/>
              <a:t>Isaac</a:t>
            </a:r>
          </a:p>
          <a:p>
            <a:endParaRPr lang="en-US" sz="1800" b="1" u="sng" dirty="0"/>
          </a:p>
          <a:p>
            <a:pPr lvl="1">
              <a:buFont typeface="Wingdings" pitchFamily="2" charset="2"/>
              <a:buChar char="Ø"/>
            </a:pPr>
            <a:r>
              <a:rPr lang="en-US" sz="2800" dirty="0" smtClean="0"/>
              <a:t>He was the son of </a:t>
            </a:r>
            <a:r>
              <a:rPr lang="en-US" sz="2800" b="1" u="sng" dirty="0" smtClean="0"/>
              <a:t>promise</a:t>
            </a:r>
            <a:r>
              <a:rPr lang="en-US" sz="2800" dirty="0" smtClean="0"/>
              <a:t> and the one whom the Lord chose to receive the same blessing and promises made to Abraham.</a:t>
            </a:r>
          </a:p>
          <a:p>
            <a:pPr lvl="1">
              <a:buFont typeface="Wingdings" pitchFamily="2" charset="2"/>
              <a:buChar char="Ø"/>
            </a:pPr>
            <a:endParaRPr lang="en-US" sz="1800" dirty="0"/>
          </a:p>
          <a:p>
            <a:pPr lvl="1">
              <a:buFont typeface="Wingdings" pitchFamily="2" charset="2"/>
              <a:buChar char="Ø"/>
            </a:pPr>
            <a:r>
              <a:rPr lang="en-US" sz="2800" dirty="0" smtClean="0"/>
              <a:t>Isaac will father two sons (Jacob and Esau); one of which will become the father of the 12 tribes of Israel.</a:t>
            </a:r>
            <a:endParaRPr lang="en-US" sz="2800" dirty="0"/>
          </a:p>
        </p:txBody>
      </p:sp>
      <p:sp>
        <p:nvSpPr>
          <p:cNvPr id="3" name="Title 2"/>
          <p:cNvSpPr>
            <a:spLocks noGrp="1"/>
          </p:cNvSpPr>
          <p:nvPr>
            <p:ph type="title"/>
          </p:nvPr>
        </p:nvSpPr>
        <p:spPr>
          <a:xfrm>
            <a:off x="457200" y="304800"/>
            <a:ext cx="8229600" cy="914400"/>
          </a:xfrm>
        </p:spPr>
        <p:txBody>
          <a:bodyPr/>
          <a:lstStyle/>
          <a:p>
            <a:pPr algn="ctr"/>
            <a:r>
              <a:rPr lang="en-US" dirty="0" smtClean="0"/>
              <a:t>Abraham’s Descendants:</a:t>
            </a:r>
            <a:endParaRPr lang="en-US" dirty="0"/>
          </a:p>
        </p:txBody>
      </p:sp>
    </p:spTree>
    <p:extLst>
      <p:ext uri="{BB962C8B-B14F-4D97-AF65-F5344CB8AC3E}">
        <p14:creationId xmlns:p14="http://schemas.microsoft.com/office/powerpoint/2010/main" val="112122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arn(inVertical)">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barn(inVertical)">
                                      <p:cBhvr>
                                        <p:cTn id="18"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143000"/>
            <a:ext cx="8229600" cy="5334000"/>
          </a:xfrm>
        </p:spPr>
        <p:txBody>
          <a:bodyPr/>
          <a:lstStyle/>
          <a:p>
            <a:r>
              <a:rPr lang="en-US" sz="3600" b="1" u="sng" dirty="0" smtClean="0"/>
              <a:t>Esau</a:t>
            </a:r>
            <a:r>
              <a:rPr lang="en-US" sz="3600" dirty="0" smtClean="0"/>
              <a:t> </a:t>
            </a:r>
          </a:p>
          <a:p>
            <a:endParaRPr lang="en-US" sz="1800" dirty="0"/>
          </a:p>
          <a:p>
            <a:pPr lvl="1"/>
            <a:r>
              <a:rPr lang="en-US" sz="3200" dirty="0"/>
              <a:t>S</a:t>
            </a:r>
            <a:r>
              <a:rPr lang="en-US" sz="3200" dirty="0" smtClean="0"/>
              <a:t>old his birthright to Jacob</a:t>
            </a:r>
          </a:p>
          <a:p>
            <a:pPr lvl="1"/>
            <a:endParaRPr lang="en-US" sz="2000" b="1" u="sng" dirty="0"/>
          </a:p>
          <a:p>
            <a:pPr lvl="1"/>
            <a:r>
              <a:rPr lang="en-US" sz="3200" dirty="0" smtClean="0"/>
              <a:t>His descendants became known as </a:t>
            </a:r>
            <a:r>
              <a:rPr lang="en-US" sz="3200" dirty="0" smtClean="0"/>
              <a:t>Edomites</a:t>
            </a:r>
          </a:p>
          <a:p>
            <a:pPr lvl="1"/>
            <a:endParaRPr lang="en-US" sz="1800" dirty="0" smtClean="0"/>
          </a:p>
          <a:p>
            <a:pPr lvl="1"/>
            <a:r>
              <a:rPr lang="en-US" sz="3200" dirty="0" smtClean="0"/>
              <a:t>The Edomites were not favorably disposed to the Israelites (Jacobs offspring)</a:t>
            </a:r>
            <a:endParaRPr lang="en-US" sz="3200" dirty="0" smtClean="0"/>
          </a:p>
          <a:p>
            <a:endParaRPr lang="en-US" sz="1800" dirty="0" smtClean="0"/>
          </a:p>
          <a:p>
            <a:r>
              <a:rPr lang="en-US" sz="3600" b="1" u="sng" dirty="0" smtClean="0"/>
              <a:t>Jacob</a:t>
            </a:r>
          </a:p>
          <a:p>
            <a:endParaRPr lang="en-US" sz="2000" dirty="0"/>
          </a:p>
        </p:txBody>
      </p:sp>
      <p:sp>
        <p:nvSpPr>
          <p:cNvPr id="3" name="Title 2"/>
          <p:cNvSpPr>
            <a:spLocks noGrp="1"/>
          </p:cNvSpPr>
          <p:nvPr>
            <p:ph type="title"/>
          </p:nvPr>
        </p:nvSpPr>
        <p:spPr>
          <a:xfrm>
            <a:off x="457200" y="152400"/>
            <a:ext cx="8229600" cy="762000"/>
          </a:xfrm>
        </p:spPr>
        <p:txBody>
          <a:bodyPr/>
          <a:lstStyle/>
          <a:p>
            <a:pPr algn="ctr"/>
            <a:r>
              <a:rPr lang="en-US" dirty="0" smtClean="0"/>
              <a:t>Isaac’s Descendants:</a:t>
            </a:r>
            <a:endParaRPr lang="en-US" dirty="0"/>
          </a:p>
        </p:txBody>
      </p:sp>
    </p:spTree>
    <p:extLst>
      <p:ext uri="{BB962C8B-B14F-4D97-AF65-F5344CB8AC3E}">
        <p14:creationId xmlns:p14="http://schemas.microsoft.com/office/powerpoint/2010/main" val="1588626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p:cTn id="13"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 calcmode="lin" valueType="num">
                                      <p:cBhvr>
                                        <p:cTn id="20"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 calcmode="lin" valueType="num">
                                      <p:cBhvr>
                                        <p:cTn id="27"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8"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29" dur="500"/>
                                        <p:tgtEl>
                                          <p:spTgt spid="4">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4">
                                            <p:txEl>
                                              <p:pRg st="8" end="8"/>
                                            </p:txEl>
                                          </p:spTgt>
                                        </p:tgtEl>
                                        <p:attrNameLst>
                                          <p:attrName>style.visibility</p:attrName>
                                        </p:attrNameLst>
                                      </p:cBhvr>
                                      <p:to>
                                        <p:strVal val="visible"/>
                                      </p:to>
                                    </p:set>
                                    <p:anim calcmode="lin" valueType="num">
                                      <p:cBhvr additive="base">
                                        <p:cTn id="34"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algn="ctr"/>
            <a:r>
              <a:rPr lang="en-US" sz="3600" dirty="0" smtClean="0"/>
              <a:t>Leah &amp; Zilpah</a:t>
            </a:r>
            <a:endParaRPr lang="en-US" sz="3600" dirty="0"/>
          </a:p>
        </p:txBody>
      </p:sp>
      <p:sp>
        <p:nvSpPr>
          <p:cNvPr id="4" name="Content Placeholder 3"/>
          <p:cNvSpPr>
            <a:spLocks noGrp="1"/>
          </p:cNvSpPr>
          <p:nvPr>
            <p:ph sz="half" idx="2"/>
          </p:nvPr>
        </p:nvSpPr>
        <p:spPr>
          <a:xfrm>
            <a:off x="457200" y="2201896"/>
            <a:ext cx="4038600" cy="4503704"/>
          </a:xfrm>
        </p:spPr>
        <p:txBody>
          <a:bodyPr/>
          <a:lstStyle/>
          <a:p>
            <a:r>
              <a:rPr lang="en-US" sz="3200" dirty="0" smtClean="0"/>
              <a:t>Reuben</a:t>
            </a:r>
          </a:p>
          <a:p>
            <a:r>
              <a:rPr lang="en-US" sz="3200" dirty="0" smtClean="0"/>
              <a:t>Simeon</a:t>
            </a:r>
          </a:p>
          <a:p>
            <a:r>
              <a:rPr lang="en-US" sz="3200" dirty="0" smtClean="0"/>
              <a:t>Levi</a:t>
            </a:r>
          </a:p>
          <a:p>
            <a:r>
              <a:rPr lang="en-US" sz="3200" dirty="0" smtClean="0"/>
              <a:t>Judah</a:t>
            </a:r>
          </a:p>
          <a:p>
            <a:r>
              <a:rPr lang="en-US" sz="3200" dirty="0" smtClean="0"/>
              <a:t>Gad</a:t>
            </a:r>
          </a:p>
          <a:p>
            <a:r>
              <a:rPr lang="en-US" sz="3200" dirty="0" smtClean="0"/>
              <a:t>Asher</a:t>
            </a:r>
          </a:p>
          <a:p>
            <a:r>
              <a:rPr lang="en-US" sz="3200" dirty="0" smtClean="0"/>
              <a:t>Issachar</a:t>
            </a:r>
          </a:p>
          <a:p>
            <a:r>
              <a:rPr lang="en-US" sz="3200" dirty="0" smtClean="0"/>
              <a:t>Zebulun</a:t>
            </a:r>
          </a:p>
          <a:p>
            <a:endParaRPr lang="en-US" sz="3600" dirty="0" smtClean="0"/>
          </a:p>
          <a:p>
            <a:pPr marL="0" indent="0">
              <a:buNone/>
            </a:pPr>
            <a:r>
              <a:rPr lang="en-US" sz="3600" dirty="0" smtClean="0"/>
              <a:t>		</a:t>
            </a:r>
          </a:p>
          <a:p>
            <a:endParaRPr lang="en-US" sz="1800" dirty="0"/>
          </a:p>
          <a:p>
            <a:endParaRPr lang="en-US" sz="2000" dirty="0"/>
          </a:p>
        </p:txBody>
      </p:sp>
      <p:sp>
        <p:nvSpPr>
          <p:cNvPr id="6" name="Content Placeholder 5"/>
          <p:cNvSpPr>
            <a:spLocks noGrp="1"/>
          </p:cNvSpPr>
          <p:nvPr>
            <p:ph sz="quarter" idx="4"/>
          </p:nvPr>
        </p:nvSpPr>
        <p:spPr/>
        <p:txBody>
          <a:bodyPr/>
          <a:lstStyle/>
          <a:p>
            <a:r>
              <a:rPr lang="en-US" sz="3200" dirty="0" smtClean="0"/>
              <a:t>Dan</a:t>
            </a:r>
          </a:p>
          <a:p>
            <a:r>
              <a:rPr lang="en-US" sz="3200" dirty="0" smtClean="0"/>
              <a:t>Naphtali</a:t>
            </a:r>
          </a:p>
          <a:p>
            <a:r>
              <a:rPr lang="en-US" sz="3200" b="1" u="sng" dirty="0" smtClean="0"/>
              <a:t>Joseph</a:t>
            </a:r>
          </a:p>
          <a:p>
            <a:r>
              <a:rPr lang="en-US" sz="3200" dirty="0" smtClean="0"/>
              <a:t>Benjamin</a:t>
            </a:r>
          </a:p>
          <a:p>
            <a:endParaRPr lang="en-US" sz="3600" dirty="0" smtClean="0"/>
          </a:p>
          <a:p>
            <a:endParaRPr lang="en-US" dirty="0"/>
          </a:p>
        </p:txBody>
      </p:sp>
      <p:sp>
        <p:nvSpPr>
          <p:cNvPr id="3" name="Title 2"/>
          <p:cNvSpPr>
            <a:spLocks noGrp="1"/>
          </p:cNvSpPr>
          <p:nvPr>
            <p:ph type="title"/>
          </p:nvPr>
        </p:nvSpPr>
        <p:spPr>
          <a:xfrm>
            <a:off x="457200" y="228600"/>
            <a:ext cx="8229600" cy="841248"/>
          </a:xfrm>
        </p:spPr>
        <p:txBody>
          <a:bodyPr/>
          <a:lstStyle/>
          <a:p>
            <a:pPr algn="ctr"/>
            <a:r>
              <a:rPr lang="en-US" dirty="0" smtClean="0"/>
              <a:t>Jacob’s Sons – 12 Tribes of Israel</a:t>
            </a:r>
            <a:endParaRPr lang="en-US" dirty="0"/>
          </a:p>
        </p:txBody>
      </p:sp>
      <p:sp>
        <p:nvSpPr>
          <p:cNvPr id="5" name="Text Placeholder 4"/>
          <p:cNvSpPr>
            <a:spLocks noGrp="1"/>
          </p:cNvSpPr>
          <p:nvPr>
            <p:ph type="body" idx="3"/>
          </p:nvPr>
        </p:nvSpPr>
        <p:spPr/>
        <p:txBody>
          <a:bodyPr/>
          <a:lstStyle/>
          <a:p>
            <a:pPr algn="ctr"/>
            <a:r>
              <a:rPr lang="en-US" sz="3600" dirty="0" smtClean="0"/>
              <a:t>Rachel &amp; Bilhah</a:t>
            </a:r>
            <a:endParaRPr lang="en-US" sz="3600" dirty="0"/>
          </a:p>
        </p:txBody>
      </p:sp>
    </p:spTree>
    <p:extLst>
      <p:ext uri="{BB962C8B-B14F-4D97-AF65-F5344CB8AC3E}">
        <p14:creationId xmlns:p14="http://schemas.microsoft.com/office/powerpoint/2010/main" val="888281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arn(inVertical)">
                                      <p:cBhvr>
                                        <p:cTn id="13" dur="500"/>
                                        <p:tgtEl>
                                          <p:spTgt spid="4">
                                            <p:txEl>
                                              <p:pRg st="0" end="0"/>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barn(inVertical)">
                                      <p:cBhvr>
                                        <p:cTn id="16" dur="500"/>
                                        <p:tgtEl>
                                          <p:spTgt spid="4">
                                            <p:txEl>
                                              <p:pRg st="1" end="1"/>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barn(inVertical)">
                                      <p:cBhvr>
                                        <p:cTn id="19" dur="500"/>
                                        <p:tgtEl>
                                          <p:spTgt spid="4">
                                            <p:txEl>
                                              <p:pRg st="2" end="2"/>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barn(inVertical)">
                                      <p:cBhvr>
                                        <p:cTn id="25" dur="500"/>
                                        <p:tgtEl>
                                          <p:spTgt spid="4">
                                            <p:txEl>
                                              <p:pRg st="4" end="4"/>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barn(inVertical)">
                                      <p:cBhvr>
                                        <p:cTn id="28" dur="500"/>
                                        <p:tgtEl>
                                          <p:spTgt spid="4">
                                            <p:txEl>
                                              <p:pRg st="5" end="5"/>
                                            </p:txEl>
                                          </p:spTgt>
                                        </p:tgtEl>
                                      </p:cBhvr>
                                    </p:animEffect>
                                  </p:childTnLst>
                                </p:cTn>
                              </p:par>
                              <p:par>
                                <p:cTn id="29" presetID="16" presetClass="entr" presetSubtype="21" fill="hold"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barn(inVertical)">
                                      <p:cBhvr>
                                        <p:cTn id="31" dur="500"/>
                                        <p:tgtEl>
                                          <p:spTgt spid="4">
                                            <p:txEl>
                                              <p:pRg st="6" end="6"/>
                                            </p:txEl>
                                          </p:spTgt>
                                        </p:tgtEl>
                                      </p:cBhvr>
                                    </p:animEffect>
                                  </p:childTnLst>
                                </p:cTn>
                              </p:par>
                              <p:par>
                                <p:cTn id="32" presetID="16" presetClass="entr" presetSubtype="21" fill="hold" nodeType="withEffect">
                                  <p:stCondLst>
                                    <p:cond delay="0"/>
                                  </p:stCondLst>
                                  <p:childTnLst>
                                    <p:set>
                                      <p:cBhvr>
                                        <p:cTn id="33" dur="1" fill="hold">
                                          <p:stCondLst>
                                            <p:cond delay="0"/>
                                          </p:stCondLst>
                                        </p:cTn>
                                        <p:tgtEl>
                                          <p:spTgt spid="4">
                                            <p:txEl>
                                              <p:pRg st="7" end="7"/>
                                            </p:txEl>
                                          </p:spTgt>
                                        </p:tgtEl>
                                        <p:attrNameLst>
                                          <p:attrName>style.visibility</p:attrName>
                                        </p:attrNameLst>
                                      </p:cBhvr>
                                      <p:to>
                                        <p:strVal val="visible"/>
                                      </p:to>
                                    </p:set>
                                    <p:animEffect transition="in" filter="barn(inVertical)">
                                      <p:cBhvr>
                                        <p:cTn id="34" dur="500"/>
                                        <p:tgtEl>
                                          <p:spTgt spid="4">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 calcmode="lin" valueType="num">
                                      <p:cBhvr additive="base">
                                        <p:cTn id="3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6">
                                            <p:txEl>
                                              <p:pRg st="0" end="0"/>
                                            </p:txEl>
                                          </p:spTgt>
                                        </p:tgtEl>
                                        <p:attrNameLst>
                                          <p:attrName>style.visibility</p:attrName>
                                        </p:attrNameLst>
                                      </p:cBhvr>
                                      <p:to>
                                        <p:strVal val="visible"/>
                                      </p:to>
                                    </p:set>
                                    <p:animEffect transition="in" filter="barn(inVertical)">
                                      <p:cBhvr>
                                        <p:cTn id="45" dur="500"/>
                                        <p:tgtEl>
                                          <p:spTgt spid="6">
                                            <p:txEl>
                                              <p:pRg st="0" end="0"/>
                                            </p:txEl>
                                          </p:spTgt>
                                        </p:tgtEl>
                                      </p:cBhvr>
                                    </p:animEffect>
                                  </p:childTnLst>
                                </p:cTn>
                              </p:par>
                              <p:par>
                                <p:cTn id="46" presetID="16" presetClass="entr" presetSubtype="21" fill="hold" nodeType="withEffect">
                                  <p:stCondLst>
                                    <p:cond delay="0"/>
                                  </p:stCondLst>
                                  <p:childTnLst>
                                    <p:set>
                                      <p:cBhvr>
                                        <p:cTn id="47" dur="1" fill="hold">
                                          <p:stCondLst>
                                            <p:cond delay="0"/>
                                          </p:stCondLst>
                                        </p:cTn>
                                        <p:tgtEl>
                                          <p:spTgt spid="6">
                                            <p:txEl>
                                              <p:pRg st="1" end="1"/>
                                            </p:txEl>
                                          </p:spTgt>
                                        </p:tgtEl>
                                        <p:attrNameLst>
                                          <p:attrName>style.visibility</p:attrName>
                                        </p:attrNameLst>
                                      </p:cBhvr>
                                      <p:to>
                                        <p:strVal val="visible"/>
                                      </p:to>
                                    </p:set>
                                    <p:animEffect transition="in" filter="barn(inVertical)">
                                      <p:cBhvr>
                                        <p:cTn id="48" dur="500"/>
                                        <p:tgtEl>
                                          <p:spTgt spid="6">
                                            <p:txEl>
                                              <p:pRg st="1" end="1"/>
                                            </p:txEl>
                                          </p:spTgt>
                                        </p:tgtEl>
                                      </p:cBhvr>
                                    </p:animEffect>
                                  </p:childTnLst>
                                </p:cTn>
                              </p:par>
                              <p:par>
                                <p:cTn id="49" presetID="16" presetClass="entr" presetSubtype="21" fill="hold" nodeType="withEffect">
                                  <p:stCondLst>
                                    <p:cond delay="0"/>
                                  </p:stCondLst>
                                  <p:childTnLst>
                                    <p:set>
                                      <p:cBhvr>
                                        <p:cTn id="50" dur="1" fill="hold">
                                          <p:stCondLst>
                                            <p:cond delay="0"/>
                                          </p:stCondLst>
                                        </p:cTn>
                                        <p:tgtEl>
                                          <p:spTgt spid="6">
                                            <p:txEl>
                                              <p:pRg st="2" end="2"/>
                                            </p:txEl>
                                          </p:spTgt>
                                        </p:tgtEl>
                                        <p:attrNameLst>
                                          <p:attrName>style.visibility</p:attrName>
                                        </p:attrNameLst>
                                      </p:cBhvr>
                                      <p:to>
                                        <p:strVal val="visible"/>
                                      </p:to>
                                    </p:set>
                                    <p:animEffect transition="in" filter="barn(inVertical)">
                                      <p:cBhvr>
                                        <p:cTn id="51" dur="500"/>
                                        <p:tgtEl>
                                          <p:spTgt spid="6">
                                            <p:txEl>
                                              <p:pRg st="2" end="2"/>
                                            </p:txEl>
                                          </p:spTgt>
                                        </p:tgtEl>
                                      </p:cBhvr>
                                    </p:animEffect>
                                  </p:childTnLst>
                                </p:cTn>
                              </p:par>
                              <p:par>
                                <p:cTn id="52" presetID="16" presetClass="entr" presetSubtype="21" fill="hold" nodeType="withEffect">
                                  <p:stCondLst>
                                    <p:cond delay="0"/>
                                  </p:stCondLst>
                                  <p:childTnLst>
                                    <p:set>
                                      <p:cBhvr>
                                        <p:cTn id="53" dur="1" fill="hold">
                                          <p:stCondLst>
                                            <p:cond delay="0"/>
                                          </p:stCondLst>
                                        </p:cTn>
                                        <p:tgtEl>
                                          <p:spTgt spid="6">
                                            <p:txEl>
                                              <p:pRg st="3" end="3"/>
                                            </p:txEl>
                                          </p:spTgt>
                                        </p:tgtEl>
                                        <p:attrNameLst>
                                          <p:attrName>style.visibility</p:attrName>
                                        </p:attrNameLst>
                                      </p:cBhvr>
                                      <p:to>
                                        <p:strVal val="visible"/>
                                      </p:to>
                                    </p:set>
                                    <p:animEffect transition="in" filter="barn(inVertical)">
                                      <p:cBhvr>
                                        <p:cTn id="54"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38200"/>
          </a:xfrm>
        </p:spPr>
        <p:txBody>
          <a:bodyPr>
            <a:normAutofit/>
          </a:bodyPr>
          <a:lstStyle/>
          <a:p>
            <a:pPr algn="ctr"/>
            <a:r>
              <a:rPr lang="en-US" dirty="0" smtClean="0"/>
              <a:t>The Family Moves to Egypt</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pPr>
              <a:buFont typeface="Wingdings" pitchFamily="2" charset="2"/>
              <a:buChar char="§"/>
            </a:pPr>
            <a:r>
              <a:rPr lang="en-US" sz="2800" dirty="0" smtClean="0"/>
              <a:t>A severe famine occurred during the days of </a:t>
            </a:r>
            <a:r>
              <a:rPr lang="en-US" sz="2800" b="1" dirty="0" smtClean="0"/>
              <a:t>Jacob</a:t>
            </a:r>
            <a:r>
              <a:rPr lang="en-US" sz="2800" dirty="0" smtClean="0"/>
              <a:t> (The Lord changed his name to </a:t>
            </a:r>
            <a:r>
              <a:rPr lang="en-US" sz="2800" b="1" u="sng" dirty="0" smtClean="0"/>
              <a:t>Israel</a:t>
            </a:r>
            <a:r>
              <a:rPr lang="en-US" sz="2800" dirty="0" smtClean="0"/>
              <a:t>)</a:t>
            </a:r>
          </a:p>
          <a:p>
            <a:endParaRPr lang="en-US" sz="1400" dirty="0" smtClean="0"/>
          </a:p>
          <a:p>
            <a:pPr lvl="1">
              <a:buFont typeface="Wingdings" pitchFamily="2" charset="2"/>
              <a:buChar char="Ø"/>
            </a:pPr>
            <a:r>
              <a:rPr lang="en-US" sz="2600" dirty="0" smtClean="0"/>
              <a:t>Through a series of events; one of Jacob’s sons whose name was </a:t>
            </a:r>
            <a:r>
              <a:rPr lang="en-US" sz="2600" b="1" u="sng" dirty="0" smtClean="0"/>
              <a:t>Joseph</a:t>
            </a:r>
            <a:r>
              <a:rPr lang="en-US" sz="2600" dirty="0" smtClean="0"/>
              <a:t> had become a high ranking Egyptian official</a:t>
            </a:r>
            <a:r>
              <a:rPr lang="en-US" dirty="0" smtClean="0"/>
              <a:t> </a:t>
            </a:r>
          </a:p>
          <a:p>
            <a:pPr lvl="1"/>
            <a:endParaRPr lang="en-US" sz="1500" dirty="0" smtClean="0"/>
          </a:p>
          <a:p>
            <a:pPr lvl="1">
              <a:buFont typeface="Wingdings" pitchFamily="2" charset="2"/>
              <a:buChar char="Ø"/>
            </a:pPr>
            <a:r>
              <a:rPr lang="en-US" sz="2600" b="1" dirty="0" smtClean="0"/>
              <a:t>Joseph</a:t>
            </a:r>
            <a:r>
              <a:rPr lang="en-US" sz="2600" dirty="0" smtClean="0"/>
              <a:t> sent for his father to come to Egypt to help his family survive the famine</a:t>
            </a:r>
          </a:p>
          <a:p>
            <a:pPr lvl="1">
              <a:buNone/>
            </a:pPr>
            <a:endParaRPr lang="en-US" sz="1500" dirty="0" smtClean="0"/>
          </a:p>
          <a:p>
            <a:pPr lvl="1">
              <a:buFont typeface="Wingdings" pitchFamily="2" charset="2"/>
              <a:buChar char="Ø"/>
            </a:pPr>
            <a:r>
              <a:rPr lang="en-US" sz="2600" b="1" dirty="0" smtClean="0"/>
              <a:t>Jacob</a:t>
            </a:r>
            <a:r>
              <a:rPr lang="en-US" sz="2600" dirty="0" smtClean="0"/>
              <a:t> and his family (</a:t>
            </a:r>
            <a:r>
              <a:rPr lang="en-US" sz="2600" b="1" dirty="0" smtClean="0"/>
              <a:t>70 in all</a:t>
            </a:r>
            <a:r>
              <a:rPr lang="en-US" sz="2600" dirty="0" smtClean="0"/>
              <a:t>) now called </a:t>
            </a:r>
            <a:r>
              <a:rPr lang="en-US" sz="2600" u="sng" dirty="0" smtClean="0"/>
              <a:t>Hebrews</a:t>
            </a:r>
            <a:r>
              <a:rPr lang="en-US" sz="2600" dirty="0" smtClean="0"/>
              <a:t> settled in </a:t>
            </a:r>
            <a:r>
              <a:rPr lang="en-US" sz="2600" b="1" dirty="0" smtClean="0"/>
              <a:t>Egypt</a:t>
            </a:r>
            <a:r>
              <a:rPr lang="en-US" sz="2600" dirty="0" smtClean="0"/>
              <a:t> in the area known as </a:t>
            </a:r>
            <a:r>
              <a:rPr lang="en-US" sz="2600" b="1" dirty="0" smtClean="0"/>
              <a:t>Goshen</a:t>
            </a:r>
            <a:r>
              <a:rPr lang="en-US" sz="2600" dirty="0" smtClean="0"/>
              <a:t>.</a:t>
            </a:r>
          </a:p>
          <a:p>
            <a:endParaRPr lang="en-US" dirty="0"/>
          </a:p>
        </p:txBody>
      </p:sp>
    </p:spTree>
    <p:extLst>
      <p:ext uri="{BB962C8B-B14F-4D97-AF65-F5344CB8AC3E}">
        <p14:creationId xmlns:p14="http://schemas.microsoft.com/office/powerpoint/2010/main" val="275812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68362"/>
          </a:xfrm>
        </p:spPr>
        <p:txBody>
          <a:bodyPr>
            <a:normAutofit/>
          </a:bodyPr>
          <a:lstStyle/>
          <a:p>
            <a:pPr algn="ctr"/>
            <a:r>
              <a:rPr lang="en-US" dirty="0" smtClean="0"/>
              <a:t>Living in Egypt</a:t>
            </a:r>
            <a:endParaRPr lang="en-US" dirty="0"/>
          </a:p>
        </p:txBody>
      </p:sp>
      <p:sp>
        <p:nvSpPr>
          <p:cNvPr id="3" name="Content Placeholder 2"/>
          <p:cNvSpPr>
            <a:spLocks noGrp="1"/>
          </p:cNvSpPr>
          <p:nvPr>
            <p:ph idx="1"/>
          </p:nvPr>
        </p:nvSpPr>
        <p:spPr>
          <a:xfrm>
            <a:off x="457200" y="1524001"/>
            <a:ext cx="8229600" cy="4953000"/>
          </a:xfrm>
        </p:spPr>
        <p:txBody>
          <a:bodyPr>
            <a:normAutofit/>
          </a:bodyPr>
          <a:lstStyle/>
          <a:p>
            <a:pPr>
              <a:buFont typeface="Wingdings" pitchFamily="2" charset="2"/>
              <a:buChar char="§"/>
            </a:pPr>
            <a:r>
              <a:rPr lang="en-US" sz="2800" dirty="0" smtClean="0"/>
              <a:t>Jacob and his family (also now called </a:t>
            </a:r>
            <a:r>
              <a:rPr lang="en-US" sz="2800" b="1" u="sng" dirty="0" smtClean="0"/>
              <a:t>Israelites</a:t>
            </a:r>
            <a:r>
              <a:rPr lang="en-US" sz="2800" dirty="0" smtClean="0"/>
              <a:t>) enjoyed years of special position and protection while in Egypt for a season</a:t>
            </a:r>
          </a:p>
          <a:p>
            <a:endParaRPr lang="en-US" dirty="0" smtClean="0"/>
          </a:p>
          <a:p>
            <a:pPr lvl="1">
              <a:buFont typeface="Wingdings" pitchFamily="2" charset="2"/>
              <a:buChar char="Ø"/>
            </a:pPr>
            <a:r>
              <a:rPr lang="en-US" sz="2600" dirty="0" smtClean="0"/>
              <a:t>Eventually, a new Egyptian regime will take over, </a:t>
            </a:r>
            <a:r>
              <a:rPr lang="en-US" sz="2600" b="1" u="sng" dirty="0" smtClean="0"/>
              <a:t>enslave the Israelites</a:t>
            </a:r>
            <a:r>
              <a:rPr lang="en-US" sz="2600" dirty="0" smtClean="0"/>
              <a:t> and force them to work on the Royal Building Projects</a:t>
            </a:r>
          </a:p>
          <a:p>
            <a:endParaRPr lang="en-US" sz="1500" dirty="0" smtClean="0"/>
          </a:p>
          <a:p>
            <a:pPr lvl="1">
              <a:buFont typeface="Wingdings" pitchFamily="2" charset="2"/>
              <a:buChar char="Ø"/>
            </a:pPr>
            <a:r>
              <a:rPr lang="en-US" sz="2600" dirty="0" smtClean="0"/>
              <a:t>This will lead to the </a:t>
            </a:r>
            <a:r>
              <a:rPr lang="en-US" sz="2600" b="1" u="sng" dirty="0" smtClean="0"/>
              <a:t>Exodus</a:t>
            </a:r>
            <a:r>
              <a:rPr lang="en-US" sz="2600" dirty="0" smtClean="0"/>
              <a:t> from Egypt back to the Land of Promise</a:t>
            </a:r>
          </a:p>
          <a:p>
            <a:endParaRPr lang="en-US" dirty="0" smtClean="0"/>
          </a:p>
          <a:p>
            <a:endParaRPr lang="en-US" dirty="0"/>
          </a:p>
        </p:txBody>
      </p:sp>
    </p:spTree>
    <p:extLst>
      <p:ext uri="{BB962C8B-B14F-4D97-AF65-F5344CB8AC3E}">
        <p14:creationId xmlns:p14="http://schemas.microsoft.com/office/powerpoint/2010/main" val="4216029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lstStyle/>
          <a:p>
            <a:pPr algn="ctr"/>
            <a:r>
              <a:rPr lang="en-US" dirty="0" smtClean="0"/>
              <a:t>The Time of the Exodus</a:t>
            </a:r>
            <a:endParaRPr lang="en-US" dirty="0"/>
          </a:p>
        </p:txBody>
      </p:sp>
      <p:sp>
        <p:nvSpPr>
          <p:cNvPr id="3" name="Content Placeholder 2"/>
          <p:cNvSpPr>
            <a:spLocks noGrp="1"/>
          </p:cNvSpPr>
          <p:nvPr>
            <p:ph idx="1"/>
          </p:nvPr>
        </p:nvSpPr>
        <p:spPr>
          <a:xfrm>
            <a:off x="152400" y="1554162"/>
            <a:ext cx="4419600" cy="4525963"/>
          </a:xfrm>
        </p:spPr>
        <p:txBody>
          <a:bodyPr/>
          <a:lstStyle/>
          <a:p>
            <a:pPr>
              <a:buNone/>
            </a:pPr>
            <a:r>
              <a:rPr lang="en-US" b="1" i="1" u="sng" dirty="0" smtClean="0"/>
              <a:t> </a:t>
            </a:r>
          </a:p>
          <a:p>
            <a:endParaRPr lang="en-US" dirty="0"/>
          </a:p>
        </p:txBody>
      </p:sp>
      <p:pic>
        <p:nvPicPr>
          <p:cNvPr id="1026" name="Picture 2" descr="C:\Users\Mike\Desktop\Bible Studies\Bible Maps\629X_Page_08.jpg"/>
          <p:cNvPicPr>
            <a:picLocks noChangeAspect="1" noChangeArrowheads="1"/>
          </p:cNvPicPr>
          <p:nvPr/>
        </p:nvPicPr>
        <p:blipFill>
          <a:blip r:embed="rId2" cstate="print"/>
          <a:srcRect/>
          <a:stretch>
            <a:fillRect/>
          </a:stretch>
        </p:blipFill>
        <p:spPr bwMode="auto">
          <a:xfrm>
            <a:off x="4810991" y="1371600"/>
            <a:ext cx="4180610" cy="5410200"/>
          </a:xfrm>
          <a:prstGeom prst="rect">
            <a:avLst/>
          </a:prstGeom>
          <a:noFill/>
        </p:spPr>
      </p:pic>
      <p:sp>
        <p:nvSpPr>
          <p:cNvPr id="5" name="Rectangle 4"/>
          <p:cNvSpPr/>
          <p:nvPr/>
        </p:nvSpPr>
        <p:spPr>
          <a:xfrm>
            <a:off x="76200" y="1828800"/>
            <a:ext cx="4648200" cy="4524315"/>
          </a:xfrm>
          <a:prstGeom prst="rect">
            <a:avLst/>
          </a:prstGeom>
        </p:spPr>
        <p:txBody>
          <a:bodyPr wrap="square">
            <a:spAutoFit/>
          </a:bodyPr>
          <a:lstStyle/>
          <a:p>
            <a:r>
              <a:rPr lang="en-US" sz="3600" dirty="0" smtClean="0"/>
              <a:t>After the Exodus, the Israelites wander in the wilderness of </a:t>
            </a:r>
            <a:r>
              <a:rPr lang="en-US" sz="3600" b="1" i="1" u="sng" dirty="0" smtClean="0"/>
              <a:t>Sinai</a:t>
            </a:r>
            <a:r>
              <a:rPr lang="en-US" sz="3600" dirty="0" smtClean="0"/>
              <a:t> for </a:t>
            </a:r>
            <a:r>
              <a:rPr lang="en-US" sz="3600" b="1" i="1" u="sng" dirty="0" smtClean="0"/>
              <a:t>40</a:t>
            </a:r>
            <a:r>
              <a:rPr lang="en-US" sz="3600" dirty="0" smtClean="0"/>
              <a:t> years (one generation) and during this time they will receive the Covenant of the </a:t>
            </a:r>
            <a:r>
              <a:rPr lang="en-US" sz="3600" b="1" i="1" u="sng" dirty="0" smtClean="0"/>
              <a:t>Law</a:t>
            </a:r>
            <a:r>
              <a:rPr lang="en-US" sz="3600" dirty="0" smtClean="0"/>
              <a:t>.</a:t>
            </a:r>
            <a:r>
              <a:rPr lang="en-US" sz="2600" dirty="0" smtClean="0"/>
              <a:t> </a:t>
            </a:r>
          </a:p>
        </p:txBody>
      </p:sp>
    </p:spTree>
    <p:extLst>
      <p:ext uri="{BB962C8B-B14F-4D97-AF65-F5344CB8AC3E}">
        <p14:creationId xmlns:p14="http://schemas.microsoft.com/office/powerpoint/2010/main" val="251043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decel="50000" fill="hold">
                                          <p:stCondLst>
                                            <p:cond delay="0"/>
                                          </p:stCondLst>
                                        </p:cTn>
                                        <p:tgtEl>
                                          <p:spTgt spid="102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2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26"/>
                                        </p:tgtEl>
                                        <p:attrNameLst>
                                          <p:attrName>ppt_w</p:attrName>
                                        </p:attrNameLst>
                                      </p:cBhvr>
                                      <p:tavLst>
                                        <p:tav tm="0">
                                          <p:val>
                                            <p:strVal val="#ppt_w*.05"/>
                                          </p:val>
                                        </p:tav>
                                        <p:tav tm="100000">
                                          <p:val>
                                            <p:strVal val="#ppt_w"/>
                                          </p:val>
                                        </p:tav>
                                      </p:tavLst>
                                    </p:anim>
                                    <p:anim calcmode="lin" valueType="num">
                                      <p:cBhvr>
                                        <p:cTn id="10" dur="1000" fill="hold"/>
                                        <p:tgtEl>
                                          <p:spTgt spid="102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2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2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2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checkerboard(across)">
                                      <p:cBhvr>
                                        <p:cTn id="1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686800" cy="838200"/>
          </a:xfrm>
        </p:spPr>
        <p:txBody>
          <a:bodyPr>
            <a:normAutofit/>
          </a:bodyPr>
          <a:lstStyle/>
          <a:p>
            <a:pPr algn="ctr"/>
            <a:r>
              <a:rPr lang="en-US" dirty="0" smtClean="0"/>
              <a:t>The Conquest of Canaan</a:t>
            </a:r>
            <a:endParaRPr lang="en-US" dirty="0"/>
          </a:p>
        </p:txBody>
      </p:sp>
      <p:sp>
        <p:nvSpPr>
          <p:cNvPr id="3" name="Content Placeholder 2"/>
          <p:cNvSpPr>
            <a:spLocks noGrp="1"/>
          </p:cNvSpPr>
          <p:nvPr>
            <p:ph idx="1"/>
          </p:nvPr>
        </p:nvSpPr>
        <p:spPr>
          <a:xfrm>
            <a:off x="457200" y="1676400"/>
            <a:ext cx="8229600" cy="4572000"/>
          </a:xfrm>
        </p:spPr>
        <p:txBody>
          <a:bodyPr>
            <a:normAutofit/>
          </a:bodyPr>
          <a:lstStyle/>
          <a:p>
            <a:pPr>
              <a:buFont typeface="Wingdings" pitchFamily="2" charset="2"/>
              <a:buChar char="§"/>
            </a:pPr>
            <a:r>
              <a:rPr lang="en-US" sz="3000" dirty="0" smtClean="0"/>
              <a:t>After Moses dies; a young man named </a:t>
            </a:r>
            <a:r>
              <a:rPr lang="en-US" sz="3000" b="1" i="1" u="sng" dirty="0" smtClean="0"/>
              <a:t>Joshua</a:t>
            </a:r>
            <a:r>
              <a:rPr lang="en-US" sz="3000" dirty="0" smtClean="0"/>
              <a:t> will lead the Israelites back into Canaan (The Promised land).</a:t>
            </a:r>
            <a:r>
              <a:rPr lang="en-US" b="1" i="1" u="sng" dirty="0" smtClean="0"/>
              <a:t> </a:t>
            </a:r>
          </a:p>
          <a:p>
            <a:endParaRPr lang="en-US" sz="1500" b="1" i="1" u="sng" dirty="0" smtClean="0"/>
          </a:p>
          <a:p>
            <a:pPr lvl="1">
              <a:buFont typeface="Wingdings" pitchFamily="2" charset="2"/>
              <a:buChar char="Ø"/>
            </a:pPr>
            <a:r>
              <a:rPr lang="en-US" sz="2800" dirty="0" smtClean="0"/>
              <a:t>The most probable date of the conquest was </a:t>
            </a:r>
            <a:r>
              <a:rPr lang="en-US" sz="2800" b="1" u="sng" dirty="0" smtClean="0"/>
              <a:t>1406 B.C.</a:t>
            </a:r>
          </a:p>
          <a:p>
            <a:pPr lvl="1"/>
            <a:endParaRPr lang="en-US" sz="1400" dirty="0" smtClean="0"/>
          </a:p>
          <a:p>
            <a:pPr lvl="1">
              <a:buFont typeface="Wingdings" pitchFamily="2" charset="2"/>
              <a:buChar char="Ø"/>
            </a:pPr>
            <a:r>
              <a:rPr lang="en-US" sz="2800" dirty="0" smtClean="0"/>
              <a:t>The conquest began with an attack against </a:t>
            </a:r>
            <a:r>
              <a:rPr lang="en-US" sz="2800" b="1" u="sng" dirty="0" smtClean="0"/>
              <a:t>Jericho</a:t>
            </a:r>
            <a:r>
              <a:rPr lang="en-US" sz="2800" dirty="0" smtClean="0"/>
              <a:t> and it took approximately </a:t>
            </a:r>
            <a:r>
              <a:rPr lang="en-US" sz="2800" b="1" i="1" u="sng" dirty="0" smtClean="0"/>
              <a:t>seven</a:t>
            </a:r>
            <a:r>
              <a:rPr lang="en-US" sz="2800" dirty="0" smtClean="0"/>
              <a:t> years to finish the occupation of Canaan</a:t>
            </a:r>
          </a:p>
          <a:p>
            <a:pPr lvl="1">
              <a:buNone/>
            </a:pPr>
            <a:endParaRPr lang="en-US" dirty="0" smtClean="0"/>
          </a:p>
          <a:p>
            <a:endParaRPr lang="en-US" dirty="0"/>
          </a:p>
        </p:txBody>
      </p:sp>
    </p:spTree>
    <p:extLst>
      <p:ext uri="{BB962C8B-B14F-4D97-AF65-F5344CB8AC3E}">
        <p14:creationId xmlns:p14="http://schemas.microsoft.com/office/powerpoint/2010/main" val="248922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lstStyle/>
          <a:p>
            <a:pPr algn="ctr"/>
            <a:r>
              <a:rPr lang="en-US" dirty="0" smtClean="0"/>
              <a:t>The Conquest of Canaan</a:t>
            </a:r>
            <a:endParaRPr lang="en-US" dirty="0"/>
          </a:p>
        </p:txBody>
      </p:sp>
      <p:pic>
        <p:nvPicPr>
          <p:cNvPr id="4" name="Picture 2" descr="039"/>
          <p:cNvPicPr>
            <a:picLocks noGrp="1" noChangeAspect="1" noChangeArrowheads="1"/>
          </p:cNvPicPr>
          <p:nvPr>
            <p:ph idx="1"/>
          </p:nvPr>
        </p:nvPicPr>
        <p:blipFill>
          <a:blip r:embed="rId2" cstate="print"/>
          <a:srcRect/>
          <a:stretch>
            <a:fillRect/>
          </a:stretch>
        </p:blipFill>
        <p:spPr bwMode="auto">
          <a:xfrm>
            <a:off x="4662396" y="1371600"/>
            <a:ext cx="4100604" cy="5337993"/>
          </a:xfrm>
          <a:prstGeom prst="rect">
            <a:avLst/>
          </a:prstGeom>
          <a:noFill/>
          <a:ln w="9525">
            <a:noFill/>
            <a:miter lim="800000"/>
            <a:headEnd/>
            <a:tailEnd/>
          </a:ln>
        </p:spPr>
      </p:pic>
      <p:sp>
        <p:nvSpPr>
          <p:cNvPr id="5" name="Rectangle 4"/>
          <p:cNvSpPr/>
          <p:nvPr/>
        </p:nvSpPr>
        <p:spPr>
          <a:xfrm>
            <a:off x="685800" y="1600200"/>
            <a:ext cx="3657600" cy="4832092"/>
          </a:xfrm>
          <a:prstGeom prst="rect">
            <a:avLst/>
          </a:prstGeom>
        </p:spPr>
        <p:txBody>
          <a:bodyPr wrap="square">
            <a:spAutoFit/>
          </a:bodyPr>
          <a:lstStyle/>
          <a:p>
            <a:r>
              <a:rPr lang="en-US" sz="2800" dirty="0" smtClean="0"/>
              <a:t>The conquest began with an attack against Jericho.</a:t>
            </a:r>
          </a:p>
          <a:p>
            <a:endParaRPr lang="en-US" sz="2800" dirty="0" smtClean="0"/>
          </a:p>
          <a:p>
            <a:r>
              <a:rPr lang="en-US" sz="2800" dirty="0" smtClean="0"/>
              <a:t>At the conclusion of the conquest (as recorded in the Book of Joshua) the Promised Land was divided among the 12 tribes of Israel.</a:t>
            </a:r>
          </a:p>
        </p:txBody>
      </p:sp>
      <p:cxnSp>
        <p:nvCxnSpPr>
          <p:cNvPr id="7" name="Straight Arrow Connector 6"/>
          <p:cNvCxnSpPr/>
          <p:nvPr/>
        </p:nvCxnSpPr>
        <p:spPr>
          <a:xfrm flipV="1">
            <a:off x="3962400" y="4343400"/>
            <a:ext cx="1828800" cy="9906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981200" y="2743200"/>
            <a:ext cx="4876800" cy="17526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727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900" decel="100000" fill="hold"/>
                                        <p:tgtEl>
                                          <p:spTgt spid="1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900" decel="100000" fill="hold"/>
                                        <p:tgtEl>
                                          <p:spTgt spid="7"/>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0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1524000"/>
            <a:ext cx="4818062"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2"/>
          <p:cNvSpPr>
            <a:spLocks noChangeArrowheads="1"/>
          </p:cNvSpPr>
          <p:nvPr/>
        </p:nvSpPr>
        <p:spPr bwMode="auto">
          <a:xfrm>
            <a:off x="381000" y="228600"/>
            <a:ext cx="8305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a:t>Between 1200 BC–1100 BC, most of southern Canaan was conquered by the </a:t>
            </a:r>
            <a:r>
              <a:rPr lang="en-US" sz="2800" b="1" i="1" u="sng"/>
              <a:t>Israelites</a:t>
            </a:r>
            <a:r>
              <a:rPr lang="en-US" sz="2800" b="1" i="1"/>
              <a:t>.</a:t>
            </a:r>
            <a:r>
              <a:rPr lang="en-US" b="1" i="1"/>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checkerboard(across)">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2530"/>
                                        </p:tgtEl>
                                        <p:attrNameLst>
                                          <p:attrName>style.visibility</p:attrName>
                                        </p:attrNameLst>
                                      </p:cBhvr>
                                      <p:to>
                                        <p:strVal val="visible"/>
                                      </p:to>
                                    </p:set>
                                    <p:anim calcmode="lin" valueType="num">
                                      <p:cBhvr>
                                        <p:cTn id="12" dur="1000" fill="hold"/>
                                        <p:tgtEl>
                                          <p:spTgt spid="22530"/>
                                        </p:tgtEl>
                                        <p:attrNameLst>
                                          <p:attrName>ppt_w</p:attrName>
                                        </p:attrNameLst>
                                      </p:cBhvr>
                                      <p:tavLst>
                                        <p:tav tm="0">
                                          <p:val>
                                            <p:fltVal val="0"/>
                                          </p:val>
                                        </p:tav>
                                        <p:tav tm="100000">
                                          <p:val>
                                            <p:strVal val="#ppt_w"/>
                                          </p:val>
                                        </p:tav>
                                      </p:tavLst>
                                    </p:anim>
                                    <p:anim calcmode="lin" valueType="num">
                                      <p:cBhvr>
                                        <p:cTn id="13" dur="1000" fill="hold"/>
                                        <p:tgtEl>
                                          <p:spTgt spid="22530"/>
                                        </p:tgtEl>
                                        <p:attrNameLst>
                                          <p:attrName>ppt_h</p:attrName>
                                        </p:attrNameLst>
                                      </p:cBhvr>
                                      <p:tavLst>
                                        <p:tav tm="0">
                                          <p:val>
                                            <p:fltVal val="0"/>
                                          </p:val>
                                        </p:tav>
                                        <p:tav tm="100000">
                                          <p:val>
                                            <p:strVal val="#ppt_h"/>
                                          </p:val>
                                        </p:tav>
                                      </p:tavLst>
                                    </p:anim>
                                    <p:anim calcmode="lin" valueType="num">
                                      <p:cBhvr>
                                        <p:cTn id="14" dur="1000" fill="hold"/>
                                        <p:tgtEl>
                                          <p:spTgt spid="22530"/>
                                        </p:tgtEl>
                                        <p:attrNameLst>
                                          <p:attrName>style.rotation</p:attrName>
                                        </p:attrNameLst>
                                      </p:cBhvr>
                                      <p:tavLst>
                                        <p:tav tm="0">
                                          <p:val>
                                            <p:fltVal val="90"/>
                                          </p:val>
                                        </p:tav>
                                        <p:tav tm="100000">
                                          <p:val>
                                            <p:fltVal val="0"/>
                                          </p:val>
                                        </p:tav>
                                      </p:tavLst>
                                    </p:anim>
                                    <p:animEffect transition="in" filter="fade">
                                      <p:cBhvr>
                                        <p:cTn id="15" dur="10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03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0100" y="1859699"/>
            <a:ext cx="4271963" cy="488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5" descr="0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027" y="1859700"/>
            <a:ext cx="4076373" cy="488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le 3"/>
          <p:cNvSpPr>
            <a:spLocks noChangeArrowheads="1"/>
          </p:cNvSpPr>
          <p:nvPr/>
        </p:nvSpPr>
        <p:spPr bwMode="auto">
          <a:xfrm>
            <a:off x="152400" y="152400"/>
            <a:ext cx="8915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400"/>
              <a:t>The region/land known as Israel/Palestine would include all of what is in the present day State if Israel, along with the West Bank, part of western Jordan, southern and coastal Syria, Lebanon, and continuing up to the border of modern Turkey.</a:t>
            </a:r>
            <a:r>
              <a:rPr lang="en-US"/>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p:cTn id="7" dur="1000" fill="hold"/>
                                        <p:tgtEl>
                                          <p:spTgt spid="15363"/>
                                        </p:tgtEl>
                                        <p:attrNameLst>
                                          <p:attrName>ppt_w</p:attrName>
                                        </p:attrNameLst>
                                      </p:cBhvr>
                                      <p:tavLst>
                                        <p:tav tm="0">
                                          <p:val>
                                            <p:fltVal val="0"/>
                                          </p:val>
                                        </p:tav>
                                        <p:tav tm="100000">
                                          <p:val>
                                            <p:strVal val="#ppt_w"/>
                                          </p:val>
                                        </p:tav>
                                      </p:tavLst>
                                    </p:anim>
                                    <p:anim calcmode="lin" valueType="num">
                                      <p:cBhvr>
                                        <p:cTn id="8" dur="1000" fill="hold"/>
                                        <p:tgtEl>
                                          <p:spTgt spid="15363"/>
                                        </p:tgtEl>
                                        <p:attrNameLst>
                                          <p:attrName>ppt_h</p:attrName>
                                        </p:attrNameLst>
                                      </p:cBhvr>
                                      <p:tavLst>
                                        <p:tav tm="0">
                                          <p:val>
                                            <p:fltVal val="0"/>
                                          </p:val>
                                        </p:tav>
                                        <p:tav tm="100000">
                                          <p:val>
                                            <p:strVal val="#ppt_h"/>
                                          </p:val>
                                        </p:tav>
                                      </p:tavLst>
                                    </p:anim>
                                    <p:anim calcmode="lin" valueType="num">
                                      <p:cBhvr>
                                        <p:cTn id="9" dur="1000" fill="hold"/>
                                        <p:tgtEl>
                                          <p:spTgt spid="1536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36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nodeType="clickEffect">
                                  <p:stCondLst>
                                    <p:cond delay="0"/>
                                  </p:stCondLst>
                                  <p:childTnLst>
                                    <p:set>
                                      <p:cBhvr>
                                        <p:cTn id="14" dur="1" fill="hold">
                                          <p:stCondLst>
                                            <p:cond delay="0"/>
                                          </p:stCondLst>
                                        </p:cTn>
                                        <p:tgtEl>
                                          <p:spTgt spid="15362"/>
                                        </p:tgtEl>
                                        <p:attrNameLst>
                                          <p:attrName>style.visibility</p:attrName>
                                        </p:attrNameLst>
                                      </p:cBhvr>
                                      <p:to>
                                        <p:strVal val="visible"/>
                                      </p:to>
                                    </p:set>
                                    <p:anim calcmode="lin" valueType="num">
                                      <p:cBhvr>
                                        <p:cTn id="15" dur="1000" fill="hold"/>
                                        <p:tgtEl>
                                          <p:spTgt spid="15362"/>
                                        </p:tgtEl>
                                        <p:attrNameLst>
                                          <p:attrName>ppt_w</p:attrName>
                                        </p:attrNameLst>
                                      </p:cBhvr>
                                      <p:tavLst>
                                        <p:tav tm="0">
                                          <p:val>
                                            <p:fltVal val="0"/>
                                          </p:val>
                                        </p:tav>
                                        <p:tav tm="100000">
                                          <p:val>
                                            <p:strVal val="#ppt_w"/>
                                          </p:val>
                                        </p:tav>
                                      </p:tavLst>
                                    </p:anim>
                                    <p:anim calcmode="lin" valueType="num">
                                      <p:cBhvr>
                                        <p:cTn id="16" dur="1000" fill="hold"/>
                                        <p:tgtEl>
                                          <p:spTgt spid="15362"/>
                                        </p:tgtEl>
                                        <p:attrNameLst>
                                          <p:attrName>ppt_h</p:attrName>
                                        </p:attrNameLst>
                                      </p:cBhvr>
                                      <p:tavLst>
                                        <p:tav tm="0">
                                          <p:val>
                                            <p:fltVal val="0"/>
                                          </p:val>
                                        </p:tav>
                                        <p:tav tm="100000">
                                          <p:val>
                                            <p:strVal val="#ppt_h"/>
                                          </p:val>
                                        </p:tav>
                                      </p:tavLst>
                                    </p:anim>
                                    <p:anim calcmode="lin" valueType="num">
                                      <p:cBhvr>
                                        <p:cTn id="17" dur="1000" fill="hold"/>
                                        <p:tgtEl>
                                          <p:spTgt spid="1536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536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lstStyle/>
          <a:p>
            <a:r>
              <a:rPr lang="en-US" dirty="0" smtClean="0"/>
              <a:t>The Period of the Judges (1350-1050)</a:t>
            </a:r>
            <a:endParaRPr lang="en-US" dirty="0"/>
          </a:p>
        </p:txBody>
      </p:sp>
      <p:sp>
        <p:nvSpPr>
          <p:cNvPr id="5" name="Content Placeholder 4"/>
          <p:cNvSpPr>
            <a:spLocks noGrp="1"/>
          </p:cNvSpPr>
          <p:nvPr>
            <p:ph idx="1"/>
          </p:nvPr>
        </p:nvSpPr>
        <p:spPr>
          <a:xfrm>
            <a:off x="457200" y="1524000"/>
            <a:ext cx="8229600" cy="4953000"/>
          </a:xfrm>
        </p:spPr>
        <p:txBody>
          <a:bodyPr>
            <a:normAutofit/>
          </a:bodyPr>
          <a:lstStyle/>
          <a:p>
            <a:r>
              <a:rPr lang="en-US" sz="3000" dirty="0" smtClean="0"/>
              <a:t>This period of Israel’s history was known for its </a:t>
            </a:r>
            <a:r>
              <a:rPr lang="en-US" sz="3000" b="1" i="1" u="sng" dirty="0" smtClean="0"/>
              <a:t>loose</a:t>
            </a:r>
            <a:r>
              <a:rPr lang="en-US" sz="3000" dirty="0" smtClean="0"/>
              <a:t> governmental structure</a:t>
            </a:r>
          </a:p>
          <a:p>
            <a:endParaRPr lang="en-US" sz="1400" dirty="0" smtClean="0"/>
          </a:p>
          <a:p>
            <a:r>
              <a:rPr lang="en-US" sz="3000" dirty="0" smtClean="0"/>
              <a:t>The Judges were not </a:t>
            </a:r>
            <a:r>
              <a:rPr lang="en-US" sz="3000" b="1" i="1" u="sng" dirty="0" smtClean="0"/>
              <a:t>elected</a:t>
            </a:r>
            <a:r>
              <a:rPr lang="en-US" sz="3000" dirty="0" smtClean="0"/>
              <a:t> rulers</a:t>
            </a:r>
            <a:r>
              <a:rPr lang="en-US" dirty="0" smtClean="0"/>
              <a:t> </a:t>
            </a:r>
          </a:p>
          <a:p>
            <a:endParaRPr lang="en-US" sz="1400" b="1" i="1" u="sng" dirty="0" smtClean="0"/>
          </a:p>
          <a:p>
            <a:pPr lvl="1">
              <a:buFont typeface="Wingdings" pitchFamily="2" charset="2"/>
              <a:buChar char="Ø"/>
            </a:pPr>
            <a:r>
              <a:rPr lang="en-US" sz="2800" dirty="0" smtClean="0"/>
              <a:t>They were often charismatic people whom the people tended to rally around </a:t>
            </a:r>
          </a:p>
          <a:p>
            <a:pPr>
              <a:buNone/>
            </a:pPr>
            <a:endParaRPr lang="en-US" sz="1500" dirty="0" smtClean="0"/>
          </a:p>
          <a:p>
            <a:pPr lvl="1">
              <a:buFont typeface="Wingdings" pitchFamily="2" charset="2"/>
              <a:buChar char="Ø"/>
            </a:pPr>
            <a:r>
              <a:rPr lang="en-US" sz="2800" dirty="0" smtClean="0"/>
              <a:t>The Spirit would often empower them to perform miraculous accomplishments that were of a Divine appointment or determination</a:t>
            </a:r>
            <a:r>
              <a:rPr lang="en-US" dirty="0" smtClean="0"/>
              <a:t> </a:t>
            </a:r>
          </a:p>
          <a:p>
            <a:pPr lvl="1"/>
            <a:endParaRPr lang="en-US" b="1" i="1" u="sng" dirty="0" smtClean="0"/>
          </a:p>
        </p:txBody>
      </p:sp>
    </p:spTree>
    <p:extLst>
      <p:ext uri="{BB962C8B-B14F-4D97-AF65-F5344CB8AC3E}">
        <p14:creationId xmlns:p14="http://schemas.microsoft.com/office/powerpoint/2010/main" val="3652255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checkerboard(across)">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1000"/>
                                        <p:tgtEl>
                                          <p:spTgt spid="5">
                                            <p:txEl>
                                              <p:pRg st="4" end="4"/>
                                            </p:txEl>
                                          </p:spTgt>
                                        </p:tgtEl>
                                      </p:cBhvr>
                                    </p:animEffect>
                                    <p:anim calcmode="lin" valueType="num">
                                      <p:cBhvr>
                                        <p:cTn id="1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9" dur="900" decel="100000" fill="hold"/>
                                        <p:tgtEl>
                                          <p:spTgt spid="5">
                                            <p:txEl>
                                              <p:pRg st="4" end="4"/>
                                            </p:txEl>
                                          </p:spTgt>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5">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7" presetClass="entr" presetSubtype="0" fill="hold"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fade">
                                      <p:cBhvr>
                                        <p:cTn id="25" dur="1000"/>
                                        <p:tgtEl>
                                          <p:spTgt spid="5">
                                            <p:txEl>
                                              <p:pRg st="6" end="6"/>
                                            </p:txEl>
                                          </p:spTgt>
                                        </p:tgtEl>
                                      </p:cBhvr>
                                    </p:animEffect>
                                    <p:anim calcmode="lin" valueType="num">
                                      <p:cBhvr>
                                        <p:cTn id="2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5">
                                            <p:txEl>
                                              <p:pRg st="6" end="6"/>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5">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lstStyle/>
          <a:p>
            <a:r>
              <a:rPr lang="en-US" dirty="0" smtClean="0"/>
              <a:t>The Period of the Judges (1350-1050)</a:t>
            </a:r>
            <a:endParaRPr lang="en-US" dirty="0"/>
          </a:p>
        </p:txBody>
      </p:sp>
      <p:sp>
        <p:nvSpPr>
          <p:cNvPr id="5" name="Content Placeholder 4"/>
          <p:cNvSpPr>
            <a:spLocks noGrp="1"/>
          </p:cNvSpPr>
          <p:nvPr>
            <p:ph idx="1"/>
          </p:nvPr>
        </p:nvSpPr>
        <p:spPr>
          <a:xfrm>
            <a:off x="457200" y="1676400"/>
            <a:ext cx="8229600" cy="4572000"/>
          </a:xfrm>
        </p:spPr>
        <p:txBody>
          <a:bodyPr>
            <a:normAutofit/>
          </a:bodyPr>
          <a:lstStyle/>
          <a:p>
            <a:r>
              <a:rPr lang="en-US" sz="3400" dirty="0" smtClean="0"/>
              <a:t>During this time the people (Israelites) were known for doing what was </a:t>
            </a:r>
            <a:r>
              <a:rPr lang="en-US" sz="3400" b="1" i="1" u="sng" dirty="0" smtClean="0"/>
              <a:t>right</a:t>
            </a:r>
            <a:r>
              <a:rPr lang="en-US" sz="3400" dirty="0" smtClean="0"/>
              <a:t> in their own </a:t>
            </a:r>
            <a:r>
              <a:rPr lang="en-US" sz="3400" b="1" i="1" u="sng" dirty="0" smtClean="0"/>
              <a:t>eyes</a:t>
            </a:r>
            <a:r>
              <a:rPr lang="en-US" sz="3400" dirty="0" smtClean="0"/>
              <a:t>. Sin and disobedience became a normal way of life.</a:t>
            </a:r>
            <a:r>
              <a:rPr lang="en-US" dirty="0" smtClean="0"/>
              <a:t> </a:t>
            </a:r>
          </a:p>
          <a:p>
            <a:endParaRPr lang="en-US" sz="1400" dirty="0" smtClean="0"/>
          </a:p>
          <a:p>
            <a:endParaRPr lang="en-US" sz="1400" dirty="0" smtClean="0"/>
          </a:p>
          <a:p>
            <a:r>
              <a:rPr lang="en-US" sz="3400" dirty="0" smtClean="0"/>
              <a:t>Israel at this point was still not a unified nation and more of a loose </a:t>
            </a:r>
            <a:r>
              <a:rPr lang="en-US" sz="3400" b="1" i="1" u="sng" dirty="0" smtClean="0"/>
              <a:t>confederation</a:t>
            </a:r>
            <a:r>
              <a:rPr lang="en-US" sz="3400" dirty="0" smtClean="0"/>
              <a:t> of all of the tribes.</a:t>
            </a:r>
            <a:r>
              <a:rPr lang="en-US" dirty="0" smtClean="0"/>
              <a:t> </a:t>
            </a:r>
          </a:p>
          <a:p>
            <a:endParaRPr lang="en-US" dirty="0" smtClean="0"/>
          </a:p>
          <a:p>
            <a:endParaRPr lang="en-US" dirty="0"/>
          </a:p>
        </p:txBody>
      </p:sp>
    </p:spTree>
    <p:extLst>
      <p:ext uri="{BB962C8B-B14F-4D97-AF65-F5344CB8AC3E}">
        <p14:creationId xmlns:p14="http://schemas.microsoft.com/office/powerpoint/2010/main" val="289903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5">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1000"/>
                                        <p:tgtEl>
                                          <p:spTgt spid="5">
                                            <p:txEl>
                                              <p:pRg st="3" end="3"/>
                                            </p:txEl>
                                          </p:spTgt>
                                        </p:tgtEl>
                                      </p:cBhvr>
                                    </p:animEffect>
                                    <p:anim calcmode="lin" valueType="num">
                                      <p:cBhvr>
                                        <p:cTn id="1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5">
                                            <p:txEl>
                                              <p:pRg st="3" end="3"/>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Period of the Judges (1350-1050)</a:t>
            </a:r>
            <a:endParaRPr lang="en-US" dirty="0"/>
          </a:p>
        </p:txBody>
      </p:sp>
      <p:pic>
        <p:nvPicPr>
          <p:cNvPr id="6" name="Content Placeholder 5" descr="samson[1].jpg"/>
          <p:cNvPicPr>
            <a:picLocks noGrp="1" noChangeAspect="1"/>
          </p:cNvPicPr>
          <p:nvPr>
            <p:ph idx="1"/>
          </p:nvPr>
        </p:nvPicPr>
        <p:blipFill>
          <a:blip r:embed="rId2" cstate="print"/>
          <a:stretch>
            <a:fillRect/>
          </a:stretch>
        </p:blipFill>
        <p:spPr>
          <a:xfrm>
            <a:off x="4648200" y="1676400"/>
            <a:ext cx="4254815" cy="4953000"/>
          </a:xfrm>
        </p:spPr>
      </p:pic>
      <p:sp>
        <p:nvSpPr>
          <p:cNvPr id="7" name="Rectangle 6"/>
          <p:cNvSpPr/>
          <p:nvPr/>
        </p:nvSpPr>
        <p:spPr>
          <a:xfrm>
            <a:off x="152400" y="1676400"/>
            <a:ext cx="4267200" cy="4832092"/>
          </a:xfrm>
          <a:prstGeom prst="rect">
            <a:avLst/>
          </a:prstGeom>
        </p:spPr>
        <p:txBody>
          <a:bodyPr wrap="square">
            <a:spAutoFit/>
          </a:bodyPr>
          <a:lstStyle/>
          <a:p>
            <a:r>
              <a:rPr lang="en-US" sz="2800" dirty="0" smtClean="0"/>
              <a:t>There was no major military threat during this period with the exception of the new kids on the block – the </a:t>
            </a:r>
            <a:r>
              <a:rPr lang="en-US" sz="2800" b="1" i="1" u="sng" dirty="0" smtClean="0"/>
              <a:t>Philistines</a:t>
            </a:r>
            <a:r>
              <a:rPr lang="en-US" sz="2800" dirty="0" smtClean="0"/>
              <a:t>. (They became stronger as time went on and were known for using iron weapons instead of bronze like the Israelites used) </a:t>
            </a:r>
          </a:p>
        </p:txBody>
      </p:sp>
    </p:spTree>
    <p:extLst>
      <p:ext uri="{BB962C8B-B14F-4D97-AF65-F5344CB8AC3E}">
        <p14:creationId xmlns:p14="http://schemas.microsoft.com/office/powerpoint/2010/main" val="8608745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lstStyle/>
          <a:p>
            <a:r>
              <a:rPr lang="en-US" dirty="0" smtClean="0"/>
              <a:t>The Period of the Judges (1350-1050)</a:t>
            </a:r>
            <a:endParaRPr lang="en-US" dirty="0"/>
          </a:p>
        </p:txBody>
      </p:sp>
      <p:pic>
        <p:nvPicPr>
          <p:cNvPr id="4" name="Picture 5" descr="041"/>
          <p:cNvPicPr>
            <a:picLocks noGrp="1" noChangeAspect="1" noChangeArrowheads="1"/>
          </p:cNvPicPr>
          <p:nvPr>
            <p:ph idx="1"/>
          </p:nvPr>
        </p:nvPicPr>
        <p:blipFill>
          <a:blip r:embed="rId2" cstate="print"/>
          <a:srcRect/>
          <a:stretch>
            <a:fillRect/>
          </a:stretch>
        </p:blipFill>
        <p:spPr bwMode="auto">
          <a:xfrm>
            <a:off x="4876800" y="1371600"/>
            <a:ext cx="4114800" cy="5348437"/>
          </a:xfrm>
          <a:prstGeom prst="rect">
            <a:avLst/>
          </a:prstGeom>
          <a:noFill/>
          <a:ln w="9525">
            <a:noFill/>
            <a:miter lim="800000"/>
            <a:headEnd/>
            <a:tailEnd/>
          </a:ln>
        </p:spPr>
      </p:pic>
      <p:sp>
        <p:nvSpPr>
          <p:cNvPr id="6" name="Rectangle 5"/>
          <p:cNvSpPr/>
          <p:nvPr/>
        </p:nvSpPr>
        <p:spPr>
          <a:xfrm>
            <a:off x="304800" y="1676400"/>
            <a:ext cx="4343400" cy="4678204"/>
          </a:xfrm>
          <a:prstGeom prst="rect">
            <a:avLst/>
          </a:prstGeom>
        </p:spPr>
        <p:txBody>
          <a:bodyPr wrap="square">
            <a:spAutoFit/>
          </a:bodyPr>
          <a:lstStyle/>
          <a:p>
            <a:endParaRPr lang="en-US" dirty="0" smtClean="0"/>
          </a:p>
          <a:p>
            <a:r>
              <a:rPr lang="en-US" sz="2800" u="sng" dirty="0" smtClean="0"/>
              <a:t>Some of the more noted Judges were:</a:t>
            </a:r>
          </a:p>
          <a:p>
            <a:endParaRPr lang="en-US" sz="2800" dirty="0" smtClean="0"/>
          </a:p>
          <a:p>
            <a:r>
              <a:rPr lang="en-US" sz="2800" b="1" dirty="0" smtClean="0"/>
              <a:t>Deborah</a:t>
            </a:r>
          </a:p>
          <a:p>
            <a:endParaRPr lang="en-US" sz="2800" dirty="0" smtClean="0"/>
          </a:p>
          <a:p>
            <a:r>
              <a:rPr lang="en-US" sz="2800" b="1" dirty="0" smtClean="0"/>
              <a:t>Barak</a:t>
            </a:r>
          </a:p>
          <a:p>
            <a:endParaRPr lang="en-US" sz="2800" dirty="0" smtClean="0"/>
          </a:p>
          <a:p>
            <a:r>
              <a:rPr lang="en-US" sz="2800" b="1" dirty="0" smtClean="0"/>
              <a:t>Gideon</a:t>
            </a:r>
          </a:p>
          <a:p>
            <a:endParaRPr lang="en-US" sz="2800" dirty="0" smtClean="0"/>
          </a:p>
          <a:p>
            <a:r>
              <a:rPr lang="en-US" sz="2800" b="1" dirty="0" smtClean="0"/>
              <a:t>Samson</a:t>
            </a:r>
            <a:r>
              <a:rPr lang="en-US" dirty="0" smtClean="0"/>
              <a:t> </a:t>
            </a:r>
          </a:p>
        </p:txBody>
      </p:sp>
      <p:cxnSp>
        <p:nvCxnSpPr>
          <p:cNvPr id="8" name="Straight Arrow Connector 7"/>
          <p:cNvCxnSpPr/>
          <p:nvPr/>
        </p:nvCxnSpPr>
        <p:spPr>
          <a:xfrm>
            <a:off x="1752600" y="3505200"/>
            <a:ext cx="4724400" cy="6858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1524000" y="3352800"/>
            <a:ext cx="5029200" cy="18288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676400" y="4876800"/>
            <a:ext cx="4495800" cy="12192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65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 calcmode="lin" valueType="num">
                                      <p:cBhvr additive="base">
                                        <p:cTn id="37"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 calcmode="lin" valueType="num">
                                      <p:cBhvr additive="base">
                                        <p:cTn id="49"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95400"/>
          </a:xfrm>
        </p:spPr>
        <p:txBody>
          <a:bodyPr>
            <a:normAutofit fontScale="90000"/>
          </a:bodyPr>
          <a:lstStyle/>
          <a:p>
            <a:pPr algn="ctr"/>
            <a:r>
              <a:rPr lang="en-US" sz="5300" u="sng" dirty="0" smtClean="0"/>
              <a:t>The Period of the Kings</a:t>
            </a:r>
            <a:r>
              <a:rPr lang="en-US" u="sng" dirty="0" smtClean="0"/>
              <a:t> </a:t>
            </a:r>
            <a:br>
              <a:rPr lang="en-US" u="sng" dirty="0" smtClean="0"/>
            </a:br>
            <a:r>
              <a:rPr lang="en-US" dirty="0" smtClean="0"/>
              <a:t>(1050-586 B.C)</a:t>
            </a:r>
            <a:r>
              <a:rPr lang="en-US" b="1" u="sng" dirty="0" smtClean="0"/>
              <a:t> </a:t>
            </a:r>
            <a:endParaRPr lang="en-US" dirty="0"/>
          </a:p>
        </p:txBody>
      </p:sp>
      <p:sp>
        <p:nvSpPr>
          <p:cNvPr id="3" name="Content Placeholder 2"/>
          <p:cNvSpPr>
            <a:spLocks noGrp="1"/>
          </p:cNvSpPr>
          <p:nvPr>
            <p:ph idx="1"/>
          </p:nvPr>
        </p:nvSpPr>
        <p:spPr>
          <a:xfrm>
            <a:off x="457200" y="1981200"/>
            <a:ext cx="8229600" cy="4572000"/>
          </a:xfrm>
        </p:spPr>
        <p:txBody>
          <a:bodyPr>
            <a:normAutofit lnSpcReduction="10000"/>
          </a:bodyPr>
          <a:lstStyle/>
          <a:p>
            <a:endParaRPr lang="en-US" dirty="0" smtClean="0"/>
          </a:p>
          <a:p>
            <a:pPr algn="ctr">
              <a:buNone/>
            </a:pPr>
            <a:r>
              <a:rPr lang="en-US" dirty="0" smtClean="0"/>
              <a:t>	</a:t>
            </a:r>
            <a:r>
              <a:rPr lang="en-US" sz="5400" dirty="0" smtClean="0"/>
              <a:t>The people of Israel began to cry for a </a:t>
            </a:r>
            <a:r>
              <a:rPr lang="en-US" sz="5400" b="1" i="1" u="sng" dirty="0" smtClean="0"/>
              <a:t>king</a:t>
            </a:r>
            <a:r>
              <a:rPr lang="en-US" sz="5400" dirty="0" smtClean="0"/>
              <a:t> which was a major shift from a </a:t>
            </a:r>
            <a:r>
              <a:rPr lang="en-US" sz="5400" b="1" i="1" u="sng" dirty="0" smtClean="0"/>
              <a:t>Theocracy</a:t>
            </a:r>
            <a:r>
              <a:rPr lang="en-US" sz="5400" dirty="0" smtClean="0"/>
              <a:t> (</a:t>
            </a:r>
            <a:r>
              <a:rPr lang="en-US" sz="5400" u="sng" dirty="0" smtClean="0"/>
              <a:t>God ruled</a:t>
            </a:r>
            <a:r>
              <a:rPr lang="en-US" sz="5400" dirty="0" smtClean="0"/>
              <a:t>) to a </a:t>
            </a:r>
            <a:r>
              <a:rPr lang="en-US" sz="5400" b="1" i="1" u="sng" dirty="0" smtClean="0"/>
              <a:t>Monarchy</a:t>
            </a:r>
            <a:r>
              <a:rPr lang="en-US" sz="5400" dirty="0" smtClean="0"/>
              <a:t> (</a:t>
            </a:r>
            <a:r>
              <a:rPr lang="en-US" sz="5400" u="sng" dirty="0" smtClean="0"/>
              <a:t>man ruled</a:t>
            </a:r>
            <a:r>
              <a:rPr lang="en-US" sz="5400" dirty="0" smtClean="0"/>
              <a:t>).</a:t>
            </a:r>
            <a:r>
              <a:rPr lang="en-US" b="1" i="1" u="sng" dirty="0" smtClean="0"/>
              <a:t> </a:t>
            </a:r>
          </a:p>
          <a:p>
            <a:endParaRPr lang="en-US" dirty="0"/>
          </a:p>
        </p:txBody>
      </p:sp>
    </p:spTree>
    <p:extLst>
      <p:ext uri="{BB962C8B-B14F-4D97-AF65-F5344CB8AC3E}">
        <p14:creationId xmlns:p14="http://schemas.microsoft.com/office/powerpoint/2010/main" val="23422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5" descr="05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3163" y="1524000"/>
            <a:ext cx="38989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2"/>
          <p:cNvSpPr txBox="1">
            <a:spLocks noChangeArrowheads="1"/>
          </p:cNvSpPr>
          <p:nvPr/>
        </p:nvSpPr>
        <p:spPr bwMode="auto">
          <a:xfrm>
            <a:off x="457200" y="76200"/>
            <a:ext cx="7848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dirty="0"/>
              <a:t>This was the Kingdom of Israel under the reign of David and Solomon. This was the largest territorial expansion the Israelites experienced.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checkerboard(across)">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4578"/>
                                        </p:tgtEl>
                                        <p:attrNameLst>
                                          <p:attrName>style.visibility</p:attrName>
                                        </p:attrNameLst>
                                      </p:cBhvr>
                                      <p:to>
                                        <p:strVal val="visible"/>
                                      </p:to>
                                    </p:set>
                                    <p:anim calcmode="lin" valueType="num">
                                      <p:cBhvr>
                                        <p:cTn id="12" dur="1000" fill="hold"/>
                                        <p:tgtEl>
                                          <p:spTgt spid="24578"/>
                                        </p:tgtEl>
                                        <p:attrNameLst>
                                          <p:attrName>ppt_w</p:attrName>
                                        </p:attrNameLst>
                                      </p:cBhvr>
                                      <p:tavLst>
                                        <p:tav tm="0">
                                          <p:val>
                                            <p:fltVal val="0"/>
                                          </p:val>
                                        </p:tav>
                                        <p:tav tm="100000">
                                          <p:val>
                                            <p:strVal val="#ppt_w"/>
                                          </p:val>
                                        </p:tav>
                                      </p:tavLst>
                                    </p:anim>
                                    <p:anim calcmode="lin" valueType="num">
                                      <p:cBhvr>
                                        <p:cTn id="13" dur="1000" fill="hold"/>
                                        <p:tgtEl>
                                          <p:spTgt spid="24578"/>
                                        </p:tgtEl>
                                        <p:attrNameLst>
                                          <p:attrName>ppt_h</p:attrName>
                                        </p:attrNameLst>
                                      </p:cBhvr>
                                      <p:tavLst>
                                        <p:tav tm="0">
                                          <p:val>
                                            <p:fltVal val="0"/>
                                          </p:val>
                                        </p:tav>
                                        <p:tav tm="100000">
                                          <p:val>
                                            <p:strVal val="#ppt_h"/>
                                          </p:val>
                                        </p:tav>
                                      </p:tavLst>
                                    </p:anim>
                                    <p:anim calcmode="lin" valueType="num">
                                      <p:cBhvr>
                                        <p:cTn id="14" dur="1000" fill="hold"/>
                                        <p:tgtEl>
                                          <p:spTgt spid="24578"/>
                                        </p:tgtEl>
                                        <p:attrNameLst>
                                          <p:attrName>style.rotation</p:attrName>
                                        </p:attrNameLst>
                                      </p:cBhvr>
                                      <p:tavLst>
                                        <p:tav tm="0">
                                          <p:val>
                                            <p:fltVal val="90"/>
                                          </p:val>
                                        </p:tav>
                                        <p:tav tm="100000">
                                          <p:val>
                                            <p:fltVal val="0"/>
                                          </p:val>
                                        </p:tav>
                                      </p:tavLst>
                                    </p:anim>
                                    <p:animEffect transition="in" filter="fade">
                                      <p:cBhvr>
                                        <p:cTn id="15" dur="10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228600"/>
            <a:ext cx="8077200" cy="6555641"/>
          </a:xfrm>
          <a:prstGeom prst="rect">
            <a:avLst/>
          </a:prstGeom>
        </p:spPr>
        <p:txBody>
          <a:bodyPr wrap="square">
            <a:spAutoFit/>
          </a:bodyPr>
          <a:lstStyle/>
          <a:p>
            <a:pPr algn="ctr"/>
            <a:r>
              <a:rPr lang="en-US" sz="2800" dirty="0"/>
              <a:t>The Lord said these words to King David; “Your house and your kingdom shall endure before Me forever; your throne shall be established forever” (II Samuel 7:16)</a:t>
            </a:r>
          </a:p>
          <a:p>
            <a:pPr algn="ctr"/>
            <a:endParaRPr lang="en-US" dirty="0" smtClean="0"/>
          </a:p>
          <a:p>
            <a:pPr algn="ctr"/>
            <a:r>
              <a:rPr lang="en-US" sz="2800" dirty="0" smtClean="0"/>
              <a:t>And </a:t>
            </a:r>
            <a:r>
              <a:rPr lang="en-US" sz="2800" dirty="0"/>
              <a:t>what one nation on the earth is like your people Israel, whom God went to redeem for Himself as a people and to make a name for Himself, and to do a great thing for You and awesome things for Your land, before Your people whom You have redeemed for Yourself from Egypt, from nations and their gods? For You have established for Yourself Your people Israel as Your own people forever, and You, O Lord, have become their God” (II Samuel 7:23-24)</a:t>
            </a:r>
          </a:p>
        </p:txBody>
      </p:sp>
    </p:spTree>
    <p:extLst>
      <p:ext uri="{BB962C8B-B14F-4D97-AF65-F5344CB8AC3E}">
        <p14:creationId xmlns:p14="http://schemas.microsoft.com/office/powerpoint/2010/main" val="4034579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descr="05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552575"/>
            <a:ext cx="4419600"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extBox 2"/>
          <p:cNvSpPr txBox="1">
            <a:spLocks noChangeArrowheads="1"/>
          </p:cNvSpPr>
          <p:nvPr/>
        </p:nvSpPr>
        <p:spPr bwMode="auto">
          <a:xfrm>
            <a:off x="609600" y="76200"/>
            <a:ext cx="77724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a:t>After the death of Solomon the Kingdom of Israel split into the “</a:t>
            </a:r>
            <a:r>
              <a:rPr lang="en-US" sz="2800" b="1" u="sng"/>
              <a:t>Northern Kingdom</a:t>
            </a:r>
            <a:r>
              <a:rPr lang="en-US" sz="2800" u="sng"/>
              <a:t>” of Israel</a:t>
            </a:r>
            <a:r>
              <a:rPr lang="en-US" sz="2800"/>
              <a:t> and the “</a:t>
            </a:r>
            <a:r>
              <a:rPr lang="en-US" sz="2800" b="1" u="sng"/>
              <a:t>Southern Kingdom</a:t>
            </a:r>
            <a:r>
              <a:rPr lang="en-US" sz="2800" u="sng"/>
              <a:t>” of Judah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checkerboard(across)">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5602"/>
                                        </p:tgtEl>
                                        <p:attrNameLst>
                                          <p:attrName>style.visibility</p:attrName>
                                        </p:attrNameLst>
                                      </p:cBhvr>
                                      <p:to>
                                        <p:strVal val="visible"/>
                                      </p:to>
                                    </p:set>
                                    <p:anim calcmode="lin" valueType="num">
                                      <p:cBhvr>
                                        <p:cTn id="12" dur="1000" fill="hold"/>
                                        <p:tgtEl>
                                          <p:spTgt spid="25602"/>
                                        </p:tgtEl>
                                        <p:attrNameLst>
                                          <p:attrName>ppt_w</p:attrName>
                                        </p:attrNameLst>
                                      </p:cBhvr>
                                      <p:tavLst>
                                        <p:tav tm="0">
                                          <p:val>
                                            <p:fltVal val="0"/>
                                          </p:val>
                                        </p:tav>
                                        <p:tav tm="100000">
                                          <p:val>
                                            <p:strVal val="#ppt_w"/>
                                          </p:val>
                                        </p:tav>
                                      </p:tavLst>
                                    </p:anim>
                                    <p:anim calcmode="lin" valueType="num">
                                      <p:cBhvr>
                                        <p:cTn id="13" dur="1000" fill="hold"/>
                                        <p:tgtEl>
                                          <p:spTgt spid="25602"/>
                                        </p:tgtEl>
                                        <p:attrNameLst>
                                          <p:attrName>ppt_h</p:attrName>
                                        </p:attrNameLst>
                                      </p:cBhvr>
                                      <p:tavLst>
                                        <p:tav tm="0">
                                          <p:val>
                                            <p:fltVal val="0"/>
                                          </p:val>
                                        </p:tav>
                                        <p:tav tm="100000">
                                          <p:val>
                                            <p:strVal val="#ppt_h"/>
                                          </p:val>
                                        </p:tav>
                                      </p:tavLst>
                                    </p:anim>
                                    <p:anim calcmode="lin" valueType="num">
                                      <p:cBhvr>
                                        <p:cTn id="14" dur="1000" fill="hold"/>
                                        <p:tgtEl>
                                          <p:spTgt spid="25602"/>
                                        </p:tgtEl>
                                        <p:attrNameLst>
                                          <p:attrName>style.rotation</p:attrName>
                                        </p:attrNameLst>
                                      </p:cBhvr>
                                      <p:tavLst>
                                        <p:tav tm="0">
                                          <p:val>
                                            <p:fltVal val="90"/>
                                          </p:val>
                                        </p:tav>
                                        <p:tav tm="100000">
                                          <p:val>
                                            <p:fltVal val="0"/>
                                          </p:val>
                                        </p:tav>
                                      </p:tavLst>
                                    </p:anim>
                                    <p:animEffect transition="in" filter="fade">
                                      <p:cBhvr>
                                        <p:cTn id="15" dur="1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0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169988"/>
            <a:ext cx="5867400" cy="561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Box 2"/>
          <p:cNvSpPr txBox="1">
            <a:spLocks noChangeArrowheads="1"/>
          </p:cNvSpPr>
          <p:nvPr/>
        </p:nvSpPr>
        <p:spPr bwMode="auto">
          <a:xfrm>
            <a:off x="381000" y="76200"/>
            <a:ext cx="8305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a:t>The Assyrian Empire conquered the Northern Kingdom of Israel in 722 B.C.</a:t>
            </a:r>
            <a:r>
              <a:rPr lang="en-US"/>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1000" fill="hold"/>
                                        <p:tgtEl>
                                          <p:spTgt spid="27650"/>
                                        </p:tgtEl>
                                        <p:attrNameLst>
                                          <p:attrName>ppt_w</p:attrName>
                                        </p:attrNameLst>
                                      </p:cBhvr>
                                      <p:tavLst>
                                        <p:tav tm="0">
                                          <p:val>
                                            <p:fltVal val="0"/>
                                          </p:val>
                                        </p:tav>
                                        <p:tav tm="100000">
                                          <p:val>
                                            <p:strVal val="#ppt_w"/>
                                          </p:val>
                                        </p:tav>
                                      </p:tavLst>
                                    </p:anim>
                                    <p:anim calcmode="lin" valueType="num">
                                      <p:cBhvr>
                                        <p:cTn id="8" dur="1000" fill="hold"/>
                                        <p:tgtEl>
                                          <p:spTgt spid="27650"/>
                                        </p:tgtEl>
                                        <p:attrNameLst>
                                          <p:attrName>ppt_h</p:attrName>
                                        </p:attrNameLst>
                                      </p:cBhvr>
                                      <p:tavLst>
                                        <p:tav tm="0">
                                          <p:val>
                                            <p:fltVal val="0"/>
                                          </p:val>
                                        </p:tav>
                                        <p:tav tm="100000">
                                          <p:val>
                                            <p:strVal val="#ppt_h"/>
                                          </p:val>
                                        </p:tav>
                                      </p:tavLst>
                                    </p:anim>
                                    <p:anim calcmode="lin" valueType="num">
                                      <p:cBhvr>
                                        <p:cTn id="9" dur="1000" fill="hold"/>
                                        <p:tgtEl>
                                          <p:spTgt spid="27650"/>
                                        </p:tgtEl>
                                        <p:attrNameLst>
                                          <p:attrName>style.rotation</p:attrName>
                                        </p:attrNameLst>
                                      </p:cBhvr>
                                      <p:tavLst>
                                        <p:tav tm="0">
                                          <p:val>
                                            <p:fltVal val="90"/>
                                          </p:val>
                                        </p:tav>
                                        <p:tav tm="100000">
                                          <p:val>
                                            <p:fltVal val="0"/>
                                          </p:val>
                                        </p:tav>
                                      </p:tavLst>
                                    </p:anim>
                                    <p:animEffect transition="in" filter="fade">
                                      <p:cBhvr>
                                        <p:cTn id="10" dur="10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5" descr="0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629524"/>
            <a:ext cx="4686300" cy="409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Box 2"/>
          <p:cNvSpPr txBox="1">
            <a:spLocks noChangeArrowheads="1"/>
          </p:cNvSpPr>
          <p:nvPr/>
        </p:nvSpPr>
        <p:spPr bwMode="auto">
          <a:xfrm>
            <a:off x="304800" y="76200"/>
            <a:ext cx="85344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dirty="0"/>
              <a:t>The </a:t>
            </a:r>
            <a:r>
              <a:rPr lang="en-US" sz="2800" b="1" u="sng" dirty="0"/>
              <a:t>Babylonian Empire</a:t>
            </a:r>
            <a:r>
              <a:rPr lang="en-US" sz="2800" dirty="0"/>
              <a:t> conquered the Southern Kingdom of Israel and took them into captivity (586 B.C). The Kingdom of Israel and Judah never formally recovered as an Empire and they have been controlled by foreigners ever since.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1000" fill="hold"/>
                                        <p:tgtEl>
                                          <p:spTgt spid="28674"/>
                                        </p:tgtEl>
                                        <p:attrNameLst>
                                          <p:attrName>ppt_w</p:attrName>
                                        </p:attrNameLst>
                                      </p:cBhvr>
                                      <p:tavLst>
                                        <p:tav tm="0">
                                          <p:val>
                                            <p:fltVal val="0"/>
                                          </p:val>
                                        </p:tav>
                                        <p:tav tm="100000">
                                          <p:val>
                                            <p:strVal val="#ppt_w"/>
                                          </p:val>
                                        </p:tav>
                                      </p:tavLst>
                                    </p:anim>
                                    <p:anim calcmode="lin" valueType="num">
                                      <p:cBhvr>
                                        <p:cTn id="8" dur="1000" fill="hold"/>
                                        <p:tgtEl>
                                          <p:spTgt spid="28674"/>
                                        </p:tgtEl>
                                        <p:attrNameLst>
                                          <p:attrName>ppt_h</p:attrName>
                                        </p:attrNameLst>
                                      </p:cBhvr>
                                      <p:tavLst>
                                        <p:tav tm="0">
                                          <p:val>
                                            <p:fltVal val="0"/>
                                          </p:val>
                                        </p:tav>
                                        <p:tav tm="100000">
                                          <p:val>
                                            <p:strVal val="#ppt_h"/>
                                          </p:val>
                                        </p:tav>
                                      </p:tavLst>
                                    </p:anim>
                                    <p:anim calcmode="lin" valueType="num">
                                      <p:cBhvr>
                                        <p:cTn id="9" dur="1000" fill="hold"/>
                                        <p:tgtEl>
                                          <p:spTgt spid="28674"/>
                                        </p:tgtEl>
                                        <p:attrNameLst>
                                          <p:attrName>style.rotation</p:attrName>
                                        </p:attrNameLst>
                                      </p:cBhvr>
                                      <p:tavLst>
                                        <p:tav tm="0">
                                          <p:val>
                                            <p:fltVal val="90"/>
                                          </p:val>
                                        </p:tav>
                                        <p:tav tm="100000">
                                          <p:val>
                                            <p:fltVal val="0"/>
                                          </p:val>
                                        </p:tav>
                                      </p:tavLst>
                                    </p:anim>
                                    <p:animEffect transition="in" filter="fade">
                                      <p:cBhvr>
                                        <p:cTn id="10" dur="10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1" descr="08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38" y="1368425"/>
            <a:ext cx="7739062" cy="526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Box 2"/>
          <p:cNvSpPr txBox="1">
            <a:spLocks noChangeArrowheads="1"/>
          </p:cNvSpPr>
          <p:nvPr/>
        </p:nvSpPr>
        <p:spPr bwMode="auto">
          <a:xfrm>
            <a:off x="304800" y="152400"/>
            <a:ext cx="8382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a:t>The Persian Empire conquered the Babylonians in 539 B.C. and gained control of the land of Israel.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p:cTn id="7" dur="1000" fill="hold"/>
                                        <p:tgtEl>
                                          <p:spTgt spid="29698"/>
                                        </p:tgtEl>
                                        <p:attrNameLst>
                                          <p:attrName>ppt_w</p:attrName>
                                        </p:attrNameLst>
                                      </p:cBhvr>
                                      <p:tavLst>
                                        <p:tav tm="0">
                                          <p:val>
                                            <p:fltVal val="0"/>
                                          </p:val>
                                        </p:tav>
                                        <p:tav tm="100000">
                                          <p:val>
                                            <p:strVal val="#ppt_w"/>
                                          </p:val>
                                        </p:tav>
                                      </p:tavLst>
                                    </p:anim>
                                    <p:anim calcmode="lin" valueType="num">
                                      <p:cBhvr>
                                        <p:cTn id="8" dur="1000" fill="hold"/>
                                        <p:tgtEl>
                                          <p:spTgt spid="29698"/>
                                        </p:tgtEl>
                                        <p:attrNameLst>
                                          <p:attrName>ppt_h</p:attrName>
                                        </p:attrNameLst>
                                      </p:cBhvr>
                                      <p:tavLst>
                                        <p:tav tm="0">
                                          <p:val>
                                            <p:fltVal val="0"/>
                                          </p:val>
                                        </p:tav>
                                        <p:tav tm="100000">
                                          <p:val>
                                            <p:strVal val="#ppt_h"/>
                                          </p:val>
                                        </p:tav>
                                      </p:tavLst>
                                    </p:anim>
                                    <p:anim calcmode="lin" valueType="num">
                                      <p:cBhvr>
                                        <p:cTn id="9" dur="1000" fill="hold"/>
                                        <p:tgtEl>
                                          <p:spTgt spid="29698"/>
                                        </p:tgtEl>
                                        <p:attrNameLst>
                                          <p:attrName>style.rotation</p:attrName>
                                        </p:attrNameLst>
                                      </p:cBhvr>
                                      <p:tavLst>
                                        <p:tav tm="0">
                                          <p:val>
                                            <p:fltVal val="90"/>
                                          </p:val>
                                        </p:tav>
                                        <p:tav tm="100000">
                                          <p:val>
                                            <p:fltVal val="0"/>
                                          </p:val>
                                        </p:tav>
                                      </p:tavLst>
                                    </p:anim>
                                    <p:animEffect transition="in" filter="fade">
                                      <p:cBhvr>
                                        <p:cTn id="10" dur="10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43025"/>
            <a:ext cx="8229600"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Box 2"/>
          <p:cNvSpPr txBox="1">
            <a:spLocks noChangeArrowheads="1"/>
          </p:cNvSpPr>
          <p:nvPr/>
        </p:nvSpPr>
        <p:spPr bwMode="auto">
          <a:xfrm>
            <a:off x="228600" y="152400"/>
            <a:ext cx="8610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b="1"/>
              <a:t>The Jews were permitted to return to Jerusalem and rebuild their temple during the Persian reign.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500" fill="hold"/>
                                        <p:tgtEl>
                                          <p:spTgt spid="30722"/>
                                        </p:tgtEl>
                                        <p:attrNameLst>
                                          <p:attrName>ppt_w</p:attrName>
                                        </p:attrNameLst>
                                      </p:cBhvr>
                                      <p:tavLst>
                                        <p:tav tm="0">
                                          <p:val>
                                            <p:fltVal val="0"/>
                                          </p:val>
                                        </p:tav>
                                        <p:tav tm="100000">
                                          <p:val>
                                            <p:strVal val="#ppt_w"/>
                                          </p:val>
                                        </p:tav>
                                      </p:tavLst>
                                    </p:anim>
                                    <p:anim calcmode="lin" valueType="num">
                                      <p:cBhvr>
                                        <p:cTn id="8" dur="500" fill="hold"/>
                                        <p:tgtEl>
                                          <p:spTgt spid="30722"/>
                                        </p:tgtEl>
                                        <p:attrNameLst>
                                          <p:attrName>ppt_h</p:attrName>
                                        </p:attrNameLst>
                                      </p:cBhvr>
                                      <p:tavLst>
                                        <p:tav tm="0">
                                          <p:val>
                                            <p:fltVal val="0"/>
                                          </p:val>
                                        </p:tav>
                                        <p:tav tm="100000">
                                          <p:val>
                                            <p:strVal val="#ppt_h"/>
                                          </p:val>
                                        </p:tav>
                                      </p:tavLst>
                                    </p:anim>
                                    <p:animEffect transition="in" filter="fade">
                                      <p:cBhvr>
                                        <p:cTn id="9" dur="5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5" descr="08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00213"/>
            <a:ext cx="8534400" cy="508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Box 2"/>
          <p:cNvSpPr txBox="1">
            <a:spLocks noChangeArrowheads="1"/>
          </p:cNvSpPr>
          <p:nvPr/>
        </p:nvSpPr>
        <p:spPr bwMode="auto">
          <a:xfrm>
            <a:off x="152400" y="163513"/>
            <a:ext cx="8839200"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a:t>The Greeks under the reign of Alexander the Great conquered the Persians in 331 B.C. and controlled Palestine until they were defeated by the Romans.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1000" fill="hold"/>
                                        <p:tgtEl>
                                          <p:spTgt spid="31746"/>
                                        </p:tgtEl>
                                        <p:attrNameLst>
                                          <p:attrName>ppt_w</p:attrName>
                                        </p:attrNameLst>
                                      </p:cBhvr>
                                      <p:tavLst>
                                        <p:tav tm="0">
                                          <p:val>
                                            <p:fltVal val="0"/>
                                          </p:val>
                                        </p:tav>
                                        <p:tav tm="100000">
                                          <p:val>
                                            <p:strVal val="#ppt_w"/>
                                          </p:val>
                                        </p:tav>
                                      </p:tavLst>
                                    </p:anim>
                                    <p:anim calcmode="lin" valueType="num">
                                      <p:cBhvr>
                                        <p:cTn id="8" dur="1000" fill="hold"/>
                                        <p:tgtEl>
                                          <p:spTgt spid="31746"/>
                                        </p:tgtEl>
                                        <p:attrNameLst>
                                          <p:attrName>ppt_h</p:attrName>
                                        </p:attrNameLst>
                                      </p:cBhvr>
                                      <p:tavLst>
                                        <p:tav tm="0">
                                          <p:val>
                                            <p:fltVal val="0"/>
                                          </p:val>
                                        </p:tav>
                                        <p:tav tm="100000">
                                          <p:val>
                                            <p:strVal val="#ppt_h"/>
                                          </p:val>
                                        </p:tav>
                                      </p:tavLst>
                                    </p:anim>
                                    <p:anim calcmode="lin" valueType="num">
                                      <p:cBhvr>
                                        <p:cTn id="9" dur="1000" fill="hold"/>
                                        <p:tgtEl>
                                          <p:spTgt spid="31746"/>
                                        </p:tgtEl>
                                        <p:attrNameLst>
                                          <p:attrName>style.rotation</p:attrName>
                                        </p:attrNameLst>
                                      </p:cBhvr>
                                      <p:tavLst>
                                        <p:tav tm="0">
                                          <p:val>
                                            <p:fltVal val="90"/>
                                          </p:val>
                                        </p:tav>
                                        <p:tav tm="100000">
                                          <p:val>
                                            <p:fltVal val="0"/>
                                          </p:val>
                                        </p:tav>
                                      </p:tavLst>
                                    </p:anim>
                                    <p:animEffect transition="in" filter="fade">
                                      <p:cBhvr>
                                        <p:cTn id="10" dur="10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
          <p:cNvSpPr txBox="1">
            <a:spLocks noChangeArrowheads="1"/>
          </p:cNvSpPr>
          <p:nvPr/>
        </p:nvSpPr>
        <p:spPr bwMode="auto">
          <a:xfrm>
            <a:off x="457200" y="304800"/>
            <a:ext cx="7924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a:t>The Roman empire conquered the Greek empire by 30 B.C. and controlled Palestine through the time of Christ and the Apostles</a:t>
            </a:r>
          </a:p>
        </p:txBody>
      </p:sp>
      <p:pic>
        <p:nvPicPr>
          <p:cNvPr id="32771" name="Picture 2" descr="C:\Users\Mike Southwick\Desktop\Bible Studies\Bible Maps\629X_Page_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878013"/>
            <a:ext cx="6019800" cy="465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p:cTn id="7" dur="1000" fill="hold"/>
                                        <p:tgtEl>
                                          <p:spTgt spid="32771"/>
                                        </p:tgtEl>
                                        <p:attrNameLst>
                                          <p:attrName>ppt_w</p:attrName>
                                        </p:attrNameLst>
                                      </p:cBhvr>
                                      <p:tavLst>
                                        <p:tav tm="0">
                                          <p:val>
                                            <p:fltVal val="0"/>
                                          </p:val>
                                        </p:tav>
                                        <p:tav tm="100000">
                                          <p:val>
                                            <p:strVal val="#ppt_w"/>
                                          </p:val>
                                        </p:tav>
                                      </p:tavLst>
                                    </p:anim>
                                    <p:anim calcmode="lin" valueType="num">
                                      <p:cBhvr>
                                        <p:cTn id="8" dur="1000" fill="hold"/>
                                        <p:tgtEl>
                                          <p:spTgt spid="32771"/>
                                        </p:tgtEl>
                                        <p:attrNameLst>
                                          <p:attrName>ppt_h</p:attrName>
                                        </p:attrNameLst>
                                      </p:cBhvr>
                                      <p:tavLst>
                                        <p:tav tm="0">
                                          <p:val>
                                            <p:fltVal val="0"/>
                                          </p:val>
                                        </p:tav>
                                        <p:tav tm="100000">
                                          <p:val>
                                            <p:strVal val="#ppt_h"/>
                                          </p:val>
                                        </p:tav>
                                      </p:tavLst>
                                    </p:anim>
                                    <p:anim calcmode="lin" valueType="num">
                                      <p:cBhvr>
                                        <p:cTn id="9" dur="1000" fill="hold"/>
                                        <p:tgtEl>
                                          <p:spTgt spid="32771"/>
                                        </p:tgtEl>
                                        <p:attrNameLst>
                                          <p:attrName>style.rotation</p:attrName>
                                        </p:attrNameLst>
                                      </p:cBhvr>
                                      <p:tavLst>
                                        <p:tav tm="0">
                                          <p:val>
                                            <p:fltVal val="90"/>
                                          </p:val>
                                        </p:tav>
                                        <p:tav tm="100000">
                                          <p:val>
                                            <p:fltVal val="0"/>
                                          </p:val>
                                        </p:tav>
                                      </p:tavLst>
                                    </p:anim>
                                    <p:animEffect transition="in" filter="fade">
                                      <p:cBhvr>
                                        <p:cTn id="10" dur="1000"/>
                                        <p:tgtEl>
                                          <p:spTgt spid="32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5" descr="1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87630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ChangeArrowheads="1"/>
          </p:cNvSpPr>
          <p:nvPr/>
        </p:nvSpPr>
        <p:spPr bwMode="auto">
          <a:xfrm>
            <a:off x="457200" y="533400"/>
            <a:ext cx="80010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000" dirty="0"/>
              <a:t>What about the modern dispute between the “Palestinians” and the “Israelis” over the regions referred to as the “Gaza Strip”, “West Bank” and “Golan Heights” or even the main body of land called the State of Israel? </a:t>
            </a:r>
          </a:p>
          <a:p>
            <a:endParaRPr lang="en-US" sz="4000" dirty="0"/>
          </a:p>
          <a:p>
            <a:pPr algn="ctr"/>
            <a:r>
              <a:rPr lang="en-US" sz="4000" u="sng" dirty="0"/>
              <a:t>Who does the land belong to?</a:t>
            </a:r>
            <a:r>
              <a:rPr lang="en-US" u="sng"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794">
                                            <p:txEl>
                                              <p:pRg st="2" end="2"/>
                                            </p:txEl>
                                          </p:spTgt>
                                        </p:tgtEl>
                                        <p:attrNameLst>
                                          <p:attrName>style.visibility</p:attrName>
                                        </p:attrNameLst>
                                      </p:cBhvr>
                                      <p:to>
                                        <p:strVal val="visible"/>
                                      </p:to>
                                    </p:set>
                                    <p:anim calcmode="lin" valueType="num">
                                      <p:cBhvr additive="base">
                                        <p:cTn id="7" dur="500" fill="hold"/>
                                        <p:tgtEl>
                                          <p:spTgt spid="3379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a:xfrm>
            <a:off x="457200" y="2179638"/>
            <a:ext cx="8229600" cy="4525962"/>
          </a:xfrm>
        </p:spPr>
        <p:txBody>
          <a:bodyPr/>
          <a:lstStyle/>
          <a:p>
            <a:r>
              <a:rPr lang="en-US" sz="3000" dirty="0" smtClean="0"/>
              <a:t>After the Roman Empire broke apart, the “Holy Land” fell under control of various groups and factions.</a:t>
            </a:r>
          </a:p>
          <a:p>
            <a:endParaRPr lang="en-US" sz="1400" dirty="0" smtClean="0"/>
          </a:p>
          <a:p>
            <a:r>
              <a:rPr lang="en-US" sz="3000" dirty="0" smtClean="0"/>
              <a:t>The Arab Muslims controlled the area for a season</a:t>
            </a:r>
          </a:p>
          <a:p>
            <a:endParaRPr lang="en-US" sz="1400" dirty="0" smtClean="0"/>
          </a:p>
          <a:p>
            <a:r>
              <a:rPr lang="en-US" sz="3000" dirty="0" smtClean="0"/>
              <a:t>Then came the European Crusades and many battles were fought to gain control of the Holy Land.</a:t>
            </a:r>
          </a:p>
        </p:txBody>
      </p:sp>
      <p:sp>
        <p:nvSpPr>
          <p:cNvPr id="31746" name="Title 1"/>
          <p:cNvSpPr>
            <a:spLocks noGrp="1"/>
          </p:cNvSpPr>
          <p:nvPr>
            <p:ph type="title"/>
          </p:nvPr>
        </p:nvSpPr>
        <p:spPr>
          <a:xfrm>
            <a:off x="457200" y="274638"/>
            <a:ext cx="8229600" cy="1325562"/>
          </a:xfrm>
        </p:spPr>
        <p:txBody>
          <a:bodyPr>
            <a:normAutofit fontScale="90000"/>
          </a:bodyPr>
          <a:lstStyle/>
          <a:p>
            <a:pPr algn="ctr" fontAlgn="auto">
              <a:spcAft>
                <a:spcPts val="0"/>
              </a:spcAft>
              <a:defRPr/>
            </a:pPr>
            <a:r>
              <a:rPr dirty="0" smtClean="0"/>
              <a:t>The Land of Biblical Israel or Palestine/Holy Land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818">
                                            <p:txEl>
                                              <p:pRg st="0" end="0"/>
                                            </p:txEl>
                                          </p:spTgt>
                                        </p:tgtEl>
                                        <p:attrNameLst>
                                          <p:attrName>style.visibility</p:attrName>
                                        </p:attrNameLst>
                                      </p:cBhvr>
                                      <p:to>
                                        <p:strVal val="visible"/>
                                      </p:to>
                                    </p:set>
                                    <p:anim calcmode="lin" valueType="num">
                                      <p:cBhvr additive="base">
                                        <p:cTn id="7" dur="500" fill="hold"/>
                                        <p:tgtEl>
                                          <p:spTgt spid="348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818">
                                            <p:txEl>
                                              <p:pRg st="2" end="2"/>
                                            </p:txEl>
                                          </p:spTgt>
                                        </p:tgtEl>
                                        <p:attrNameLst>
                                          <p:attrName>style.visibility</p:attrName>
                                        </p:attrNameLst>
                                      </p:cBhvr>
                                      <p:to>
                                        <p:strVal val="visible"/>
                                      </p:to>
                                    </p:set>
                                    <p:anim calcmode="lin" valueType="num">
                                      <p:cBhvr additive="base">
                                        <p:cTn id="13" dur="500" fill="hold"/>
                                        <p:tgtEl>
                                          <p:spTgt spid="3481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81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4818">
                                            <p:txEl>
                                              <p:pRg st="4" end="4"/>
                                            </p:txEl>
                                          </p:spTgt>
                                        </p:tgtEl>
                                        <p:attrNameLst>
                                          <p:attrName>style.visibility</p:attrName>
                                        </p:attrNameLst>
                                      </p:cBhvr>
                                      <p:to>
                                        <p:strVal val="visible"/>
                                      </p:to>
                                    </p:set>
                                    <p:anim calcmode="lin" valueType="num">
                                      <p:cBhvr additive="base">
                                        <p:cTn id="19" dur="500" fill="hold"/>
                                        <p:tgtEl>
                                          <p:spTgt spid="3481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1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Content Placeholder 2"/>
          <p:cNvSpPr>
            <a:spLocks noGrp="1"/>
          </p:cNvSpPr>
          <p:nvPr>
            <p:ph idx="1"/>
          </p:nvPr>
        </p:nvSpPr>
        <p:spPr>
          <a:xfrm>
            <a:off x="457200" y="1905000"/>
            <a:ext cx="8229600" cy="4800600"/>
          </a:xfrm>
        </p:spPr>
        <p:txBody>
          <a:bodyPr>
            <a:normAutofit lnSpcReduction="10000"/>
          </a:bodyPr>
          <a:lstStyle/>
          <a:p>
            <a:pPr marL="594360" indent="-457200" fontAlgn="auto">
              <a:spcAft>
                <a:spcPts val="0"/>
              </a:spcAft>
              <a:buClr>
                <a:schemeClr val="tx1">
                  <a:shade val="95000"/>
                </a:schemeClr>
              </a:buClr>
              <a:defRPr/>
            </a:pPr>
            <a:r>
              <a:rPr lang="en-US" sz="3000" dirty="0" smtClean="0"/>
              <a:t>Eventually the land fell under the control of the Ottoman/Turkish Empire</a:t>
            </a:r>
          </a:p>
          <a:p>
            <a:pPr marL="548640" indent="-411480" fontAlgn="auto">
              <a:spcAft>
                <a:spcPts val="0"/>
              </a:spcAft>
              <a:buClr>
                <a:schemeClr val="tx1">
                  <a:shade val="95000"/>
                </a:schemeClr>
              </a:buClr>
              <a:buFont typeface="Wingdings 2"/>
              <a:buChar char=""/>
              <a:defRPr/>
            </a:pPr>
            <a:endParaRPr lang="en-US" sz="1400" dirty="0" smtClean="0"/>
          </a:p>
          <a:p>
            <a:pPr marL="594360" indent="-457200" fontAlgn="auto">
              <a:spcAft>
                <a:spcPts val="0"/>
              </a:spcAft>
              <a:buClr>
                <a:schemeClr val="tx1">
                  <a:shade val="95000"/>
                </a:schemeClr>
              </a:buClr>
              <a:defRPr/>
            </a:pPr>
            <a:r>
              <a:rPr lang="en-US" sz="3000" dirty="0" smtClean="0"/>
              <a:t>Then came </a:t>
            </a:r>
            <a:r>
              <a:rPr lang="en-US" sz="3000" b="1" dirty="0" smtClean="0"/>
              <a:t>WWI</a:t>
            </a:r>
            <a:r>
              <a:rPr lang="en-US" sz="3000" dirty="0" smtClean="0"/>
              <a:t> and after the Allied victory, the Middle East territories were reset/formed by the </a:t>
            </a:r>
            <a:r>
              <a:rPr lang="en-US" sz="3000" b="1" dirty="0" smtClean="0"/>
              <a:t>League of Nations</a:t>
            </a:r>
            <a:r>
              <a:rPr lang="en-US" sz="3000" dirty="0" smtClean="0"/>
              <a:t>.</a:t>
            </a:r>
          </a:p>
          <a:p>
            <a:pPr marL="548640" indent="-411480" fontAlgn="auto">
              <a:spcAft>
                <a:spcPts val="0"/>
              </a:spcAft>
              <a:buClr>
                <a:schemeClr val="tx1">
                  <a:shade val="95000"/>
                </a:schemeClr>
              </a:buClr>
              <a:buFontTx/>
              <a:buNone/>
              <a:defRPr/>
            </a:pPr>
            <a:endParaRPr lang="en-US" sz="1400" dirty="0" smtClean="0"/>
          </a:p>
          <a:p>
            <a:pPr marL="594360" indent="-457200" fontAlgn="auto">
              <a:spcAft>
                <a:spcPts val="0"/>
              </a:spcAft>
              <a:buClr>
                <a:schemeClr val="tx1">
                  <a:shade val="95000"/>
                </a:schemeClr>
              </a:buClr>
              <a:defRPr/>
            </a:pPr>
            <a:r>
              <a:rPr lang="en-US" sz="3000" dirty="0" smtClean="0"/>
              <a:t>As a result of this restructure of the Middle East by the </a:t>
            </a:r>
            <a:r>
              <a:rPr lang="en-US" sz="3000" b="1" dirty="0" smtClean="0"/>
              <a:t>League of Nations</a:t>
            </a:r>
            <a:r>
              <a:rPr lang="en-US" sz="3000" dirty="0" smtClean="0"/>
              <a:t>; the </a:t>
            </a:r>
            <a:r>
              <a:rPr lang="en-US" sz="3000" b="1" dirty="0" smtClean="0"/>
              <a:t>British mandate</a:t>
            </a:r>
            <a:r>
              <a:rPr lang="en-US" sz="3000" dirty="0" smtClean="0"/>
              <a:t> was issued and Palestine fell under British control from 1920-1948.</a:t>
            </a:r>
          </a:p>
          <a:p>
            <a:pPr marL="548640" indent="-411480" fontAlgn="auto">
              <a:spcAft>
                <a:spcPts val="0"/>
              </a:spcAft>
              <a:buClr>
                <a:schemeClr val="tx1">
                  <a:shade val="95000"/>
                </a:schemeClr>
              </a:buClr>
              <a:buFont typeface="Wingdings 2"/>
              <a:buChar char=""/>
              <a:defRPr/>
            </a:pPr>
            <a:endParaRPr lang="en-US" sz="1400" dirty="0" smtClean="0"/>
          </a:p>
        </p:txBody>
      </p:sp>
      <p:sp>
        <p:nvSpPr>
          <p:cNvPr id="32770" name="Title 1"/>
          <p:cNvSpPr>
            <a:spLocks noGrp="1"/>
          </p:cNvSpPr>
          <p:nvPr>
            <p:ph type="title"/>
          </p:nvPr>
        </p:nvSpPr>
        <p:spPr>
          <a:xfrm>
            <a:off x="457200" y="274638"/>
            <a:ext cx="8229600" cy="1325562"/>
          </a:xfrm>
        </p:spPr>
        <p:txBody>
          <a:bodyPr>
            <a:normAutofit fontScale="90000"/>
          </a:bodyPr>
          <a:lstStyle/>
          <a:p>
            <a:pPr algn="ctr" fontAlgn="auto">
              <a:spcAft>
                <a:spcPts val="0"/>
              </a:spcAft>
              <a:defRPr/>
            </a:pPr>
            <a:r>
              <a:rPr dirty="0" smtClean="0"/>
              <a:t>The Land of Biblical Israel or Palestine/Holy Land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blinds(horizontal)">
                                      <p:cBhvr>
                                        <p:cTn id="7" dur="500"/>
                                        <p:tgtEl>
                                          <p:spTgt spid="327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2771">
                                            <p:txEl>
                                              <p:pRg st="2" end="2"/>
                                            </p:txEl>
                                          </p:spTgt>
                                        </p:tgtEl>
                                        <p:attrNameLst>
                                          <p:attrName>style.visibility</p:attrName>
                                        </p:attrNameLst>
                                      </p:cBhvr>
                                      <p:to>
                                        <p:strVal val="visible"/>
                                      </p:to>
                                    </p:set>
                                    <p:animEffect transition="in" filter="blinds(horizontal)">
                                      <p:cBhvr>
                                        <p:cTn id="12" dur="500"/>
                                        <p:tgtEl>
                                          <p:spTgt spid="327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2771">
                                            <p:txEl>
                                              <p:pRg st="4" end="4"/>
                                            </p:txEl>
                                          </p:spTgt>
                                        </p:tgtEl>
                                        <p:attrNameLst>
                                          <p:attrName>style.visibility</p:attrName>
                                        </p:attrNameLst>
                                      </p:cBhvr>
                                      <p:to>
                                        <p:strVal val="visible"/>
                                      </p:to>
                                    </p:set>
                                    <p:animEffect transition="in" filter="blinds(horizontal)">
                                      <p:cBhvr>
                                        <p:cTn id="17" dur="500"/>
                                        <p:tgtEl>
                                          <p:spTgt spid="327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6"/>
          <p:cNvSpPr>
            <a:spLocks noGrp="1" noRot="1" noChangeArrowheads="1"/>
          </p:cNvSpPr>
          <p:nvPr>
            <p:ph idx="1"/>
          </p:nvPr>
        </p:nvSpPr>
        <p:spPr>
          <a:xfrm>
            <a:off x="457200" y="1219200"/>
            <a:ext cx="8229600" cy="5486400"/>
          </a:xfrm>
        </p:spPr>
        <p:txBody>
          <a:bodyPr/>
          <a:lstStyle/>
          <a:p>
            <a:pPr>
              <a:lnSpc>
                <a:spcPct val="80000"/>
              </a:lnSpc>
            </a:pPr>
            <a:r>
              <a:rPr lang="en-US" sz="2800" dirty="0" smtClean="0"/>
              <a:t>Mark Twain's visit to Lebanon, Syria, and the Holy Land in 1867 was published in "The Innocents Abroad", where he described Palestine as follows:</a:t>
            </a:r>
          </a:p>
          <a:p>
            <a:pPr>
              <a:lnSpc>
                <a:spcPct val="80000"/>
              </a:lnSpc>
              <a:buFont typeface="Wingdings" pitchFamily="2" charset="2"/>
              <a:buNone/>
            </a:pPr>
            <a:endParaRPr lang="en-US" dirty="0" smtClean="0"/>
          </a:p>
          <a:p>
            <a:pPr marL="0" indent="0" algn="ctr">
              <a:lnSpc>
                <a:spcPct val="80000"/>
              </a:lnSpc>
              <a:buNone/>
            </a:pPr>
            <a:r>
              <a:rPr lang="en-US" sz="3200" dirty="0" smtClean="0"/>
              <a:t>"..... A desolate country whose soil is rich enough, but is given over wholly to weeds... a silent mournful expanse.... a desolation.... we never saw a human being on the whole route.... hardly a tree or shrub anywhere. Even the olive tree and the cactus, those fast friends of a worthless soil, had almost deserted the country." (</a:t>
            </a:r>
            <a:r>
              <a:rPr lang="en-US" sz="3200" dirty="0" smtClean="0">
                <a:hlinkClick r:id="rId2"/>
              </a:rPr>
              <a:t>The Innocents Abroad</a:t>
            </a:r>
            <a:r>
              <a:rPr lang="en-US" sz="3200" dirty="0" smtClean="0"/>
              <a:t>, p. 361-362)</a:t>
            </a:r>
          </a:p>
          <a:p>
            <a:pPr lvl="1">
              <a:lnSpc>
                <a:spcPct val="80000"/>
              </a:lnSpc>
            </a:pPr>
            <a:endParaRPr lang="en-US" sz="1800" b="1" i="1" dirty="0" smtClean="0">
              <a:solidFill>
                <a:srgbClr val="CF190B"/>
              </a:solidFill>
            </a:endParaRPr>
          </a:p>
          <a:p>
            <a:pPr lvl="1">
              <a:lnSpc>
                <a:spcPct val="80000"/>
              </a:lnSpc>
            </a:pPr>
            <a:r>
              <a:rPr lang="en-US" sz="1800" b="1" i="1" dirty="0" smtClean="0">
                <a:solidFill>
                  <a:srgbClr val="CF190B"/>
                </a:solidFill>
              </a:rPr>
              <a:t>This quote is considered out of context according to Muslim teaching</a:t>
            </a:r>
          </a:p>
        </p:txBody>
      </p:sp>
      <p:sp>
        <p:nvSpPr>
          <p:cNvPr id="27653" name="Rectangle 5"/>
          <p:cNvSpPr>
            <a:spLocks noGrp="1" noRot="1" noChangeArrowheads="1"/>
          </p:cNvSpPr>
          <p:nvPr>
            <p:ph type="title"/>
          </p:nvPr>
        </p:nvSpPr>
        <p:spPr>
          <a:xfrm>
            <a:off x="301625" y="228600"/>
            <a:ext cx="8510588" cy="685800"/>
          </a:xfrm>
        </p:spPr>
        <p:txBody>
          <a:bodyPr>
            <a:normAutofit fontScale="90000"/>
          </a:bodyPr>
          <a:lstStyle/>
          <a:p>
            <a:pPr fontAlgn="auto">
              <a:spcAft>
                <a:spcPts val="0"/>
              </a:spcAft>
              <a:defRPr/>
            </a:pPr>
            <a:r>
              <a:rPr dirty="0" smtClean="0"/>
              <a:t>An interesting observation…..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2706">
                                            <p:txEl>
                                              <p:pRg st="0" end="0"/>
                                            </p:txEl>
                                          </p:spTgt>
                                        </p:tgtEl>
                                        <p:attrNameLst>
                                          <p:attrName>style.visibility</p:attrName>
                                        </p:attrNameLst>
                                      </p:cBhvr>
                                      <p:to>
                                        <p:strVal val="visible"/>
                                      </p:to>
                                    </p:set>
                                    <p:anim calcmode="lin" valueType="num">
                                      <p:cBhvr>
                                        <p:cTn id="7" dur="500" fill="hold"/>
                                        <p:tgtEl>
                                          <p:spTgt spid="7270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270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2706">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72706">
                                            <p:txEl>
                                              <p:pRg st="2" end="2"/>
                                            </p:txEl>
                                          </p:spTgt>
                                        </p:tgtEl>
                                        <p:attrNameLst>
                                          <p:attrName>style.visibility</p:attrName>
                                        </p:attrNameLst>
                                      </p:cBhvr>
                                      <p:to>
                                        <p:strVal val="visible"/>
                                      </p:to>
                                    </p:set>
                                    <p:anim calcmode="lin" valueType="num">
                                      <p:cBhvr>
                                        <p:cTn id="12" dur="500" fill="hold"/>
                                        <p:tgtEl>
                                          <p:spTgt spid="72706">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72706">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7270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5" descr="pal-sykes-pic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949450"/>
            <a:ext cx="37338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Box 2"/>
          <p:cNvSpPr txBox="1">
            <a:spLocks noChangeArrowheads="1"/>
          </p:cNvSpPr>
          <p:nvPr/>
        </p:nvSpPr>
        <p:spPr bwMode="auto">
          <a:xfrm>
            <a:off x="381000" y="152400"/>
            <a:ext cx="83820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600" dirty="0"/>
              <a:t>The Sykes-Picot agreement of 1916 was the first attempt by the League of Nations to create a separate Arab and Jewish State – </a:t>
            </a:r>
            <a:r>
              <a:rPr lang="en-US" sz="2600" b="1" u="sng" dirty="0"/>
              <a:t>It failed!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p:cTn id="7" dur="500" fill="hold"/>
                                        <p:tgtEl>
                                          <p:spTgt spid="3686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686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686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6866"/>
                                        </p:tgtEl>
                                        <p:attrNameLst>
                                          <p:attrName>style.visibility</p:attrName>
                                        </p:attrNameLst>
                                      </p:cBhvr>
                                      <p:to>
                                        <p:strVal val="visible"/>
                                      </p:to>
                                    </p:set>
                                    <p:anim calcmode="lin" valueType="num">
                                      <p:cBhvr>
                                        <p:cTn id="14" dur="1000" fill="hold"/>
                                        <p:tgtEl>
                                          <p:spTgt spid="36866"/>
                                        </p:tgtEl>
                                        <p:attrNameLst>
                                          <p:attrName>ppt_w</p:attrName>
                                        </p:attrNameLst>
                                      </p:cBhvr>
                                      <p:tavLst>
                                        <p:tav tm="0">
                                          <p:val>
                                            <p:fltVal val="0"/>
                                          </p:val>
                                        </p:tav>
                                        <p:tav tm="100000">
                                          <p:val>
                                            <p:strVal val="#ppt_w"/>
                                          </p:val>
                                        </p:tav>
                                      </p:tavLst>
                                    </p:anim>
                                    <p:anim calcmode="lin" valueType="num">
                                      <p:cBhvr>
                                        <p:cTn id="15" dur="1000" fill="hold"/>
                                        <p:tgtEl>
                                          <p:spTgt spid="36866"/>
                                        </p:tgtEl>
                                        <p:attrNameLst>
                                          <p:attrName>ppt_h</p:attrName>
                                        </p:attrNameLst>
                                      </p:cBhvr>
                                      <p:tavLst>
                                        <p:tav tm="0">
                                          <p:val>
                                            <p:fltVal val="0"/>
                                          </p:val>
                                        </p:tav>
                                        <p:tav tm="100000">
                                          <p:val>
                                            <p:strVal val="#ppt_h"/>
                                          </p:val>
                                        </p:tav>
                                      </p:tavLst>
                                    </p:anim>
                                    <p:anim calcmode="lin" valueType="num">
                                      <p:cBhvr>
                                        <p:cTn id="16" dur="1000" fill="hold"/>
                                        <p:tgtEl>
                                          <p:spTgt spid="36866"/>
                                        </p:tgtEl>
                                        <p:attrNameLst>
                                          <p:attrName>style.rotation</p:attrName>
                                        </p:attrNameLst>
                                      </p:cBhvr>
                                      <p:tavLst>
                                        <p:tav tm="0">
                                          <p:val>
                                            <p:fltVal val="90"/>
                                          </p:val>
                                        </p:tav>
                                        <p:tav tm="100000">
                                          <p:val>
                                            <p:fltVal val="0"/>
                                          </p:val>
                                        </p:tav>
                                      </p:tavLst>
                                    </p:anim>
                                    <p:animEffect transition="in" filter="fade">
                                      <p:cBhvr>
                                        <p:cTn id="17" dur="10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descr="pal-transjrdn-19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441575"/>
            <a:ext cx="3276600"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extBox 2"/>
          <p:cNvSpPr txBox="1">
            <a:spLocks noChangeArrowheads="1"/>
          </p:cNvSpPr>
          <p:nvPr/>
        </p:nvSpPr>
        <p:spPr bwMode="auto">
          <a:xfrm>
            <a:off x="457200" y="152400"/>
            <a:ext cx="8001000"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600" dirty="0"/>
              <a:t>The Balfour Declaration (named after Lord Balfour of Britain) of 1917 eventually led to this division of the land to create a Jewish State and an Arab State with the intention of them being self governed. Many promises were made to both groups.</a:t>
            </a:r>
          </a:p>
        </p:txBody>
      </p:sp>
      <p:sp>
        <p:nvSpPr>
          <p:cNvPr id="37892" name="TextBox 3"/>
          <p:cNvSpPr txBox="1">
            <a:spLocks noChangeArrowheads="1"/>
          </p:cNvSpPr>
          <p:nvPr/>
        </p:nvSpPr>
        <p:spPr bwMode="auto">
          <a:xfrm>
            <a:off x="1219200" y="6213475"/>
            <a:ext cx="67056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600" dirty="0"/>
              <a:t>Then WWII broke out and disrupted things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 calcmode="lin" valueType="num">
                                      <p:cBhvr>
                                        <p:cTn id="7" dur="500" fill="hold"/>
                                        <p:tgtEl>
                                          <p:spTgt spid="3789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789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789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7890"/>
                                        </p:tgtEl>
                                        <p:attrNameLst>
                                          <p:attrName>style.visibility</p:attrName>
                                        </p:attrNameLst>
                                      </p:cBhvr>
                                      <p:to>
                                        <p:strVal val="visible"/>
                                      </p:to>
                                    </p:set>
                                    <p:anim calcmode="lin" valueType="num">
                                      <p:cBhvr>
                                        <p:cTn id="14" dur="1000" fill="hold"/>
                                        <p:tgtEl>
                                          <p:spTgt spid="37890"/>
                                        </p:tgtEl>
                                        <p:attrNameLst>
                                          <p:attrName>ppt_w</p:attrName>
                                        </p:attrNameLst>
                                      </p:cBhvr>
                                      <p:tavLst>
                                        <p:tav tm="0">
                                          <p:val>
                                            <p:fltVal val="0"/>
                                          </p:val>
                                        </p:tav>
                                        <p:tav tm="100000">
                                          <p:val>
                                            <p:strVal val="#ppt_w"/>
                                          </p:val>
                                        </p:tav>
                                      </p:tavLst>
                                    </p:anim>
                                    <p:anim calcmode="lin" valueType="num">
                                      <p:cBhvr>
                                        <p:cTn id="15" dur="1000" fill="hold"/>
                                        <p:tgtEl>
                                          <p:spTgt spid="37890"/>
                                        </p:tgtEl>
                                        <p:attrNameLst>
                                          <p:attrName>ppt_h</p:attrName>
                                        </p:attrNameLst>
                                      </p:cBhvr>
                                      <p:tavLst>
                                        <p:tav tm="0">
                                          <p:val>
                                            <p:fltVal val="0"/>
                                          </p:val>
                                        </p:tav>
                                        <p:tav tm="100000">
                                          <p:val>
                                            <p:strVal val="#ppt_h"/>
                                          </p:val>
                                        </p:tav>
                                      </p:tavLst>
                                    </p:anim>
                                    <p:anim calcmode="lin" valueType="num">
                                      <p:cBhvr>
                                        <p:cTn id="16" dur="1000" fill="hold"/>
                                        <p:tgtEl>
                                          <p:spTgt spid="37890"/>
                                        </p:tgtEl>
                                        <p:attrNameLst>
                                          <p:attrName>style.rotation</p:attrName>
                                        </p:attrNameLst>
                                      </p:cBhvr>
                                      <p:tavLst>
                                        <p:tav tm="0">
                                          <p:val>
                                            <p:fltVal val="90"/>
                                          </p:val>
                                        </p:tav>
                                        <p:tav tm="100000">
                                          <p:val>
                                            <p:fltVal val="0"/>
                                          </p:val>
                                        </p:tav>
                                      </p:tavLst>
                                    </p:anim>
                                    <p:animEffect transition="in" filter="fade">
                                      <p:cBhvr>
                                        <p:cTn id="17" dur="1000"/>
                                        <p:tgtEl>
                                          <p:spTgt spid="3789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7892">
                                            <p:txEl>
                                              <p:pRg st="0" end="0"/>
                                            </p:txEl>
                                          </p:spTgt>
                                        </p:tgtEl>
                                        <p:attrNameLst>
                                          <p:attrName>style.visibility</p:attrName>
                                        </p:attrNameLst>
                                      </p:cBhvr>
                                      <p:to>
                                        <p:strVal val="visible"/>
                                      </p:to>
                                    </p:set>
                                    <p:anim calcmode="lin" valueType="num">
                                      <p:cBhvr additive="base">
                                        <p:cTn id="22" dur="500" fill="hold"/>
                                        <p:tgtEl>
                                          <p:spTgt spid="37892">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789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5" descr="gen-assembly-part-19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228600"/>
            <a:ext cx="4572000" cy="619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extBox 2"/>
          <p:cNvSpPr txBox="1">
            <a:spLocks noChangeArrowheads="1"/>
          </p:cNvSpPr>
          <p:nvPr/>
        </p:nvSpPr>
        <p:spPr bwMode="auto">
          <a:xfrm>
            <a:off x="76200" y="246063"/>
            <a:ext cx="3733800" cy="600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200" dirty="0"/>
              <a:t>This was the plan drawn up by the United Nations in which they carved up the land in an attempt to create a Jewish State and an Arab in a much smaller land area than originally planned…..it was doomed for failure!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barn(inVertical)">
                                      <p:cBhvr>
                                        <p:cTn id="7" dur="500"/>
                                        <p:tgtEl>
                                          <p:spTgt spid="389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5" descr="israel-post-armstice-19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52400"/>
            <a:ext cx="4419600" cy="627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extBox 3"/>
          <p:cNvSpPr txBox="1">
            <a:spLocks noChangeArrowheads="1"/>
          </p:cNvSpPr>
          <p:nvPr/>
        </p:nvSpPr>
        <p:spPr bwMode="auto">
          <a:xfrm>
            <a:off x="228600" y="76200"/>
            <a:ext cx="41148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200" dirty="0"/>
              <a:t>In 1948 the United Nations recognized the Jewish State of Israel as a sovereign State and war broke out immediately with the neighboring countries of Egypt, Jordan, and Syria. This is the division of the land at the conclusion of the 1948 War.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 calcmode="lin" valueType="num">
                                      <p:cBhvr>
                                        <p:cTn id="7" dur="500" fill="hold"/>
                                        <p:tgtEl>
                                          <p:spTgt spid="3993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993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993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9938"/>
                                        </p:tgtEl>
                                        <p:attrNameLst>
                                          <p:attrName>style.visibility</p:attrName>
                                        </p:attrNameLst>
                                      </p:cBhvr>
                                      <p:to>
                                        <p:strVal val="visible"/>
                                      </p:to>
                                    </p:set>
                                    <p:anim calcmode="lin" valueType="num">
                                      <p:cBhvr>
                                        <p:cTn id="14" dur="1000" fill="hold"/>
                                        <p:tgtEl>
                                          <p:spTgt spid="39938"/>
                                        </p:tgtEl>
                                        <p:attrNameLst>
                                          <p:attrName>ppt_w</p:attrName>
                                        </p:attrNameLst>
                                      </p:cBhvr>
                                      <p:tavLst>
                                        <p:tav tm="0">
                                          <p:val>
                                            <p:fltVal val="0"/>
                                          </p:val>
                                        </p:tav>
                                        <p:tav tm="100000">
                                          <p:val>
                                            <p:strVal val="#ppt_w"/>
                                          </p:val>
                                        </p:tav>
                                      </p:tavLst>
                                    </p:anim>
                                    <p:anim calcmode="lin" valueType="num">
                                      <p:cBhvr>
                                        <p:cTn id="15" dur="1000" fill="hold"/>
                                        <p:tgtEl>
                                          <p:spTgt spid="39938"/>
                                        </p:tgtEl>
                                        <p:attrNameLst>
                                          <p:attrName>ppt_h</p:attrName>
                                        </p:attrNameLst>
                                      </p:cBhvr>
                                      <p:tavLst>
                                        <p:tav tm="0">
                                          <p:val>
                                            <p:fltVal val="0"/>
                                          </p:val>
                                        </p:tav>
                                        <p:tav tm="100000">
                                          <p:val>
                                            <p:strVal val="#ppt_h"/>
                                          </p:val>
                                        </p:tav>
                                      </p:tavLst>
                                    </p:anim>
                                    <p:anim calcmode="lin" valueType="num">
                                      <p:cBhvr>
                                        <p:cTn id="16" dur="1000" fill="hold"/>
                                        <p:tgtEl>
                                          <p:spTgt spid="39938"/>
                                        </p:tgtEl>
                                        <p:attrNameLst>
                                          <p:attrName>style.rotation</p:attrName>
                                        </p:attrNameLst>
                                      </p:cBhvr>
                                      <p:tavLst>
                                        <p:tav tm="0">
                                          <p:val>
                                            <p:fltVal val="90"/>
                                          </p:val>
                                        </p:tav>
                                        <p:tav tm="100000">
                                          <p:val>
                                            <p:fltVal val="0"/>
                                          </p:val>
                                        </p:tav>
                                      </p:tavLst>
                                    </p:anim>
                                    <p:animEffect transition="in" filter="fade">
                                      <p:cBhvr>
                                        <p:cTn id="17" dur="10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5" descr="73warl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265113"/>
            <a:ext cx="4191000" cy="630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TextBox 2"/>
          <p:cNvSpPr txBox="1">
            <a:spLocks noChangeArrowheads="1"/>
          </p:cNvSpPr>
          <p:nvPr/>
        </p:nvSpPr>
        <p:spPr bwMode="auto">
          <a:xfrm>
            <a:off x="228600" y="228600"/>
            <a:ext cx="41910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dirty="0"/>
              <a:t>Israel fought another war in 1967 (Called the </a:t>
            </a:r>
            <a:r>
              <a:rPr lang="en-US" sz="2800" b="1" u="sng" dirty="0"/>
              <a:t>Six Day War</a:t>
            </a:r>
            <a:r>
              <a:rPr lang="en-US" sz="2800" dirty="0"/>
              <a:t>) in which they defeated the combined orchestrated attacks led by Egypt, Syria, and Jordan in just six days. It was a humiliating defeat to the Arab world as Israel gained control of the entire </a:t>
            </a:r>
            <a:r>
              <a:rPr lang="en-US" sz="2800" b="1" dirty="0"/>
              <a:t>Sinai Peninsula</a:t>
            </a:r>
            <a:r>
              <a:rPr lang="en-US" sz="2800" dirty="0"/>
              <a:t>, the </a:t>
            </a:r>
            <a:r>
              <a:rPr lang="en-US" sz="2800" b="1" dirty="0"/>
              <a:t>Gaza Strip</a:t>
            </a:r>
            <a:r>
              <a:rPr lang="en-US" sz="2800" dirty="0"/>
              <a:t>, the </a:t>
            </a:r>
            <a:r>
              <a:rPr lang="en-US" sz="2800" b="1" dirty="0"/>
              <a:t>West Bank</a:t>
            </a:r>
            <a:r>
              <a:rPr lang="en-US" sz="2800" dirty="0"/>
              <a:t>, and the </a:t>
            </a:r>
            <a:r>
              <a:rPr lang="en-US" sz="2800" b="1" dirty="0"/>
              <a:t>Golan Heights</a:t>
            </a:r>
            <a:r>
              <a:rPr lang="en-US" sz="2800" dirty="0"/>
              <a:t>.</a:t>
            </a:r>
            <a:r>
              <a:rPr lang="en-US" sz="2400" dirty="0"/>
              <a:t> </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5" descr="post67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81000"/>
            <a:ext cx="28194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extBox 2"/>
          <p:cNvSpPr txBox="1">
            <a:spLocks noChangeArrowheads="1"/>
          </p:cNvSpPr>
          <p:nvPr/>
        </p:nvSpPr>
        <p:spPr bwMode="auto">
          <a:xfrm>
            <a:off x="76200" y="228600"/>
            <a:ext cx="5920014" cy="652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dirty="0"/>
              <a:t>At the conclusion of the Six Day War, this was the Cease Fire Lines between Israel and its neighbors.</a:t>
            </a:r>
          </a:p>
          <a:p>
            <a:pPr eaLnBrk="1" hangingPunct="1"/>
            <a:endParaRPr lang="en-US" sz="2200" dirty="0"/>
          </a:p>
          <a:p>
            <a:pPr eaLnBrk="1" hangingPunct="1"/>
            <a:r>
              <a:rPr lang="en-US" sz="2200" dirty="0"/>
              <a:t>Since this was an embarrassment to the neighboring countries and to the entire Arab world, Egypt led yet another attack in 1973 called the Yom Kippur War in which they launched a sneak attack against Israel on their most holy day (The Day of Atonement).</a:t>
            </a:r>
          </a:p>
          <a:p>
            <a:pPr eaLnBrk="1" hangingPunct="1"/>
            <a:endParaRPr lang="en-US" sz="2200" dirty="0"/>
          </a:p>
          <a:p>
            <a:pPr eaLnBrk="1" hangingPunct="1"/>
            <a:r>
              <a:rPr lang="en-US" sz="2200" dirty="0"/>
              <a:t>Israel suffered the embarrassment of not being prepared as this invasion took them totally by surprise and they experienced numerous casualties. Israel was able to regroup and successfully defeat the Egyptian led attack and it led to a peace agreement between Israel and Egypt in 1973. Israel gave control of the Sinai Peninsula back to </a:t>
            </a:r>
            <a:r>
              <a:rPr lang="en-US" sz="2200" dirty="0" smtClean="0"/>
              <a:t>Egypt.</a:t>
            </a:r>
            <a:endParaRPr lang="en-US" sz="2000" dirty="0"/>
          </a:p>
        </p:txBody>
      </p:sp>
      <p:cxnSp>
        <p:nvCxnSpPr>
          <p:cNvPr id="5" name="Straight Arrow Connector 4"/>
          <p:cNvCxnSpPr/>
          <p:nvPr/>
        </p:nvCxnSpPr>
        <p:spPr>
          <a:xfrm rot="16200000" flipH="1">
            <a:off x="4738914" y="1522244"/>
            <a:ext cx="2514600" cy="838200"/>
          </a:xfrm>
          <a:prstGeom prst="straightConnector1">
            <a:avLst/>
          </a:prstGeom>
          <a:ln w="444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486400" y="762000"/>
            <a:ext cx="2895600" cy="1371600"/>
          </a:xfrm>
          <a:prstGeom prst="straightConnector1">
            <a:avLst/>
          </a:prstGeom>
          <a:ln w="4445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638800" y="762000"/>
            <a:ext cx="2895600" cy="304800"/>
          </a:xfrm>
          <a:prstGeom prst="straightConnector1">
            <a:avLst/>
          </a:prstGeom>
          <a:ln w="444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4"/>
          <p:cNvSpPr>
            <a:spLocks noGrp="1" noChangeArrowheads="1"/>
          </p:cNvSpPr>
          <p:nvPr>
            <p:ph type="title"/>
          </p:nvPr>
        </p:nvSpPr>
        <p:spPr>
          <a:xfrm>
            <a:off x="457200" y="76200"/>
            <a:ext cx="8229600" cy="838200"/>
          </a:xfrm>
        </p:spPr>
        <p:txBody>
          <a:bodyPr/>
          <a:lstStyle/>
          <a:p>
            <a:pPr fontAlgn="auto">
              <a:spcAft>
                <a:spcPts val="0"/>
              </a:spcAft>
              <a:defRPr/>
            </a:pPr>
            <a:r>
              <a:rPr smtClean="0"/>
              <a:t>Modern Day Israel &amp; Neighbors</a:t>
            </a:r>
          </a:p>
        </p:txBody>
      </p:sp>
      <p:pic>
        <p:nvPicPr>
          <p:cNvPr id="43011" name="Picture 13" descr="modernisrael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1371600"/>
            <a:ext cx="23145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5"/>
          <p:cNvSpPr>
            <a:spLocks noChangeArrowheads="1"/>
          </p:cNvSpPr>
          <p:nvPr/>
        </p:nvSpPr>
        <p:spPr bwMode="auto">
          <a:xfrm>
            <a:off x="152400" y="1066800"/>
            <a:ext cx="6248400" cy="569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b="1" dirty="0"/>
              <a:t>Modern Israel</a:t>
            </a:r>
            <a:r>
              <a:rPr lang="en-US" sz="2800" dirty="0"/>
              <a:t> stands at the crossroads of Europe, Asia and Africa. Geographically, it belongs to the Asian continent. Its western border is the Mediterranean Sea. To the north it is bound by Lebanon and Syria, to the east by Jordan and to the south by the Red Sea and Egypt. Long and narrow in shape, Israel is about 290 miles (470 km.) long and 85 miles (135 km.) across at its widest point. Its total area is 22,145 </a:t>
            </a:r>
            <a:r>
              <a:rPr lang="en-US" sz="2800" dirty="0" err="1"/>
              <a:t>sq</a:t>
            </a:r>
            <a:r>
              <a:rPr lang="en-US" sz="2800" dirty="0"/>
              <a:t> km, of which 21,671 </a:t>
            </a:r>
            <a:r>
              <a:rPr lang="en-US" sz="2800" dirty="0" err="1"/>
              <a:t>sq</a:t>
            </a:r>
            <a:r>
              <a:rPr lang="en-US" sz="2800" dirty="0"/>
              <a:t> km is land area.</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5" descr="0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52400"/>
            <a:ext cx="52578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4034"/>
                                        </p:tgtEl>
                                        <p:attrNameLst>
                                          <p:attrName>style.visibility</p:attrName>
                                        </p:attrNameLst>
                                      </p:cBhvr>
                                      <p:to>
                                        <p:strVal val="visible"/>
                                      </p:to>
                                    </p:set>
                                    <p:anim calcmode="lin" valueType="num">
                                      <p:cBhvr>
                                        <p:cTn id="7" dur="1000" fill="hold"/>
                                        <p:tgtEl>
                                          <p:spTgt spid="44034"/>
                                        </p:tgtEl>
                                        <p:attrNameLst>
                                          <p:attrName>ppt_w</p:attrName>
                                        </p:attrNameLst>
                                      </p:cBhvr>
                                      <p:tavLst>
                                        <p:tav tm="0">
                                          <p:val>
                                            <p:fltVal val="0"/>
                                          </p:val>
                                        </p:tav>
                                        <p:tav tm="100000">
                                          <p:val>
                                            <p:strVal val="#ppt_w"/>
                                          </p:val>
                                        </p:tav>
                                      </p:tavLst>
                                    </p:anim>
                                    <p:anim calcmode="lin" valueType="num">
                                      <p:cBhvr>
                                        <p:cTn id="8" dur="1000" fill="hold"/>
                                        <p:tgtEl>
                                          <p:spTgt spid="44034"/>
                                        </p:tgtEl>
                                        <p:attrNameLst>
                                          <p:attrName>ppt_h</p:attrName>
                                        </p:attrNameLst>
                                      </p:cBhvr>
                                      <p:tavLst>
                                        <p:tav tm="0">
                                          <p:val>
                                            <p:fltVal val="0"/>
                                          </p:val>
                                        </p:tav>
                                        <p:tav tm="100000">
                                          <p:val>
                                            <p:strVal val="#ppt_h"/>
                                          </p:val>
                                        </p:tav>
                                      </p:tavLst>
                                    </p:anim>
                                    <p:anim calcmode="lin" valueType="num">
                                      <p:cBhvr>
                                        <p:cTn id="9" dur="1000" fill="hold"/>
                                        <p:tgtEl>
                                          <p:spTgt spid="44034"/>
                                        </p:tgtEl>
                                        <p:attrNameLst>
                                          <p:attrName>style.rotation</p:attrName>
                                        </p:attrNameLst>
                                      </p:cBhvr>
                                      <p:tavLst>
                                        <p:tav tm="0">
                                          <p:val>
                                            <p:fltVal val="90"/>
                                          </p:val>
                                        </p:tav>
                                        <p:tav tm="100000">
                                          <p:val>
                                            <p:fltVal val="0"/>
                                          </p:val>
                                        </p:tav>
                                      </p:tavLst>
                                    </p:anim>
                                    <p:animEffect transition="in" filter="fade">
                                      <p:cBhvr>
                                        <p:cTn id="10" dur="1000"/>
                                        <p:tgtEl>
                                          <p:spTgt spid="44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763000" cy="1371600"/>
          </a:xfrm>
        </p:spPr>
        <p:txBody>
          <a:bodyPr>
            <a:normAutofit/>
          </a:bodyPr>
          <a:lstStyle/>
          <a:p>
            <a:pPr algn="ctr"/>
            <a:r>
              <a:rPr lang="en-US" sz="3600" dirty="0" smtClean="0"/>
              <a:t>Can we connect the </a:t>
            </a:r>
            <a:r>
              <a:rPr lang="en-US" sz="3600" dirty="0" smtClean="0"/>
              <a:t>Scriptural </a:t>
            </a:r>
            <a:r>
              <a:rPr lang="en-US" sz="3600" dirty="0" smtClean="0"/>
              <a:t>promises to </a:t>
            </a:r>
            <a:r>
              <a:rPr lang="en-US" sz="3600" dirty="0" smtClean="0"/>
              <a:t>what has happened and what is yet to happen</a:t>
            </a:r>
            <a:r>
              <a:rPr lang="en-US" sz="3600" dirty="0" smtClean="0"/>
              <a:t>?</a:t>
            </a:r>
            <a:endParaRPr lang="en-US" sz="3600" dirty="0"/>
          </a:p>
        </p:txBody>
      </p:sp>
      <p:sp>
        <p:nvSpPr>
          <p:cNvPr id="3" name="Content Placeholder 2"/>
          <p:cNvSpPr>
            <a:spLocks noGrp="1"/>
          </p:cNvSpPr>
          <p:nvPr>
            <p:ph idx="1"/>
          </p:nvPr>
        </p:nvSpPr>
        <p:spPr>
          <a:xfrm>
            <a:off x="304800" y="1752600"/>
            <a:ext cx="8686800" cy="4572000"/>
          </a:xfrm>
        </p:spPr>
        <p:txBody>
          <a:bodyPr>
            <a:normAutofit lnSpcReduction="10000"/>
          </a:bodyPr>
          <a:lstStyle/>
          <a:p>
            <a:endParaRPr lang="en-US" sz="1400" dirty="0" smtClean="0"/>
          </a:p>
          <a:p>
            <a:pPr algn="ctr">
              <a:buNone/>
            </a:pPr>
            <a:r>
              <a:rPr lang="en-US" dirty="0" smtClean="0"/>
              <a:t>	</a:t>
            </a:r>
            <a:r>
              <a:rPr lang="en-US" sz="3400" b="1" dirty="0" smtClean="0"/>
              <a:t>“And behold you will conceive in your womb and bear a son, and you shall name Him </a:t>
            </a:r>
            <a:r>
              <a:rPr lang="en-US" sz="3400" b="1" u="sng" dirty="0" smtClean="0"/>
              <a:t>Jesus</a:t>
            </a:r>
            <a:r>
              <a:rPr lang="en-US" sz="3400" b="1" dirty="0" smtClean="0"/>
              <a:t>. He will be great and will be called the Son of the Most High; and </a:t>
            </a:r>
            <a:r>
              <a:rPr lang="en-US" sz="3400" b="1" u="sng" dirty="0" smtClean="0"/>
              <a:t>the Lord God will give Him the throne of His father David</a:t>
            </a:r>
            <a:r>
              <a:rPr lang="en-US" sz="3400" b="1" dirty="0" smtClean="0"/>
              <a:t>; and </a:t>
            </a:r>
            <a:r>
              <a:rPr lang="en-US" sz="3400" b="1" u="sng" dirty="0" smtClean="0"/>
              <a:t>He will reign over the house of Jacob forever</a:t>
            </a:r>
            <a:r>
              <a:rPr lang="en-US" sz="3400" b="1" dirty="0" smtClean="0"/>
              <a:t>, and </a:t>
            </a:r>
            <a:r>
              <a:rPr lang="en-US" sz="3400" b="1" u="sng" dirty="0" smtClean="0"/>
              <a:t>His kingdom will have no end</a:t>
            </a:r>
            <a:r>
              <a:rPr lang="en-US" sz="3400" b="1" dirty="0" smtClean="0"/>
              <a:t>” (Luke 1:31-33)</a:t>
            </a:r>
            <a:r>
              <a:rPr lang="en-US" dirty="0" smtClean="0"/>
              <a:t> </a:t>
            </a:r>
            <a:endParaRPr lang="en-US" dirty="0"/>
          </a:p>
        </p:txBody>
      </p:sp>
    </p:spTree>
    <p:extLst>
      <p:ext uri="{BB962C8B-B14F-4D97-AF65-F5344CB8AC3E}">
        <p14:creationId xmlns:p14="http://schemas.microsoft.com/office/powerpoint/2010/main" val="179877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Can we connect the Old Testament promises to </a:t>
            </a:r>
            <a:r>
              <a:rPr lang="en-US" dirty="0" smtClean="0"/>
              <a:t>modern </a:t>
            </a:r>
            <a:r>
              <a:rPr lang="en-US" dirty="0"/>
              <a:t>d</a:t>
            </a:r>
            <a:r>
              <a:rPr lang="en-US" dirty="0" smtClean="0"/>
              <a:t>ay events?</a:t>
            </a:r>
            <a:endParaRPr lang="en-US" dirty="0"/>
          </a:p>
        </p:txBody>
      </p:sp>
      <p:sp>
        <p:nvSpPr>
          <p:cNvPr id="3" name="Content Placeholder 2"/>
          <p:cNvSpPr>
            <a:spLocks noGrp="1"/>
          </p:cNvSpPr>
          <p:nvPr>
            <p:ph idx="1"/>
          </p:nvPr>
        </p:nvSpPr>
        <p:spPr>
          <a:xfrm>
            <a:off x="304800" y="1782762"/>
            <a:ext cx="8686800" cy="4922838"/>
          </a:xfrm>
        </p:spPr>
        <p:txBody>
          <a:bodyPr>
            <a:normAutofit fontScale="92500" lnSpcReduction="20000"/>
          </a:bodyPr>
          <a:lstStyle/>
          <a:p>
            <a:endParaRPr lang="en-US" sz="1400" dirty="0" smtClean="0"/>
          </a:p>
          <a:p>
            <a:pPr algn="ctr">
              <a:buNone/>
            </a:pPr>
            <a:r>
              <a:rPr lang="en-US" dirty="0" smtClean="0"/>
              <a:t>	</a:t>
            </a:r>
            <a:r>
              <a:rPr lang="en-US" sz="3600" dirty="0"/>
              <a:t> “Behold, the days are coming, declares the Lord, when I will fulfill the good word which I have spoken concerning the house of Israel and the house of Judah. In those days and at that time I will cause a </a:t>
            </a:r>
            <a:r>
              <a:rPr lang="en-US" sz="3600" b="1" u="sng" dirty="0"/>
              <a:t>righteous Branch of David</a:t>
            </a:r>
            <a:r>
              <a:rPr lang="en-US" sz="3600" dirty="0"/>
              <a:t> to spring forth; and He shall execute justice and righteousness on the earth. In those days Judah will be saved and Jerusalem will dwell in safety; and this is the name by which she will be called: the Lord is our righteousness</a:t>
            </a:r>
            <a:r>
              <a:rPr lang="en-US" sz="3600" dirty="0" smtClean="0"/>
              <a:t>” (Jeremiah 33:14-16)</a:t>
            </a:r>
            <a:r>
              <a:rPr lang="en-US" dirty="0" smtClean="0"/>
              <a:t> </a:t>
            </a:r>
            <a:endParaRPr lang="en-US" dirty="0"/>
          </a:p>
        </p:txBody>
      </p:sp>
    </p:spTree>
    <p:extLst>
      <p:ext uri="{BB962C8B-B14F-4D97-AF65-F5344CB8AC3E}">
        <p14:creationId xmlns:p14="http://schemas.microsoft.com/office/powerpoint/2010/main" val="406523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685800"/>
          </a:xfrm>
        </p:spPr>
        <p:txBody>
          <a:bodyPr>
            <a:normAutofit/>
          </a:bodyPr>
          <a:lstStyle/>
          <a:p>
            <a:pPr algn="ctr"/>
            <a:r>
              <a:rPr lang="en-US" sz="3600" dirty="0" smtClean="0"/>
              <a:t>Future Fulfillment?</a:t>
            </a:r>
            <a:endParaRPr lang="en-US" sz="3600" dirty="0"/>
          </a:p>
        </p:txBody>
      </p:sp>
      <p:sp>
        <p:nvSpPr>
          <p:cNvPr id="3" name="Content Placeholder 2"/>
          <p:cNvSpPr>
            <a:spLocks noGrp="1"/>
          </p:cNvSpPr>
          <p:nvPr>
            <p:ph idx="1"/>
          </p:nvPr>
        </p:nvSpPr>
        <p:spPr>
          <a:xfrm>
            <a:off x="304800" y="1143000"/>
            <a:ext cx="8686800" cy="5410200"/>
          </a:xfrm>
        </p:spPr>
        <p:txBody>
          <a:bodyPr>
            <a:normAutofit fontScale="55000" lnSpcReduction="20000"/>
          </a:bodyPr>
          <a:lstStyle/>
          <a:p>
            <a:endParaRPr lang="en-US" sz="1400" dirty="0" smtClean="0"/>
          </a:p>
          <a:p>
            <a:pPr algn="ctr">
              <a:buNone/>
            </a:pPr>
            <a:r>
              <a:rPr lang="en-US" dirty="0" smtClean="0"/>
              <a:t>	</a:t>
            </a:r>
            <a:r>
              <a:rPr lang="en-US" sz="3600" dirty="0"/>
              <a:t> </a:t>
            </a:r>
            <a:r>
              <a:rPr lang="en-US" sz="4900" dirty="0"/>
              <a:t>“My servant David will be king over them, and they will all have </a:t>
            </a:r>
            <a:r>
              <a:rPr lang="en-US" sz="4900" b="1" u="sng" dirty="0"/>
              <a:t>one shepherd</a:t>
            </a:r>
            <a:r>
              <a:rPr lang="en-US" sz="4900" dirty="0"/>
              <a:t>; and they will walk in my ordinances and keep My statutes and observe them. </a:t>
            </a:r>
            <a:r>
              <a:rPr lang="en-US" sz="4900" b="1" u="sng" dirty="0"/>
              <a:t>They will live on the land</a:t>
            </a:r>
            <a:r>
              <a:rPr lang="en-US" sz="4900" dirty="0"/>
              <a:t> that I gave to Jacob My servant, in which your fathers lived; and they will live on it, they, and their sons, and their sons’ sons, </a:t>
            </a:r>
            <a:r>
              <a:rPr lang="en-US" sz="4900" b="1" u="sng" dirty="0"/>
              <a:t>forever</a:t>
            </a:r>
            <a:r>
              <a:rPr lang="en-US" sz="4900" dirty="0"/>
              <a:t>; and David My servant will be their prince </a:t>
            </a:r>
            <a:r>
              <a:rPr lang="en-US" sz="4900" b="1" u="sng" dirty="0"/>
              <a:t>forever</a:t>
            </a:r>
            <a:r>
              <a:rPr lang="en-US" sz="4900" dirty="0"/>
              <a:t>. I will make a </a:t>
            </a:r>
            <a:r>
              <a:rPr lang="en-US" sz="4900" b="1" u="sng" dirty="0"/>
              <a:t>covenant of peace</a:t>
            </a:r>
            <a:r>
              <a:rPr lang="en-US" sz="4900" dirty="0"/>
              <a:t> with them; it will be an </a:t>
            </a:r>
            <a:r>
              <a:rPr lang="en-US" sz="4900" b="1" u="sng" dirty="0"/>
              <a:t>everlasting covenant</a:t>
            </a:r>
            <a:r>
              <a:rPr lang="en-US" sz="4900" dirty="0"/>
              <a:t> with them. And I will place them and multiply them, and </a:t>
            </a:r>
            <a:r>
              <a:rPr lang="en-US" sz="4900" b="1" u="sng" dirty="0"/>
              <a:t>will set my sanctuary in their midst forever</a:t>
            </a:r>
            <a:r>
              <a:rPr lang="en-US" sz="4900" dirty="0"/>
              <a:t>. My dwelling place also will be with them; and I will be their God, and they will be My people. </a:t>
            </a:r>
            <a:r>
              <a:rPr lang="en-US" sz="4900" b="1" dirty="0"/>
              <a:t>And the nations will know that I am the Lord, who sanctifies Israel, when My sanctuary is in their midst </a:t>
            </a:r>
            <a:r>
              <a:rPr lang="en-US" sz="4900" b="1" u="sng" dirty="0"/>
              <a:t>forever</a:t>
            </a:r>
            <a:r>
              <a:rPr lang="en-US" sz="4900" dirty="0"/>
              <a:t>”. (Ezekiel 37:24-28)</a:t>
            </a:r>
            <a:r>
              <a:rPr lang="en-US" dirty="0" smtClean="0"/>
              <a:t> </a:t>
            </a:r>
            <a:endParaRPr lang="en-US" dirty="0"/>
          </a:p>
        </p:txBody>
      </p:sp>
    </p:spTree>
    <p:extLst>
      <p:ext uri="{BB962C8B-B14F-4D97-AF65-F5344CB8AC3E}">
        <p14:creationId xmlns:p14="http://schemas.microsoft.com/office/powerpoint/2010/main" val="2589362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304800"/>
            <a:ext cx="8229600" cy="838200"/>
          </a:xfrm>
        </p:spPr>
        <p:txBody>
          <a:bodyPr/>
          <a:lstStyle/>
          <a:p>
            <a:pPr algn="ctr"/>
            <a:r>
              <a:rPr lang="en-US" dirty="0"/>
              <a:t>Check this </a:t>
            </a:r>
            <a:r>
              <a:rPr lang="en-US" dirty="0" smtClean="0"/>
              <a:t>out!</a:t>
            </a:r>
            <a:endParaRPr lang="en-US" dirty="0"/>
          </a:p>
        </p:txBody>
      </p:sp>
      <p:sp>
        <p:nvSpPr>
          <p:cNvPr id="27651" name="Rectangle 3"/>
          <p:cNvSpPr>
            <a:spLocks noGrp="1" noChangeArrowheads="1"/>
          </p:cNvSpPr>
          <p:nvPr>
            <p:ph type="body" idx="1"/>
          </p:nvPr>
        </p:nvSpPr>
        <p:spPr>
          <a:xfrm>
            <a:off x="457200" y="1828800"/>
            <a:ext cx="8229600" cy="4419600"/>
          </a:xfrm>
        </p:spPr>
        <p:txBody>
          <a:bodyPr/>
          <a:lstStyle/>
          <a:p>
            <a:pPr>
              <a:lnSpc>
                <a:spcPct val="90000"/>
              </a:lnSpc>
            </a:pPr>
            <a:r>
              <a:rPr lang="en-US" sz="3200" dirty="0"/>
              <a:t>“Then I saw a new heaven and a new earth…and the holy city coming down out of heaven from God…And I heard a loud voice from the throne saying, Behold the tabernacle of God is among men, and He will dwell among them, and they shall be His people and God Himself will be among them, and He will wipe away every tear from their eyes….”(Revelation 21:1-4)</a:t>
            </a:r>
          </a:p>
          <a:p>
            <a:pPr>
              <a:lnSpc>
                <a:spcPct val="90000"/>
              </a:lnSpc>
              <a:buFont typeface="Wingdings" pitchFamily="2" charset="2"/>
              <a:buNone/>
            </a:pPr>
            <a:endParaRPr lang="en-US" sz="2400" dirty="0"/>
          </a:p>
        </p:txBody>
      </p:sp>
    </p:spTree>
    <p:extLst>
      <p:ext uri="{BB962C8B-B14F-4D97-AF65-F5344CB8AC3E}">
        <p14:creationId xmlns:p14="http://schemas.microsoft.com/office/powerpoint/2010/main" val="3751802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p:cTn id="7" dur="500" fill="hold"/>
                                        <p:tgtEl>
                                          <p:spTgt spid="2765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765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76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685800"/>
          </a:xfrm>
        </p:spPr>
        <p:txBody>
          <a:bodyPr>
            <a:normAutofit/>
          </a:bodyPr>
          <a:lstStyle/>
          <a:p>
            <a:pPr algn="ctr"/>
            <a:r>
              <a:rPr lang="en-US" sz="3600" dirty="0" smtClean="0"/>
              <a:t>Everyone will answer to the Lord</a:t>
            </a:r>
            <a:endParaRPr lang="en-US" sz="3600" dirty="0"/>
          </a:p>
        </p:txBody>
      </p:sp>
      <p:sp>
        <p:nvSpPr>
          <p:cNvPr id="3" name="Content Placeholder 2"/>
          <p:cNvSpPr>
            <a:spLocks noGrp="1"/>
          </p:cNvSpPr>
          <p:nvPr>
            <p:ph idx="1"/>
          </p:nvPr>
        </p:nvSpPr>
        <p:spPr>
          <a:xfrm>
            <a:off x="304800" y="1143000"/>
            <a:ext cx="8686800" cy="5410200"/>
          </a:xfrm>
        </p:spPr>
        <p:txBody>
          <a:bodyPr>
            <a:normAutofit/>
          </a:bodyPr>
          <a:lstStyle/>
          <a:p>
            <a:pPr>
              <a:buNone/>
            </a:pPr>
            <a:r>
              <a:rPr lang="en-US" sz="2800" dirty="0" smtClean="0"/>
              <a:t>	“</a:t>
            </a:r>
            <a:r>
              <a:rPr lang="en-US" sz="2800" dirty="0"/>
              <a:t>For this reason also, God highly exalted Him, </a:t>
            </a:r>
            <a:r>
              <a:rPr lang="en-US" sz="2800" dirty="0" smtClean="0"/>
              <a:t>and bestowed </a:t>
            </a:r>
            <a:r>
              <a:rPr lang="en-US" sz="2800" dirty="0"/>
              <a:t>on Him the name which is above every name, so that at the name of Jesus every knee will bow, of those who are in heaven and on earth and under the earth, and that every tongue will confess that Jesus Christ is Lord to the glory of God the </a:t>
            </a:r>
            <a:r>
              <a:rPr lang="en-US" sz="2800" dirty="0" smtClean="0"/>
              <a:t>Father</a:t>
            </a:r>
            <a:r>
              <a:rPr lang="en-US" sz="2800" dirty="0"/>
              <a:t>” (Philippians 2:9-11</a:t>
            </a:r>
            <a:r>
              <a:rPr lang="en-US" sz="2800" dirty="0" smtClean="0"/>
              <a:t>)</a:t>
            </a:r>
          </a:p>
          <a:p>
            <a:pPr>
              <a:buNone/>
            </a:pPr>
            <a:endParaRPr lang="en-US" sz="2800" dirty="0"/>
          </a:p>
          <a:p>
            <a:pPr>
              <a:buNone/>
            </a:pPr>
            <a:r>
              <a:rPr lang="en-US" sz="2800" dirty="0" smtClean="0"/>
              <a:t>	“</a:t>
            </a:r>
            <a:r>
              <a:rPr lang="en-US" sz="2800" dirty="0"/>
              <a:t>Behold, I am coming quickly, and My reward is with Me, to render to every man according to what he has done. I am the Alpha and Omega, the first and the last, the beginning and the end” (Revelation 22:13)</a:t>
            </a:r>
          </a:p>
        </p:txBody>
      </p:sp>
    </p:spTree>
    <p:extLst>
      <p:ext uri="{BB962C8B-B14F-4D97-AF65-F5344CB8AC3E}">
        <p14:creationId xmlns:p14="http://schemas.microsoft.com/office/powerpoint/2010/main" val="1668033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295400"/>
          </a:xfrm>
        </p:spPr>
        <p:txBody>
          <a:bodyPr>
            <a:noAutofit/>
          </a:bodyPr>
          <a:lstStyle/>
          <a:p>
            <a:pPr algn="ctr"/>
            <a:r>
              <a:rPr lang="en-US" sz="4000" dirty="0" smtClean="0"/>
              <a:t>Jesus will return and everything will be made right!</a:t>
            </a:r>
            <a:endParaRPr lang="en-US" sz="4000" dirty="0"/>
          </a:p>
        </p:txBody>
      </p:sp>
      <p:sp>
        <p:nvSpPr>
          <p:cNvPr id="3" name="Content Placeholder 2"/>
          <p:cNvSpPr>
            <a:spLocks noGrp="1"/>
          </p:cNvSpPr>
          <p:nvPr>
            <p:ph idx="1"/>
          </p:nvPr>
        </p:nvSpPr>
        <p:spPr>
          <a:xfrm>
            <a:off x="228600" y="1905000"/>
            <a:ext cx="8686800" cy="4648200"/>
          </a:xfrm>
        </p:spPr>
        <p:txBody>
          <a:bodyPr>
            <a:normAutofit/>
          </a:bodyPr>
          <a:lstStyle/>
          <a:p>
            <a:pPr>
              <a:buNone/>
            </a:pPr>
            <a:r>
              <a:rPr lang="en-US" sz="2800" dirty="0" smtClean="0"/>
              <a:t>	</a:t>
            </a:r>
            <a:r>
              <a:rPr lang="en-US" sz="4000" dirty="0" smtClean="0"/>
              <a:t>“Be patient then brothers until the Lord’s coming. See how the farmer  waits for the land to yield its valuable crop and how patient he is for the autumn and spring rains. You too be patient and stand firm, because the Lord’s coming is near. (James 5:7-8)</a:t>
            </a:r>
            <a:endParaRPr lang="en-US" sz="4000" dirty="0"/>
          </a:p>
        </p:txBody>
      </p:sp>
    </p:spTree>
    <p:extLst>
      <p:ext uri="{BB962C8B-B14F-4D97-AF65-F5344CB8AC3E}">
        <p14:creationId xmlns:p14="http://schemas.microsoft.com/office/powerpoint/2010/main" val="213729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Subtitle 2"/>
          <p:cNvSpPr>
            <a:spLocks noGrp="1"/>
          </p:cNvSpPr>
          <p:nvPr>
            <p:ph type="subTitle" idx="1"/>
          </p:nvPr>
        </p:nvSpPr>
        <p:spPr>
          <a:xfrm>
            <a:off x="1371600" y="3657600"/>
            <a:ext cx="6400800" cy="914400"/>
          </a:xfrm>
        </p:spPr>
        <p:txBody>
          <a:bodyPr/>
          <a:lstStyle/>
          <a:p>
            <a:pPr fontAlgn="auto">
              <a:spcAft>
                <a:spcPts val="0"/>
              </a:spcAft>
              <a:buFont typeface="Wingdings 2"/>
              <a:buNone/>
              <a:defRPr/>
            </a:pPr>
            <a:r>
              <a:rPr lang="en-US" sz="4000" smtClean="0"/>
              <a:t>END</a:t>
            </a:r>
          </a:p>
        </p:txBody>
      </p:sp>
      <p:sp>
        <p:nvSpPr>
          <p:cNvPr id="2" name="Title 1"/>
          <p:cNvSpPr>
            <a:spLocks noGrp="1"/>
          </p:cNvSpPr>
          <p:nvPr>
            <p:ph type="ctrTitle"/>
          </p:nvPr>
        </p:nvSpPr>
        <p:spPr>
          <a:xfrm>
            <a:off x="422030" y="1981200"/>
            <a:ext cx="8229600" cy="1219200"/>
          </a:xfrm>
        </p:spPr>
        <p:txBody>
          <a:bodyPr/>
          <a:lstStyle/>
          <a:p>
            <a:pPr fontAlgn="auto">
              <a:spcAft>
                <a:spcPts val="0"/>
              </a:spcAft>
              <a:defRPr/>
            </a:pPr>
            <a:r>
              <a:rPr smtClean="0"/>
              <a:t>The</a:t>
            </a:r>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1420</TotalTime>
  <Words>3031</Words>
  <Application>Microsoft Office PowerPoint</Application>
  <PresentationFormat>On-screen Show (4:3)</PresentationFormat>
  <Paragraphs>270</Paragraphs>
  <Slides>69</Slides>
  <Notes>2</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Paper</vt:lpstr>
      <vt:lpstr> The Conflict in the Middle East  </vt:lpstr>
      <vt:lpstr>Introduction</vt:lpstr>
      <vt:lpstr>Introduction</vt:lpstr>
      <vt:lpstr>Introduction</vt:lpstr>
      <vt:lpstr>Introduction</vt:lpstr>
      <vt:lpstr> A History of  </vt:lpstr>
      <vt:lpstr>PowerPoint Presentation</vt:lpstr>
      <vt:lpstr> Geography of the Bible (Overview) </vt:lpstr>
      <vt:lpstr>PowerPoint Presentation</vt:lpstr>
      <vt:lpstr>PowerPoint Presentation</vt:lpstr>
      <vt:lpstr>PowerPoint Presentation</vt:lpstr>
      <vt:lpstr>PowerPoint Presentation</vt:lpstr>
      <vt:lpstr>Palestine</vt:lpstr>
      <vt:lpstr>PowerPoint Presentation</vt:lpstr>
      <vt:lpstr>The Land of Canaan/Palestine/Israel</vt:lpstr>
      <vt:lpstr>The Land of Canaan/Palestine/Israel</vt:lpstr>
      <vt:lpstr>Pre-Abraham &amp; Early Abraham Years</vt:lpstr>
      <vt:lpstr>The Lord spoke these words to Abraham:</vt:lpstr>
      <vt:lpstr>PowerPoint Presentation</vt:lpstr>
      <vt:lpstr>PowerPoint Presentation</vt:lpstr>
      <vt:lpstr>A First of Many Family Divisions</vt:lpstr>
      <vt:lpstr>The Lord’s Promise to Abraham</vt:lpstr>
      <vt:lpstr>Abraham’s Descendants:</vt:lpstr>
      <vt:lpstr>Abraham’s Descendants:</vt:lpstr>
      <vt:lpstr>Abraham’s Descendants:</vt:lpstr>
      <vt:lpstr>Abraham’s Descendants:</vt:lpstr>
      <vt:lpstr>Isaac’s Descendants:</vt:lpstr>
      <vt:lpstr>Jacob’s Sons – 12 Tribes of Israel</vt:lpstr>
      <vt:lpstr>The Family Moves to Egypt</vt:lpstr>
      <vt:lpstr>Living in Egypt</vt:lpstr>
      <vt:lpstr>The Time of the Exodus</vt:lpstr>
      <vt:lpstr>The Conquest of Canaan</vt:lpstr>
      <vt:lpstr>The Conquest of Canaan</vt:lpstr>
      <vt:lpstr>PowerPoint Presentation</vt:lpstr>
      <vt:lpstr>PowerPoint Presentation</vt:lpstr>
      <vt:lpstr>The Period of the Judges (1350-1050)</vt:lpstr>
      <vt:lpstr>The Period of the Judges (1350-1050)</vt:lpstr>
      <vt:lpstr>The Period of the Judges (1350-1050)</vt:lpstr>
      <vt:lpstr>The Period of the Judges (1350-1050)</vt:lpstr>
      <vt:lpstr>The Period of the Kings  (1050-586 B.C)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Land of Biblical Israel or Palestine/Holy Land</vt:lpstr>
      <vt:lpstr>The Land of Biblical Israel or Palestine/Holy Land</vt:lpstr>
      <vt:lpstr>An interesting observation…..</vt:lpstr>
      <vt:lpstr>PowerPoint Presentation</vt:lpstr>
      <vt:lpstr>PowerPoint Presentation</vt:lpstr>
      <vt:lpstr>PowerPoint Presentation</vt:lpstr>
      <vt:lpstr>PowerPoint Presentation</vt:lpstr>
      <vt:lpstr>PowerPoint Presentation</vt:lpstr>
      <vt:lpstr>PowerPoint Presentation</vt:lpstr>
      <vt:lpstr>Modern Day Israel &amp; Neighbors</vt:lpstr>
      <vt:lpstr>PowerPoint Presentation</vt:lpstr>
      <vt:lpstr>Can we connect the Scriptural promises to what has happened and what is yet to happen?</vt:lpstr>
      <vt:lpstr>Can we connect the Old Testament promises to modern day events?</vt:lpstr>
      <vt:lpstr>Future Fulfillment?</vt:lpstr>
      <vt:lpstr>Check this out!</vt:lpstr>
      <vt:lpstr>Everyone will answer to the Lord</vt:lpstr>
      <vt:lpstr>Jesus will return and everything will be made right!</vt:lpstr>
      <vt:lpstr>The</vt:lpstr>
    </vt:vector>
  </TitlesOfParts>
  <Company>Shamrock Realtors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Mike Southwick</dc:creator>
  <cp:lastModifiedBy>Mike Southwick</cp:lastModifiedBy>
  <cp:revision>141</cp:revision>
  <dcterms:created xsi:type="dcterms:W3CDTF">2007-07-26T22:46:06Z</dcterms:created>
  <dcterms:modified xsi:type="dcterms:W3CDTF">2011-11-17T21:50:03Z</dcterms:modified>
</cp:coreProperties>
</file>