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2" r:id="rId45"/>
    <p:sldId id="300" r:id="rId46"/>
    <p:sldId id="304" r:id="rId47"/>
    <p:sldId id="301" r:id="rId4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0" d="100"/>
          <a:sy n="70" d="100"/>
        </p:scale>
        <p:origin x="-1386"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smtClean="0"/>
              <a:t>Click to edit Master title style</a:t>
            </a:r>
            <a:endParaRPr kumimoji="0" lang="en-US"/>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a:endParaRPr lang="en-US">
              <a:solidFill>
                <a:prstClr val="white"/>
              </a:solidFill>
            </a:endParaRPr>
          </a:p>
        </p:txBody>
      </p:sp>
      <p:sp>
        <p:nvSpPr>
          <p:cNvPr id="15" name="Date Placeholder 14"/>
          <p:cNvSpPr>
            <a:spLocks noGrp="1"/>
          </p:cNvSpPr>
          <p:nvPr>
            <p:ph type="dt" sz="half" idx="10"/>
          </p:nvPr>
        </p:nvSpPr>
        <p:spPr/>
        <p:txBody>
          <a:bodyPr/>
          <a:lstStyle/>
          <a:p>
            <a:fld id="{9C0DEDC6-5AF1-4F6D-918D-98265BF491A4}" type="datetimeFigureOut">
              <a:rPr lang="en-US" smtClean="0">
                <a:solidFill>
                  <a:srgbClr val="FEFAC9"/>
                </a:solidFill>
              </a:rPr>
              <a:pPr/>
              <a:t>10/19/2013</a:t>
            </a:fld>
            <a:endParaRPr lang="en-US">
              <a:solidFill>
                <a:srgbClr val="FEFAC9"/>
              </a:solidFill>
            </a:endParaRPr>
          </a:p>
        </p:txBody>
      </p:sp>
      <p:sp>
        <p:nvSpPr>
          <p:cNvPr id="16" name="Slide Number Placeholder 15"/>
          <p:cNvSpPr>
            <a:spLocks noGrp="1"/>
          </p:cNvSpPr>
          <p:nvPr>
            <p:ph type="sldNum" sz="quarter" idx="11"/>
          </p:nvPr>
        </p:nvSpPr>
        <p:spPr/>
        <p:txBody>
          <a:bodyPr/>
          <a:lstStyle/>
          <a:p>
            <a:fld id="{BC70F683-6CE4-44FC-A5B0-4F069A48C6F2}" type="slidenum">
              <a:rPr lang="en-US" smtClean="0">
                <a:solidFill>
                  <a:srgbClr val="FEFAC9"/>
                </a:solidFill>
              </a:rPr>
              <a:pPr/>
              <a:t>‹#›</a:t>
            </a:fld>
            <a:endParaRPr lang="en-US">
              <a:solidFill>
                <a:srgbClr val="FEFAC9"/>
              </a:solidFill>
            </a:endParaRPr>
          </a:p>
        </p:txBody>
      </p:sp>
      <p:sp>
        <p:nvSpPr>
          <p:cNvPr id="17" name="Footer Placeholder 16"/>
          <p:cNvSpPr>
            <a:spLocks noGrp="1"/>
          </p:cNvSpPr>
          <p:nvPr>
            <p:ph type="ftr" sz="quarter" idx="12"/>
          </p:nvPr>
        </p:nvSpPr>
        <p:spPr/>
        <p:txBody>
          <a:bodyPr/>
          <a:lstStyle/>
          <a:p>
            <a:endParaRPr lang="en-US">
              <a:solidFill>
                <a:srgbClr val="FEFAC9"/>
              </a:solidFill>
            </a:endParaRPr>
          </a:p>
        </p:txBody>
      </p:sp>
    </p:spTree>
    <p:extLst>
      <p:ext uri="{BB962C8B-B14F-4D97-AF65-F5344CB8AC3E}">
        <p14:creationId xmlns:p14="http://schemas.microsoft.com/office/powerpoint/2010/main" val="39957933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4" name="Date Placeholder 13"/>
          <p:cNvSpPr>
            <a:spLocks noGrp="1"/>
          </p:cNvSpPr>
          <p:nvPr>
            <p:ph type="dt" sz="half" idx="14"/>
          </p:nvPr>
        </p:nvSpPr>
        <p:spPr/>
        <p:txBody>
          <a:bodyPr/>
          <a:lstStyle/>
          <a:p>
            <a:fld id="{9C0DEDC6-5AF1-4F6D-918D-98265BF491A4}" type="datetimeFigureOut">
              <a:rPr lang="en-US" smtClean="0">
                <a:solidFill>
                  <a:srgbClr val="FEFAC9"/>
                </a:solidFill>
              </a:rPr>
              <a:pPr/>
              <a:t>10/19/2013</a:t>
            </a:fld>
            <a:endParaRPr lang="en-US">
              <a:solidFill>
                <a:srgbClr val="FEFAC9"/>
              </a:solidFill>
            </a:endParaRPr>
          </a:p>
        </p:txBody>
      </p:sp>
      <p:sp>
        <p:nvSpPr>
          <p:cNvPr id="15" name="Slide Number Placeholder 14"/>
          <p:cNvSpPr>
            <a:spLocks noGrp="1"/>
          </p:cNvSpPr>
          <p:nvPr>
            <p:ph type="sldNum" sz="quarter" idx="15"/>
          </p:nvPr>
        </p:nvSpPr>
        <p:spPr/>
        <p:txBody>
          <a:bodyPr/>
          <a:lstStyle>
            <a:lvl1pPr algn="ctr">
              <a:defRPr/>
            </a:lvl1pPr>
          </a:lstStyle>
          <a:p>
            <a:fld id="{BC70F683-6CE4-44FC-A5B0-4F069A48C6F2}" type="slidenum">
              <a:rPr lang="en-US" smtClean="0">
                <a:solidFill>
                  <a:srgbClr val="FEFAC9"/>
                </a:solidFill>
              </a:rPr>
              <a:pPr/>
              <a:t>‹#›</a:t>
            </a:fld>
            <a:endParaRPr lang="en-US">
              <a:solidFill>
                <a:srgbClr val="FEFAC9"/>
              </a:solidFill>
            </a:endParaRPr>
          </a:p>
        </p:txBody>
      </p:sp>
      <p:sp>
        <p:nvSpPr>
          <p:cNvPr id="16" name="Footer Placeholder 15"/>
          <p:cNvSpPr>
            <a:spLocks noGrp="1"/>
          </p:cNvSpPr>
          <p:nvPr>
            <p:ph type="ftr" sz="quarter" idx="16"/>
          </p:nvPr>
        </p:nvSpPr>
        <p:spPr/>
        <p:txBody>
          <a:bodyPr/>
          <a:lstStyle/>
          <a:p>
            <a:endParaRPr lang="en-US">
              <a:solidFill>
                <a:srgbClr val="FEFAC9"/>
              </a:solidFill>
            </a:endParaRPr>
          </a:p>
        </p:txBody>
      </p:sp>
      <p:sp>
        <p:nvSpPr>
          <p:cNvPr id="17" name="Title 16"/>
          <p:cNvSpPr>
            <a:spLocks noGrp="1"/>
          </p:cNvSpPr>
          <p:nvPr>
            <p:ph type="title"/>
          </p:nvPr>
        </p:nvSpPr>
        <p:spPr/>
        <p:txBody>
          <a:bodyPr rtlCol="0" anchor="b" anchorCtr="0"/>
          <a:lstStyle/>
          <a:p>
            <a:r>
              <a:rPr kumimoji="0" lang="en-US" smtClean="0"/>
              <a:t>Click to edit Master title style</a:t>
            </a:r>
            <a:endParaRPr kumimoji="0" lang="en-US"/>
          </a:p>
        </p:txBody>
      </p:sp>
    </p:spTree>
    <p:extLst>
      <p:ext uri="{BB962C8B-B14F-4D97-AF65-F5344CB8AC3E}">
        <p14:creationId xmlns:p14="http://schemas.microsoft.com/office/powerpoint/2010/main" val="9046427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C0DEDC6-5AF1-4F6D-918D-98265BF491A4}" type="datetimeFigureOut">
              <a:rPr lang="en-US" smtClean="0">
                <a:solidFill>
                  <a:srgbClr val="FEFAC9"/>
                </a:solidFill>
              </a:rPr>
              <a:pPr/>
              <a:t>10/19/2013</a:t>
            </a:fld>
            <a:endParaRPr lang="en-US">
              <a:solidFill>
                <a:srgbClr val="FEFAC9"/>
              </a:solidFill>
            </a:endParaRPr>
          </a:p>
        </p:txBody>
      </p:sp>
      <p:sp>
        <p:nvSpPr>
          <p:cNvPr id="5" name="Footer Placeholder 4"/>
          <p:cNvSpPr>
            <a:spLocks noGrp="1"/>
          </p:cNvSpPr>
          <p:nvPr>
            <p:ph type="ftr" sz="quarter" idx="11"/>
          </p:nvPr>
        </p:nvSpPr>
        <p:spPr/>
        <p:txBody>
          <a:bodyPr/>
          <a:lstStyle/>
          <a:p>
            <a:endParaRPr lang="en-US">
              <a:solidFill>
                <a:srgbClr val="FEFAC9"/>
              </a:solidFill>
            </a:endParaRPr>
          </a:p>
        </p:txBody>
      </p:sp>
      <p:sp>
        <p:nvSpPr>
          <p:cNvPr id="6" name="Slide Number Placeholder 5"/>
          <p:cNvSpPr>
            <a:spLocks noGrp="1"/>
          </p:cNvSpPr>
          <p:nvPr>
            <p:ph type="sldNum" sz="quarter" idx="12"/>
          </p:nvPr>
        </p:nvSpPr>
        <p:spPr/>
        <p:txBody>
          <a:bodyPr/>
          <a:lstStyle/>
          <a:p>
            <a:fld id="{BC70F683-6CE4-44FC-A5B0-4F069A48C6F2}" type="slidenum">
              <a:rPr lang="en-US" smtClean="0">
                <a:solidFill>
                  <a:srgbClr val="FEFAC9"/>
                </a:solidFill>
              </a:rPr>
              <a:pPr/>
              <a:t>‹#›</a:t>
            </a:fld>
            <a:endParaRPr lang="en-US">
              <a:solidFill>
                <a:srgbClr val="FEFAC9"/>
              </a:solidFill>
            </a:endParaRPr>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53583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C0DEDC6-5AF1-4F6D-918D-98265BF491A4}" type="datetimeFigureOut">
              <a:rPr lang="en-US" smtClean="0">
                <a:solidFill>
                  <a:srgbClr val="FEFAC9"/>
                </a:solidFill>
              </a:rPr>
              <a:pPr/>
              <a:t>10/19/2013</a:t>
            </a:fld>
            <a:endParaRPr lang="en-US">
              <a:solidFill>
                <a:srgbClr val="FEFAC9"/>
              </a:solidFill>
            </a:endParaRPr>
          </a:p>
        </p:txBody>
      </p:sp>
      <p:sp>
        <p:nvSpPr>
          <p:cNvPr id="6" name="Footer Placeholder 5"/>
          <p:cNvSpPr>
            <a:spLocks noGrp="1"/>
          </p:cNvSpPr>
          <p:nvPr>
            <p:ph type="ftr" sz="quarter" idx="11"/>
          </p:nvPr>
        </p:nvSpPr>
        <p:spPr/>
        <p:txBody>
          <a:bodyPr/>
          <a:lstStyle/>
          <a:p>
            <a:endParaRPr lang="en-US">
              <a:solidFill>
                <a:srgbClr val="FEFAC9"/>
              </a:solidFill>
            </a:endParaRPr>
          </a:p>
        </p:txBody>
      </p:sp>
      <p:sp>
        <p:nvSpPr>
          <p:cNvPr id="7" name="Slide Number Placeholder 6"/>
          <p:cNvSpPr>
            <a:spLocks noGrp="1"/>
          </p:cNvSpPr>
          <p:nvPr>
            <p:ph type="sldNum" sz="quarter" idx="12"/>
          </p:nvPr>
        </p:nvSpPr>
        <p:spPr/>
        <p:txBody>
          <a:bodyPr/>
          <a:lstStyle/>
          <a:p>
            <a:fld id="{BC70F683-6CE4-44FC-A5B0-4F069A48C6F2}" type="slidenum">
              <a:rPr lang="en-US" smtClean="0">
                <a:solidFill>
                  <a:srgbClr val="FEFAC9"/>
                </a:solidFill>
              </a:rPr>
              <a:pPr/>
              <a:t>‹#›</a:t>
            </a:fld>
            <a:endParaRPr lang="en-US">
              <a:solidFill>
                <a:srgbClr val="FEFAC9"/>
              </a:solidFill>
            </a:endParaRPr>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35609387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BC70F683-6CE4-44FC-A5B0-4F069A48C6F2}" type="slidenum">
              <a:rPr lang="en-US" smtClean="0">
                <a:solidFill>
                  <a:srgbClr val="FEFAC9"/>
                </a:solidFill>
              </a:rPr>
              <a:pPr/>
              <a:t>‹#›</a:t>
            </a:fld>
            <a:endParaRPr lang="en-US">
              <a:solidFill>
                <a:srgbClr val="FEFAC9"/>
              </a:solidFill>
            </a:endParaRPr>
          </a:p>
        </p:txBody>
      </p:sp>
      <p:sp>
        <p:nvSpPr>
          <p:cNvPr id="8" name="Footer Placeholder 7"/>
          <p:cNvSpPr>
            <a:spLocks noGrp="1"/>
          </p:cNvSpPr>
          <p:nvPr>
            <p:ph type="ftr" sz="quarter" idx="11"/>
          </p:nvPr>
        </p:nvSpPr>
        <p:spPr/>
        <p:txBody>
          <a:bodyPr/>
          <a:lstStyle/>
          <a:p>
            <a:endParaRPr lang="en-US">
              <a:solidFill>
                <a:srgbClr val="FEFAC9"/>
              </a:solidFill>
            </a:endParaRPr>
          </a:p>
        </p:txBody>
      </p:sp>
      <p:sp>
        <p:nvSpPr>
          <p:cNvPr id="7" name="Date Placeholder 6"/>
          <p:cNvSpPr>
            <a:spLocks noGrp="1"/>
          </p:cNvSpPr>
          <p:nvPr>
            <p:ph type="dt" sz="half" idx="10"/>
          </p:nvPr>
        </p:nvSpPr>
        <p:spPr/>
        <p:txBody>
          <a:bodyPr/>
          <a:lstStyle/>
          <a:p>
            <a:fld id="{9C0DEDC6-5AF1-4F6D-918D-98265BF491A4}" type="datetimeFigureOut">
              <a:rPr lang="en-US" smtClean="0">
                <a:solidFill>
                  <a:srgbClr val="FEFAC9"/>
                </a:solidFill>
              </a:rPr>
              <a:pPr/>
              <a:t>10/19/2013</a:t>
            </a:fld>
            <a:endParaRPr lang="en-US">
              <a:solidFill>
                <a:srgbClr val="FEFAC9"/>
              </a:solidFill>
            </a:endParaRPr>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smtClean="0"/>
              <a:t>Click to edit Master title style</a:t>
            </a:r>
            <a:endParaRPr kumimoji="0"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362225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9C0DEDC6-5AF1-4F6D-918D-98265BF491A4}" type="datetimeFigureOut">
              <a:rPr lang="en-US" smtClean="0">
                <a:solidFill>
                  <a:srgbClr val="FEFAC9"/>
                </a:solidFill>
              </a:rPr>
              <a:pPr/>
              <a:t>10/19/2013</a:t>
            </a:fld>
            <a:endParaRPr lang="en-US">
              <a:solidFill>
                <a:srgbClr val="FEFAC9"/>
              </a:solidFill>
            </a:endParaRPr>
          </a:p>
        </p:txBody>
      </p:sp>
      <p:sp>
        <p:nvSpPr>
          <p:cNvPr id="4" name="Footer Placeholder 3"/>
          <p:cNvSpPr>
            <a:spLocks noGrp="1"/>
          </p:cNvSpPr>
          <p:nvPr>
            <p:ph type="ftr" sz="quarter" idx="11"/>
          </p:nvPr>
        </p:nvSpPr>
        <p:spPr/>
        <p:txBody>
          <a:bodyPr/>
          <a:lstStyle/>
          <a:p>
            <a:endParaRPr lang="en-US">
              <a:solidFill>
                <a:srgbClr val="FEFAC9"/>
              </a:solidFill>
            </a:endParaRPr>
          </a:p>
        </p:txBody>
      </p:sp>
      <p:sp>
        <p:nvSpPr>
          <p:cNvPr id="5" name="Slide Number Placeholder 4"/>
          <p:cNvSpPr>
            <a:spLocks noGrp="1"/>
          </p:cNvSpPr>
          <p:nvPr>
            <p:ph type="sldNum" sz="quarter" idx="12"/>
          </p:nvPr>
        </p:nvSpPr>
        <p:spPr/>
        <p:txBody>
          <a:bodyPr/>
          <a:lstStyle/>
          <a:p>
            <a:fld id="{BC70F683-6CE4-44FC-A5B0-4F069A48C6F2}" type="slidenum">
              <a:rPr lang="en-US" smtClean="0">
                <a:solidFill>
                  <a:srgbClr val="FEFAC9"/>
                </a:solidFill>
              </a:rPr>
              <a:pPr/>
              <a:t>‹#›</a:t>
            </a:fld>
            <a:endParaRPr lang="en-US">
              <a:solidFill>
                <a:srgbClr val="FEFAC9"/>
              </a:solidFill>
            </a:endParaRPr>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extLst>
      <p:ext uri="{BB962C8B-B14F-4D97-AF65-F5344CB8AC3E}">
        <p14:creationId xmlns:p14="http://schemas.microsoft.com/office/powerpoint/2010/main" val="16776745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C0DEDC6-5AF1-4F6D-918D-98265BF491A4}" type="datetimeFigureOut">
              <a:rPr lang="en-US" smtClean="0">
                <a:solidFill>
                  <a:srgbClr val="FEFAC9"/>
                </a:solidFill>
              </a:rPr>
              <a:pPr/>
              <a:t>10/19/2013</a:t>
            </a:fld>
            <a:endParaRPr lang="en-US">
              <a:solidFill>
                <a:srgbClr val="FEFAC9"/>
              </a:solidFill>
            </a:endParaRPr>
          </a:p>
        </p:txBody>
      </p:sp>
      <p:sp>
        <p:nvSpPr>
          <p:cNvPr id="3" name="Footer Placeholder 2"/>
          <p:cNvSpPr>
            <a:spLocks noGrp="1"/>
          </p:cNvSpPr>
          <p:nvPr>
            <p:ph type="ftr" sz="quarter" idx="11"/>
          </p:nvPr>
        </p:nvSpPr>
        <p:spPr/>
        <p:txBody>
          <a:bodyPr/>
          <a:lstStyle/>
          <a:p>
            <a:endParaRPr lang="en-US">
              <a:solidFill>
                <a:srgbClr val="FEFAC9"/>
              </a:solidFill>
            </a:endParaRPr>
          </a:p>
        </p:txBody>
      </p:sp>
      <p:sp>
        <p:nvSpPr>
          <p:cNvPr id="4" name="Slide Number Placeholder 3"/>
          <p:cNvSpPr>
            <a:spLocks noGrp="1"/>
          </p:cNvSpPr>
          <p:nvPr>
            <p:ph type="sldNum" sz="quarter" idx="12"/>
          </p:nvPr>
        </p:nvSpPr>
        <p:spPr/>
        <p:txBody>
          <a:bodyPr/>
          <a:lstStyle/>
          <a:p>
            <a:fld id="{BC70F683-6CE4-44FC-A5B0-4F069A48C6F2}" type="slidenum">
              <a:rPr lang="en-US" smtClean="0">
                <a:solidFill>
                  <a:srgbClr val="FEFAC9"/>
                </a:solidFill>
              </a:rPr>
              <a:pPr/>
              <a:t>‹#›</a:t>
            </a:fld>
            <a:endParaRPr lang="en-US">
              <a:solidFill>
                <a:srgbClr val="FEFAC9"/>
              </a:solidFill>
            </a:endParaRPr>
          </a:p>
        </p:txBody>
      </p:sp>
    </p:spTree>
    <p:extLst>
      <p:ext uri="{BB962C8B-B14F-4D97-AF65-F5344CB8AC3E}">
        <p14:creationId xmlns:p14="http://schemas.microsoft.com/office/powerpoint/2010/main" val="2102891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8" name="Date Placeholder 7"/>
          <p:cNvSpPr>
            <a:spLocks noGrp="1"/>
          </p:cNvSpPr>
          <p:nvPr>
            <p:ph type="dt" sz="half" idx="14"/>
          </p:nvPr>
        </p:nvSpPr>
        <p:spPr/>
        <p:txBody>
          <a:bodyPr/>
          <a:lstStyle/>
          <a:p>
            <a:fld id="{9C0DEDC6-5AF1-4F6D-918D-98265BF491A4}" type="datetimeFigureOut">
              <a:rPr lang="en-US" smtClean="0">
                <a:solidFill>
                  <a:srgbClr val="FEFAC9"/>
                </a:solidFill>
              </a:rPr>
              <a:pPr/>
              <a:t>10/19/2013</a:t>
            </a:fld>
            <a:endParaRPr lang="en-US">
              <a:solidFill>
                <a:srgbClr val="FEFAC9"/>
              </a:solidFill>
            </a:endParaRPr>
          </a:p>
        </p:txBody>
      </p:sp>
      <p:sp>
        <p:nvSpPr>
          <p:cNvPr id="9" name="Slide Number Placeholder 8"/>
          <p:cNvSpPr>
            <a:spLocks noGrp="1"/>
          </p:cNvSpPr>
          <p:nvPr>
            <p:ph type="sldNum" sz="quarter" idx="15"/>
          </p:nvPr>
        </p:nvSpPr>
        <p:spPr/>
        <p:txBody>
          <a:bodyPr/>
          <a:lstStyle/>
          <a:p>
            <a:fld id="{BC70F683-6CE4-44FC-A5B0-4F069A48C6F2}" type="slidenum">
              <a:rPr lang="en-US" smtClean="0">
                <a:solidFill>
                  <a:srgbClr val="FEFAC9"/>
                </a:solidFill>
              </a:rPr>
              <a:pPr/>
              <a:t>‹#›</a:t>
            </a:fld>
            <a:endParaRPr lang="en-US">
              <a:solidFill>
                <a:srgbClr val="FEFAC9"/>
              </a:solidFill>
            </a:endParaRPr>
          </a:p>
        </p:txBody>
      </p:sp>
      <p:sp>
        <p:nvSpPr>
          <p:cNvPr id="10" name="Footer Placeholder 9"/>
          <p:cNvSpPr>
            <a:spLocks noGrp="1"/>
          </p:cNvSpPr>
          <p:nvPr>
            <p:ph type="ftr" sz="quarter" idx="16"/>
          </p:nvPr>
        </p:nvSpPr>
        <p:spPr/>
        <p:txBody>
          <a:bodyPr/>
          <a:lstStyle/>
          <a:p>
            <a:endParaRPr lang="en-US">
              <a:solidFill>
                <a:srgbClr val="FEFAC9"/>
              </a:solidFill>
            </a:endParaRPr>
          </a:p>
        </p:txBody>
      </p:sp>
    </p:spTree>
    <p:extLst>
      <p:ext uri="{BB962C8B-B14F-4D97-AF65-F5344CB8AC3E}">
        <p14:creationId xmlns:p14="http://schemas.microsoft.com/office/powerpoint/2010/main" val="36715830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smtClean="0"/>
              <a:t>Click icon to add picture</a:t>
            </a:r>
            <a:endParaRPr kumimoji="0" lang="en-US"/>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p:txBody>
          <a:bodyPr/>
          <a:lstStyle/>
          <a:p>
            <a:fld id="{9C0DEDC6-5AF1-4F6D-918D-98265BF491A4}" type="datetimeFigureOut">
              <a:rPr lang="en-US" smtClean="0">
                <a:solidFill>
                  <a:srgbClr val="FEFAC9"/>
                </a:solidFill>
              </a:rPr>
              <a:pPr/>
              <a:t>10/19/2013</a:t>
            </a:fld>
            <a:endParaRPr lang="en-US">
              <a:solidFill>
                <a:srgbClr val="FEFAC9"/>
              </a:solidFill>
            </a:endParaRPr>
          </a:p>
        </p:txBody>
      </p:sp>
      <p:sp>
        <p:nvSpPr>
          <p:cNvPr id="9" name="Slide Number Placeholder 8"/>
          <p:cNvSpPr>
            <a:spLocks noGrp="1"/>
          </p:cNvSpPr>
          <p:nvPr>
            <p:ph type="sldNum" sz="quarter" idx="11"/>
          </p:nvPr>
        </p:nvSpPr>
        <p:spPr/>
        <p:txBody>
          <a:bodyPr/>
          <a:lstStyle/>
          <a:p>
            <a:fld id="{BC70F683-6CE4-44FC-A5B0-4F069A48C6F2}" type="slidenum">
              <a:rPr lang="en-US" smtClean="0">
                <a:solidFill>
                  <a:srgbClr val="FEFAC9"/>
                </a:solidFill>
              </a:rPr>
              <a:pPr/>
              <a:t>‹#›</a:t>
            </a:fld>
            <a:endParaRPr lang="en-US">
              <a:solidFill>
                <a:srgbClr val="FEFAC9"/>
              </a:solidFill>
            </a:endParaRPr>
          </a:p>
        </p:txBody>
      </p:sp>
      <p:sp>
        <p:nvSpPr>
          <p:cNvPr id="10" name="Footer Placeholder 9"/>
          <p:cNvSpPr>
            <a:spLocks noGrp="1"/>
          </p:cNvSpPr>
          <p:nvPr>
            <p:ph type="ftr" sz="quarter" idx="12"/>
          </p:nvPr>
        </p:nvSpPr>
        <p:spPr/>
        <p:txBody>
          <a:bodyPr/>
          <a:lstStyle/>
          <a:p>
            <a:endParaRPr lang="en-US">
              <a:solidFill>
                <a:srgbClr val="FEFAC9"/>
              </a:solidFill>
            </a:endParaRPr>
          </a:p>
        </p:txBody>
      </p:sp>
    </p:spTree>
    <p:extLst>
      <p:ext uri="{BB962C8B-B14F-4D97-AF65-F5344CB8AC3E}">
        <p14:creationId xmlns:p14="http://schemas.microsoft.com/office/powerpoint/2010/main" val="24939403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C0DEDC6-5AF1-4F6D-918D-98265BF491A4}" type="datetimeFigureOut">
              <a:rPr lang="en-US" smtClean="0">
                <a:solidFill>
                  <a:srgbClr val="FEFAC9"/>
                </a:solidFill>
              </a:rPr>
              <a:pPr/>
              <a:t>10/19/2013</a:t>
            </a:fld>
            <a:endParaRPr lang="en-US">
              <a:solidFill>
                <a:srgbClr val="FEFAC9"/>
              </a:solidFill>
            </a:endParaRPr>
          </a:p>
        </p:txBody>
      </p:sp>
      <p:sp>
        <p:nvSpPr>
          <p:cNvPr id="5" name="Footer Placeholder 4"/>
          <p:cNvSpPr>
            <a:spLocks noGrp="1"/>
          </p:cNvSpPr>
          <p:nvPr>
            <p:ph type="ftr" sz="quarter" idx="11"/>
          </p:nvPr>
        </p:nvSpPr>
        <p:spPr/>
        <p:txBody>
          <a:bodyPr/>
          <a:lstStyle/>
          <a:p>
            <a:endParaRPr lang="en-US">
              <a:solidFill>
                <a:srgbClr val="FEFAC9"/>
              </a:solidFill>
            </a:endParaRPr>
          </a:p>
        </p:txBody>
      </p:sp>
      <p:sp>
        <p:nvSpPr>
          <p:cNvPr id="6" name="Slide Number Placeholder 5"/>
          <p:cNvSpPr>
            <a:spLocks noGrp="1"/>
          </p:cNvSpPr>
          <p:nvPr>
            <p:ph type="sldNum" sz="quarter" idx="12"/>
          </p:nvPr>
        </p:nvSpPr>
        <p:spPr/>
        <p:txBody>
          <a:bodyPr/>
          <a:lstStyle/>
          <a:p>
            <a:fld id="{BC70F683-6CE4-44FC-A5B0-4F069A48C6F2}" type="slidenum">
              <a:rPr lang="en-US" smtClean="0">
                <a:solidFill>
                  <a:srgbClr val="FEFAC9"/>
                </a:solidFill>
              </a:rPr>
              <a:pPr/>
              <a:t>‹#›</a:t>
            </a:fld>
            <a:endParaRPr lang="en-US">
              <a:solidFill>
                <a:srgbClr val="FEFAC9"/>
              </a:solidFill>
            </a:endParaRPr>
          </a:p>
        </p:txBody>
      </p:sp>
    </p:spTree>
    <p:extLst>
      <p:ext uri="{BB962C8B-B14F-4D97-AF65-F5344CB8AC3E}">
        <p14:creationId xmlns:p14="http://schemas.microsoft.com/office/powerpoint/2010/main" val="28870355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C0DEDC6-5AF1-4F6D-918D-98265BF491A4}" type="datetimeFigureOut">
              <a:rPr lang="en-US" smtClean="0">
                <a:solidFill>
                  <a:srgbClr val="FEFAC9"/>
                </a:solidFill>
              </a:rPr>
              <a:pPr/>
              <a:t>10/19/2013</a:t>
            </a:fld>
            <a:endParaRPr lang="en-US">
              <a:solidFill>
                <a:srgbClr val="FEFAC9"/>
              </a:solidFill>
            </a:endParaRPr>
          </a:p>
        </p:txBody>
      </p:sp>
      <p:sp>
        <p:nvSpPr>
          <p:cNvPr id="5" name="Footer Placeholder 4"/>
          <p:cNvSpPr>
            <a:spLocks noGrp="1"/>
          </p:cNvSpPr>
          <p:nvPr>
            <p:ph type="ftr" sz="quarter" idx="11"/>
          </p:nvPr>
        </p:nvSpPr>
        <p:spPr/>
        <p:txBody>
          <a:bodyPr/>
          <a:lstStyle/>
          <a:p>
            <a:endParaRPr lang="en-US">
              <a:solidFill>
                <a:srgbClr val="FEFAC9"/>
              </a:solidFill>
            </a:endParaRPr>
          </a:p>
        </p:txBody>
      </p:sp>
      <p:sp>
        <p:nvSpPr>
          <p:cNvPr id="6" name="Slide Number Placeholder 5"/>
          <p:cNvSpPr>
            <a:spLocks noGrp="1"/>
          </p:cNvSpPr>
          <p:nvPr>
            <p:ph type="sldNum" sz="quarter" idx="12"/>
          </p:nvPr>
        </p:nvSpPr>
        <p:spPr/>
        <p:txBody>
          <a:bodyPr/>
          <a:lstStyle/>
          <a:p>
            <a:fld id="{BC70F683-6CE4-44FC-A5B0-4F069A48C6F2}" type="slidenum">
              <a:rPr lang="en-US" smtClean="0">
                <a:solidFill>
                  <a:srgbClr val="FEFAC9"/>
                </a:solidFill>
              </a:rPr>
              <a:pPr/>
              <a:t>‹#›</a:t>
            </a:fld>
            <a:endParaRPr lang="en-US">
              <a:solidFill>
                <a:srgbClr val="FEFAC9"/>
              </a:solidFill>
            </a:endParaRPr>
          </a:p>
        </p:txBody>
      </p:sp>
    </p:spTree>
    <p:extLst>
      <p:ext uri="{BB962C8B-B14F-4D97-AF65-F5344CB8AC3E}">
        <p14:creationId xmlns:p14="http://schemas.microsoft.com/office/powerpoint/2010/main" val="7962933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9C0DEDC6-5AF1-4F6D-918D-98265BF491A4}" type="datetimeFigureOut">
              <a:rPr lang="en-US" smtClean="0">
                <a:solidFill>
                  <a:srgbClr val="FEFAC9"/>
                </a:solidFill>
              </a:rPr>
              <a:pPr/>
              <a:t>10/19/2013</a:t>
            </a:fld>
            <a:endParaRPr lang="en-US">
              <a:solidFill>
                <a:srgbClr val="FEFAC9"/>
              </a:solidFill>
            </a:endParaRPr>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en-US">
              <a:solidFill>
                <a:srgbClr val="FEFAC9"/>
              </a:solidFill>
            </a:endParaRPr>
          </a:p>
        </p:txBody>
      </p:sp>
      <p:sp>
        <p:nvSpPr>
          <p:cNvPr id="22" name="Slide Number Placeholder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BC70F683-6CE4-44FC-A5B0-4F069A48C6F2}" type="slidenum">
              <a:rPr lang="en-US" smtClean="0">
                <a:solidFill>
                  <a:srgbClr val="FEFAC9"/>
                </a:solidFill>
              </a:rPr>
              <a:pPr/>
              <a:t>‹#›</a:t>
            </a:fld>
            <a:endParaRPr lang="en-US">
              <a:solidFill>
                <a:srgbClr val="FEFAC9"/>
              </a:solidFill>
            </a:endParaRPr>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n-US" smtClean="0"/>
              <a:t>Click to edit Master title style</a:t>
            </a:r>
            <a:endParaRPr kumimoji="0" lang="en-US"/>
          </a:p>
        </p:txBody>
      </p:sp>
    </p:spTree>
    <p:extLst>
      <p:ext uri="{BB962C8B-B14F-4D97-AF65-F5344CB8AC3E}">
        <p14:creationId xmlns:p14="http://schemas.microsoft.com/office/powerpoint/2010/main" val="2506969064"/>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Mike Southwick\Desktop\Bible Studies 2012\Kings and Queens - The Rise and Fall Of Israel's Monarchs\Cover Page.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82982" y="304800"/>
            <a:ext cx="4170218" cy="539675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447800" y="5867400"/>
            <a:ext cx="6553200" cy="523220"/>
          </a:xfrm>
          <a:prstGeom prst="rect">
            <a:avLst/>
          </a:prstGeom>
          <a:noFill/>
        </p:spPr>
        <p:txBody>
          <a:bodyPr wrap="square" rtlCol="0">
            <a:spAutoFit/>
          </a:bodyPr>
          <a:lstStyle/>
          <a:p>
            <a:pPr algn="ctr"/>
            <a:r>
              <a:rPr lang="en-US" sz="2800" dirty="0">
                <a:solidFill>
                  <a:prstClr val="white"/>
                </a:solidFill>
              </a:rPr>
              <a:t>http://goodnewsbiblestudies.com</a:t>
            </a:r>
          </a:p>
        </p:txBody>
      </p:sp>
    </p:spTree>
    <p:extLst>
      <p:ext uri="{BB962C8B-B14F-4D97-AF65-F5344CB8AC3E}">
        <p14:creationId xmlns:p14="http://schemas.microsoft.com/office/powerpoint/2010/main" val="3179226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1000" fill="hold"/>
                                        <p:tgtEl>
                                          <p:spTgt spid="1026"/>
                                        </p:tgtEl>
                                        <p:attrNameLst>
                                          <p:attrName>ppt_w</p:attrName>
                                        </p:attrNameLst>
                                      </p:cBhvr>
                                      <p:tavLst>
                                        <p:tav tm="0">
                                          <p:val>
                                            <p:fltVal val="0"/>
                                          </p:val>
                                        </p:tav>
                                        <p:tav tm="100000">
                                          <p:val>
                                            <p:strVal val="#ppt_w"/>
                                          </p:val>
                                        </p:tav>
                                      </p:tavLst>
                                    </p:anim>
                                    <p:anim calcmode="lin" valueType="num">
                                      <p:cBhvr>
                                        <p:cTn id="8" dur="1000" fill="hold"/>
                                        <p:tgtEl>
                                          <p:spTgt spid="1026"/>
                                        </p:tgtEl>
                                        <p:attrNameLst>
                                          <p:attrName>ppt_h</p:attrName>
                                        </p:attrNameLst>
                                      </p:cBhvr>
                                      <p:tavLst>
                                        <p:tav tm="0">
                                          <p:val>
                                            <p:fltVal val="0"/>
                                          </p:val>
                                        </p:tav>
                                        <p:tav tm="100000">
                                          <p:val>
                                            <p:strVal val="#ppt_h"/>
                                          </p:val>
                                        </p:tav>
                                      </p:tavLst>
                                    </p:anim>
                                    <p:anim calcmode="lin" valueType="num">
                                      <p:cBhvr>
                                        <p:cTn id="9" dur="1000" fill="hold"/>
                                        <p:tgtEl>
                                          <p:spTgt spid="1026"/>
                                        </p:tgtEl>
                                        <p:attrNameLst>
                                          <p:attrName>style.rotation</p:attrName>
                                        </p:attrNameLst>
                                      </p:cBhvr>
                                      <p:tavLst>
                                        <p:tav tm="0">
                                          <p:val>
                                            <p:fltVal val="90"/>
                                          </p:val>
                                        </p:tav>
                                        <p:tav tm="100000">
                                          <p:val>
                                            <p:fltVal val="0"/>
                                          </p:val>
                                        </p:tav>
                                      </p:tavLst>
                                    </p:anim>
                                    <p:animEffect transition="in" filter="fade">
                                      <p:cBhvr>
                                        <p:cTn id="10" dur="1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4157004"/>
            <a:ext cx="8305800" cy="1557996"/>
          </a:xfrm>
        </p:spPr>
        <p:txBody>
          <a:bodyPr/>
          <a:lstStyle/>
          <a:p>
            <a:r>
              <a:rPr lang="en-US" sz="4000" b="1" dirty="0" smtClean="0"/>
              <a:t>Selected</a:t>
            </a:r>
          </a:p>
          <a:p>
            <a:r>
              <a:rPr lang="en-US" sz="4000" b="1" dirty="0" smtClean="0"/>
              <a:t>Scriptures</a:t>
            </a:r>
            <a:endParaRPr lang="en-US" sz="4000" dirty="0"/>
          </a:p>
        </p:txBody>
      </p:sp>
      <p:sp>
        <p:nvSpPr>
          <p:cNvPr id="2" name="Title 1"/>
          <p:cNvSpPr>
            <a:spLocks noGrp="1"/>
          </p:cNvSpPr>
          <p:nvPr>
            <p:ph type="ctrTitle"/>
          </p:nvPr>
        </p:nvSpPr>
        <p:spPr>
          <a:xfrm>
            <a:off x="457200" y="1676400"/>
            <a:ext cx="8305800" cy="1052732"/>
          </a:xfrm>
        </p:spPr>
        <p:txBody>
          <a:bodyPr/>
          <a:lstStyle/>
          <a:p>
            <a:r>
              <a:rPr lang="en-US" dirty="0" smtClean="0"/>
              <a:t/>
            </a:r>
            <a:br>
              <a:rPr lang="en-US" dirty="0" smtClean="0"/>
            </a:br>
            <a:r>
              <a:rPr lang="en-US" b="1" dirty="0" smtClean="0">
                <a:effectLst/>
              </a:rPr>
              <a:t>King </a:t>
            </a:r>
            <a:r>
              <a:rPr lang="en-US" b="1" dirty="0">
                <a:effectLst/>
              </a:rPr>
              <a:t>Solomon</a:t>
            </a:r>
            <a:endParaRPr lang="en-US" dirty="0"/>
          </a:p>
        </p:txBody>
      </p:sp>
    </p:spTree>
    <p:extLst>
      <p:ext uri="{BB962C8B-B14F-4D97-AF65-F5344CB8AC3E}">
        <p14:creationId xmlns:p14="http://schemas.microsoft.com/office/powerpoint/2010/main" val="4143724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additive="base">
                                        <p:cTn id="14"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3">
                                            <p:txEl>
                                              <p:pRg st="0" end="0"/>
                                            </p:txEl>
                                          </p:spTgt>
                                        </p:tgtEl>
                                        <p:attrNameLst>
                                          <p:attrName>ppt_y</p:attrName>
                                        </p:attrNameLst>
                                      </p:cBhvr>
                                      <p:tavLst>
                                        <p:tav tm="0">
                                          <p:val>
                                            <p:strVal val="1+#ppt_h/2"/>
                                          </p:val>
                                        </p:tav>
                                        <p:tav tm="100000">
                                          <p:val>
                                            <p:strVal val="#ppt_y"/>
                                          </p:val>
                                        </p:tav>
                                      </p:tavLst>
                                    </p:anim>
                                  </p:childTnLst>
                                </p:cTn>
                              </p:par>
                              <p:par>
                                <p:cTn id="16" presetID="2" presetClass="entr" presetSubtype="4" fill="hold" nodeType="with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additive="base">
                                        <p:cTn id="18"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7200" y="304800"/>
            <a:ext cx="8305800" cy="6555641"/>
          </a:xfrm>
          <a:prstGeom prst="rect">
            <a:avLst/>
          </a:prstGeom>
        </p:spPr>
        <p:txBody>
          <a:bodyPr wrap="square">
            <a:spAutoFit/>
          </a:bodyPr>
          <a:lstStyle/>
          <a:p>
            <a:pPr algn="ctr"/>
            <a:r>
              <a:rPr lang="en-US" sz="2700" i="1" dirty="0"/>
              <a:t>“It was pleasing in the sight of the Lord that Solomon had asked this thing. God said to him, because you have asked this thing and have not asked for yourself long life, nor have asked for riches for yourself, nor have you asked for the life of your enemies, but have asked for yourself discernment to understand justice, behold, I have done according to your words. Behold, I have given you a wise and discerning heart, so that there has been no one like you before you, nor shall one like you arise after you. I have also given you what you have not asked, both riches and honor so that there will not be any among the kings like you all your days. If you walk in my ways, keeping My statutes and commandments, as your father David walked, then I will prolong your days” (I Kings 3:10-13)</a:t>
            </a:r>
            <a:endParaRPr lang="en-US" sz="2700" dirty="0"/>
          </a:p>
        </p:txBody>
      </p:sp>
    </p:spTree>
    <p:extLst>
      <p:ext uri="{BB962C8B-B14F-4D97-AF65-F5344CB8AC3E}">
        <p14:creationId xmlns:p14="http://schemas.microsoft.com/office/powerpoint/2010/main" val="4020418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4157004"/>
            <a:ext cx="8305800" cy="1634196"/>
          </a:xfrm>
        </p:spPr>
        <p:txBody>
          <a:bodyPr/>
          <a:lstStyle/>
          <a:p>
            <a:r>
              <a:rPr lang="en-US" sz="4000" b="1" u="sng" dirty="0"/>
              <a:t>Solomon’s Birth</a:t>
            </a:r>
            <a:endParaRPr lang="en-US" sz="4000" b="1" dirty="0" smtClean="0"/>
          </a:p>
          <a:p>
            <a:r>
              <a:rPr lang="en-US" sz="4000" b="1" dirty="0" smtClean="0"/>
              <a:t>II </a:t>
            </a:r>
            <a:r>
              <a:rPr lang="en-US" sz="4000" b="1" dirty="0"/>
              <a:t>Samuel 12:24-25</a:t>
            </a:r>
            <a:endParaRPr lang="en-US" sz="4000" dirty="0"/>
          </a:p>
        </p:txBody>
      </p:sp>
      <p:sp>
        <p:nvSpPr>
          <p:cNvPr id="2" name="Title 1"/>
          <p:cNvSpPr>
            <a:spLocks noGrp="1"/>
          </p:cNvSpPr>
          <p:nvPr>
            <p:ph type="ctrTitle"/>
          </p:nvPr>
        </p:nvSpPr>
        <p:spPr>
          <a:xfrm>
            <a:off x="457200" y="1676400"/>
            <a:ext cx="8305800" cy="1052732"/>
          </a:xfrm>
        </p:spPr>
        <p:txBody>
          <a:bodyPr/>
          <a:lstStyle/>
          <a:p>
            <a:r>
              <a:rPr lang="en-US" dirty="0" smtClean="0"/>
              <a:t/>
            </a:r>
            <a:br>
              <a:rPr lang="en-US" dirty="0" smtClean="0"/>
            </a:br>
            <a:r>
              <a:rPr lang="en-US" b="1" dirty="0" smtClean="0">
                <a:effectLst/>
              </a:rPr>
              <a:t>King Solomon</a:t>
            </a:r>
            <a:endParaRPr lang="en-US" dirty="0"/>
          </a:p>
        </p:txBody>
      </p:sp>
    </p:spTree>
    <p:extLst>
      <p:ext uri="{BB962C8B-B14F-4D97-AF65-F5344CB8AC3E}">
        <p14:creationId xmlns:p14="http://schemas.microsoft.com/office/powerpoint/2010/main" val="1430818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p:cTn id="13"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457200"/>
            <a:ext cx="8229600" cy="5867400"/>
          </a:xfrm>
        </p:spPr>
        <p:txBody>
          <a:bodyPr>
            <a:normAutofit fontScale="85000" lnSpcReduction="20000"/>
          </a:bodyPr>
          <a:lstStyle/>
          <a:p>
            <a:pPr marL="514350" indent="-514350">
              <a:buClr>
                <a:schemeClr val="tx1"/>
              </a:buClr>
              <a:buFont typeface="+mj-lt"/>
              <a:buAutoNum type="arabicPeriod"/>
            </a:pPr>
            <a:r>
              <a:rPr lang="en-US" sz="3100" dirty="0"/>
              <a:t>Solomon’s mother was </a:t>
            </a:r>
            <a:r>
              <a:rPr lang="en-US" sz="3100" b="1" i="1" u="sng" dirty="0" smtClean="0"/>
              <a:t>Bathsheba</a:t>
            </a:r>
          </a:p>
          <a:p>
            <a:pPr marL="514350" indent="-514350">
              <a:buClr>
                <a:schemeClr val="tx1"/>
              </a:buClr>
              <a:buFont typeface="+mj-lt"/>
              <a:buAutoNum type="arabicPeriod"/>
            </a:pPr>
            <a:endParaRPr lang="en-US" sz="1400" b="1" i="1" u="sng" dirty="0" smtClean="0"/>
          </a:p>
          <a:p>
            <a:pPr lvl="1">
              <a:buClr>
                <a:schemeClr val="tx1"/>
              </a:buClr>
            </a:pPr>
            <a:r>
              <a:rPr lang="en-US" sz="3100" dirty="0">
                <a:solidFill>
                  <a:schemeClr val="tx1"/>
                </a:solidFill>
              </a:rPr>
              <a:t>Solomon’s birth came sometime after the death of David and Bathsheba’s first child (II </a:t>
            </a:r>
            <a:r>
              <a:rPr lang="en-US" sz="3100" dirty="0" smtClean="0">
                <a:solidFill>
                  <a:schemeClr val="tx1"/>
                </a:solidFill>
              </a:rPr>
              <a:t>Sam. </a:t>
            </a:r>
            <a:r>
              <a:rPr lang="en-US" sz="3100" dirty="0">
                <a:solidFill>
                  <a:schemeClr val="tx1"/>
                </a:solidFill>
              </a:rPr>
              <a:t>12:15-23</a:t>
            </a:r>
            <a:r>
              <a:rPr lang="en-US" sz="3100" dirty="0" smtClean="0">
                <a:solidFill>
                  <a:schemeClr val="tx1"/>
                </a:solidFill>
              </a:rPr>
              <a:t>)</a:t>
            </a:r>
          </a:p>
          <a:p>
            <a:pPr lvl="1">
              <a:buClr>
                <a:schemeClr val="tx1"/>
              </a:buClr>
            </a:pPr>
            <a:endParaRPr lang="en-US" sz="1400" b="1" i="1" u="sng" dirty="0"/>
          </a:p>
          <a:p>
            <a:pPr lvl="1">
              <a:buClr>
                <a:schemeClr val="tx1"/>
              </a:buClr>
            </a:pPr>
            <a:r>
              <a:rPr lang="en-US" sz="3100" dirty="0">
                <a:solidFill>
                  <a:schemeClr val="tx1"/>
                </a:solidFill>
              </a:rPr>
              <a:t>“Then David comforted his wife Bathsheba, and went into her and lay with her; and she gave birth to a son, and he named him </a:t>
            </a:r>
            <a:r>
              <a:rPr lang="en-US" sz="3100" b="1" dirty="0">
                <a:solidFill>
                  <a:schemeClr val="tx1"/>
                </a:solidFill>
              </a:rPr>
              <a:t>Solomon</a:t>
            </a:r>
            <a:r>
              <a:rPr lang="en-US" sz="3100" dirty="0">
                <a:solidFill>
                  <a:schemeClr val="tx1"/>
                </a:solidFill>
              </a:rPr>
              <a:t>. Now the Lord loved him and sent word through Nathan the prophet and he named him </a:t>
            </a:r>
            <a:r>
              <a:rPr lang="en-US" sz="3100" b="1" dirty="0">
                <a:solidFill>
                  <a:schemeClr val="tx1"/>
                </a:solidFill>
              </a:rPr>
              <a:t>Jedidiah</a:t>
            </a:r>
            <a:r>
              <a:rPr lang="en-US" sz="3100" dirty="0">
                <a:solidFill>
                  <a:schemeClr val="tx1"/>
                </a:solidFill>
              </a:rPr>
              <a:t> for the LORD’s sake” (II </a:t>
            </a:r>
            <a:r>
              <a:rPr lang="en-US" sz="3100" dirty="0" smtClean="0">
                <a:solidFill>
                  <a:schemeClr val="tx1"/>
                </a:solidFill>
              </a:rPr>
              <a:t>Samuel </a:t>
            </a:r>
            <a:r>
              <a:rPr lang="en-US" sz="3100" dirty="0">
                <a:solidFill>
                  <a:schemeClr val="tx1"/>
                </a:solidFill>
              </a:rPr>
              <a:t>12:24-25)</a:t>
            </a:r>
            <a:endParaRPr lang="en-US" sz="3100" b="1" i="1" u="sng" dirty="0" smtClean="0">
              <a:solidFill>
                <a:schemeClr val="tx1"/>
              </a:solidFill>
            </a:endParaRPr>
          </a:p>
          <a:p>
            <a:pPr marL="514350" indent="-514350">
              <a:buClr>
                <a:schemeClr val="tx1"/>
              </a:buClr>
              <a:buFont typeface="+mj-lt"/>
              <a:buAutoNum type="arabicPeriod"/>
            </a:pPr>
            <a:endParaRPr lang="en-US" sz="1400" b="1" i="1" u="sng" dirty="0" smtClean="0"/>
          </a:p>
          <a:p>
            <a:pPr marL="1245870" lvl="2" indent="-514350">
              <a:buClr>
                <a:schemeClr val="tx1"/>
              </a:buClr>
              <a:buFont typeface="+mj-lt"/>
              <a:buAutoNum type="arabicParenR"/>
            </a:pPr>
            <a:r>
              <a:rPr lang="en-US" sz="3100" dirty="0"/>
              <a:t>Solomon means – </a:t>
            </a:r>
            <a:r>
              <a:rPr lang="en-US" sz="3100" b="1" i="1" u="sng" dirty="0" smtClean="0"/>
              <a:t>peace</a:t>
            </a:r>
          </a:p>
          <a:p>
            <a:pPr marL="1245870" lvl="2" indent="-514350">
              <a:buClr>
                <a:schemeClr val="tx1"/>
              </a:buClr>
              <a:buFont typeface="+mj-lt"/>
              <a:buAutoNum type="arabicParenR"/>
            </a:pPr>
            <a:endParaRPr lang="en-US" b="1" i="1" u="sng" dirty="0"/>
          </a:p>
          <a:p>
            <a:pPr marL="1245870" lvl="2" indent="-514350">
              <a:buClr>
                <a:schemeClr val="tx1"/>
              </a:buClr>
              <a:buFont typeface="+mj-lt"/>
              <a:buAutoNum type="arabicParenR"/>
            </a:pPr>
            <a:r>
              <a:rPr lang="en-US" sz="3100" dirty="0"/>
              <a:t>Jedidiah means – </a:t>
            </a:r>
            <a:r>
              <a:rPr lang="en-US" sz="3100" b="1" i="1" u="sng" dirty="0"/>
              <a:t>loved of the Lord</a:t>
            </a:r>
          </a:p>
          <a:p>
            <a:pPr marL="514350" indent="-514350">
              <a:buClr>
                <a:schemeClr val="tx1"/>
              </a:buClr>
              <a:buFont typeface="+mj-lt"/>
              <a:buAutoNum type="arabicPeriod"/>
            </a:pPr>
            <a:endParaRPr lang="en-US" sz="1200" b="1" i="1" u="sng" dirty="0"/>
          </a:p>
          <a:p>
            <a:pPr marL="514350" indent="-514350">
              <a:buClr>
                <a:schemeClr val="tx1"/>
              </a:buClr>
              <a:buFont typeface="+mj-lt"/>
              <a:buAutoNum type="arabicPeriod"/>
            </a:pPr>
            <a:r>
              <a:rPr lang="en-US" sz="3100" dirty="0"/>
              <a:t>Very little else is known about Solomon’s early childhood years</a:t>
            </a:r>
          </a:p>
        </p:txBody>
      </p:sp>
    </p:spTree>
    <p:extLst>
      <p:ext uri="{BB962C8B-B14F-4D97-AF65-F5344CB8AC3E}">
        <p14:creationId xmlns:p14="http://schemas.microsoft.com/office/powerpoint/2010/main" val="4097761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10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2">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2">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2">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p:cTn id="15"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16"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 calcmode="lin" valueType="num">
                                      <p:cBhvr>
                                        <p:cTn id="22"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23"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24" dur="500"/>
                                        <p:tgtEl>
                                          <p:spTgt spid="2">
                                            <p:txEl>
                                              <p:pRg st="4" end="4"/>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2">
                                            <p:txEl>
                                              <p:pRg st="6" end="6"/>
                                            </p:txEl>
                                          </p:spTgt>
                                        </p:tgtEl>
                                        <p:attrNameLst>
                                          <p:attrName>style.visibility</p:attrName>
                                        </p:attrNameLst>
                                      </p:cBhvr>
                                      <p:to>
                                        <p:strVal val="visible"/>
                                      </p:to>
                                    </p:set>
                                    <p:anim calcmode="lin" valueType="num">
                                      <p:cBhvr additive="base">
                                        <p:cTn id="29"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2">
                                            <p:txEl>
                                              <p:pRg st="8" end="8"/>
                                            </p:txEl>
                                          </p:spTgt>
                                        </p:tgtEl>
                                        <p:attrNameLst>
                                          <p:attrName>style.visibility</p:attrName>
                                        </p:attrNameLst>
                                      </p:cBhvr>
                                      <p:to>
                                        <p:strVal val="visible"/>
                                      </p:to>
                                    </p:set>
                                    <p:anim calcmode="lin" valueType="num">
                                      <p:cBhvr additive="base">
                                        <p:cTn id="35"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2">
                                            <p:txEl>
                                              <p:pRg st="10" end="10"/>
                                            </p:txEl>
                                          </p:spTgt>
                                        </p:tgtEl>
                                        <p:attrNameLst>
                                          <p:attrName>style.visibility</p:attrName>
                                        </p:attrNameLst>
                                      </p:cBhvr>
                                      <p:to>
                                        <p:strVal val="visible"/>
                                      </p:to>
                                    </p:set>
                                    <p:anim calcmode="lin" valueType="num">
                                      <p:cBhvr additive="base">
                                        <p:cTn id="41" dur="500" fill="hold"/>
                                        <p:tgtEl>
                                          <p:spTgt spid="2">
                                            <p:txEl>
                                              <p:pRg st="10" end="10"/>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2">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676400"/>
            <a:ext cx="8305800" cy="1052732"/>
          </a:xfrm>
        </p:spPr>
        <p:txBody>
          <a:bodyPr/>
          <a:lstStyle/>
          <a:p>
            <a:r>
              <a:rPr lang="en-US" dirty="0" smtClean="0"/>
              <a:t/>
            </a:r>
            <a:br>
              <a:rPr lang="en-US" dirty="0" smtClean="0"/>
            </a:br>
            <a:r>
              <a:rPr lang="en-US" b="1" dirty="0" smtClean="0">
                <a:effectLst/>
              </a:rPr>
              <a:t>King Solomon</a:t>
            </a:r>
            <a:endParaRPr lang="en-US" dirty="0"/>
          </a:p>
        </p:txBody>
      </p:sp>
      <p:sp>
        <p:nvSpPr>
          <p:cNvPr id="3" name="Title 1"/>
          <p:cNvSpPr txBox="1">
            <a:spLocks/>
          </p:cNvSpPr>
          <p:nvPr/>
        </p:nvSpPr>
        <p:spPr>
          <a:xfrm>
            <a:off x="457200" y="4343400"/>
            <a:ext cx="8305800" cy="1066800"/>
          </a:xfrm>
          <a:prstGeom prst="rect">
            <a:avLst/>
          </a:prstGeom>
          <a:ln w="6350" cap="rnd">
            <a:noFill/>
          </a:ln>
        </p:spPr>
        <p:txBody>
          <a:bodyPr vert="horz" anchor="b" anchorCtr="0">
            <a:noAutofit/>
          </a:bodyPr>
          <a:lstStyle>
            <a:lvl1pPr algn="ctr" rtl="0" eaLnBrk="1" latinLnBrk="0" hangingPunct="1">
              <a:spcBef>
                <a:spcPct val="0"/>
              </a:spcBef>
              <a:buNone/>
              <a:defRPr kumimoji="0" lang="en-US" sz="4800" b="0" kern="1200" spc="-100" baseline="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latin typeface="+mj-lt"/>
                <a:ea typeface="+mj-ea"/>
                <a:cs typeface="+mj-cs"/>
              </a:defRPr>
            </a:lvl1pPr>
          </a:lstStyle>
          <a:p>
            <a:r>
              <a:rPr lang="en-US" dirty="0" smtClean="0"/>
              <a:t/>
            </a:r>
            <a:br>
              <a:rPr lang="en-US" dirty="0" smtClean="0"/>
            </a:br>
            <a:r>
              <a:rPr lang="en-US" b="1" u="sng" dirty="0" smtClean="0">
                <a:solidFill>
                  <a:schemeClr val="tx2"/>
                </a:solidFill>
                <a:effectLst/>
              </a:rPr>
              <a:t>Solomon’s Beginnings</a:t>
            </a:r>
            <a:endParaRPr lang="en-US" dirty="0">
              <a:solidFill>
                <a:schemeClr val="tx2"/>
              </a:solidFill>
            </a:endParaRPr>
          </a:p>
        </p:txBody>
      </p:sp>
    </p:spTree>
    <p:extLst>
      <p:ext uri="{BB962C8B-B14F-4D97-AF65-F5344CB8AC3E}">
        <p14:creationId xmlns:p14="http://schemas.microsoft.com/office/powerpoint/2010/main" val="1369944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457200"/>
            <a:ext cx="8229600" cy="5867400"/>
          </a:xfrm>
        </p:spPr>
        <p:txBody>
          <a:bodyPr>
            <a:normAutofit lnSpcReduction="10000"/>
          </a:bodyPr>
          <a:lstStyle/>
          <a:p>
            <a:pPr marL="514350" indent="-514350">
              <a:buClr>
                <a:schemeClr val="tx1"/>
              </a:buClr>
              <a:buFont typeface="+mj-lt"/>
              <a:buAutoNum type="arabicPeriod"/>
            </a:pPr>
            <a:r>
              <a:rPr lang="en-US" sz="2800" dirty="0"/>
              <a:t>As David’s reign as king was coming to a close his preparation for the construction of the Temple and for the one who would succeed him became his primary focus</a:t>
            </a:r>
            <a:r>
              <a:rPr lang="en-US" sz="2800" dirty="0" smtClean="0"/>
              <a:t>.</a:t>
            </a:r>
          </a:p>
          <a:p>
            <a:pPr marL="514350" indent="-514350">
              <a:buClr>
                <a:schemeClr val="tx1"/>
              </a:buClr>
              <a:buFont typeface="+mj-lt"/>
              <a:buAutoNum type="arabicPeriod"/>
            </a:pPr>
            <a:endParaRPr lang="en-US" sz="1400" b="1" i="1" u="sng" dirty="0" smtClean="0"/>
          </a:p>
          <a:p>
            <a:pPr marL="365760" lvl="1" indent="0" algn="ctr">
              <a:buClr>
                <a:schemeClr val="tx1"/>
              </a:buClr>
              <a:buNone/>
            </a:pPr>
            <a:r>
              <a:rPr lang="en-US" sz="3200" dirty="0">
                <a:solidFill>
                  <a:schemeClr val="tx1"/>
                </a:solidFill>
              </a:rPr>
              <a:t>“David said, my son Solomon is young and inexperienced, and the house that is to be built for the Lord shall be exceedingly magnificent, famous and glorious throughout all lands. Therefore now I will make preparations for it. So David made ample preparations before his death.” </a:t>
            </a:r>
            <a:endParaRPr lang="en-US" sz="3200" dirty="0" smtClean="0">
              <a:solidFill>
                <a:schemeClr val="tx1"/>
              </a:solidFill>
            </a:endParaRPr>
          </a:p>
          <a:p>
            <a:pPr marL="365760" lvl="1" indent="0" algn="ctr">
              <a:buClr>
                <a:schemeClr val="tx1"/>
              </a:buClr>
              <a:buNone/>
            </a:pPr>
            <a:r>
              <a:rPr lang="en-US" sz="3200" dirty="0" smtClean="0">
                <a:solidFill>
                  <a:schemeClr val="tx1"/>
                </a:solidFill>
              </a:rPr>
              <a:t>(</a:t>
            </a:r>
            <a:r>
              <a:rPr lang="en-US" sz="3200" dirty="0">
                <a:solidFill>
                  <a:schemeClr val="tx1"/>
                </a:solidFill>
              </a:rPr>
              <a:t>I Chronicles 22:5)</a:t>
            </a:r>
            <a:endParaRPr lang="en-US" sz="1400" b="1" i="1" u="sng" dirty="0">
              <a:solidFill>
                <a:schemeClr val="tx1"/>
              </a:solidFill>
            </a:endParaRPr>
          </a:p>
        </p:txBody>
      </p:sp>
    </p:spTree>
    <p:extLst>
      <p:ext uri="{BB962C8B-B14F-4D97-AF65-F5344CB8AC3E}">
        <p14:creationId xmlns:p14="http://schemas.microsoft.com/office/powerpoint/2010/main" val="2807674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p:cTn id="13"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14"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15" dur="500"/>
                                        <p:tgtEl>
                                          <p:spTgt spid="2">
                                            <p:txEl>
                                              <p:pRg st="2" end="2"/>
                                            </p:txEl>
                                          </p:spTgt>
                                        </p:tgtEl>
                                      </p:cBhvr>
                                    </p:animEffect>
                                  </p:childTnLst>
                                </p:cTn>
                              </p:par>
                              <p:par>
                                <p:cTn id="16" presetID="53" presetClass="entr" presetSubtype="16" fill="hold" nodeType="withEffect">
                                  <p:stCondLst>
                                    <p:cond delay="0"/>
                                  </p:stCondLst>
                                  <p:childTnLst>
                                    <p:set>
                                      <p:cBhvr>
                                        <p:cTn id="17" dur="1" fill="hold">
                                          <p:stCondLst>
                                            <p:cond delay="0"/>
                                          </p:stCondLst>
                                        </p:cTn>
                                        <p:tgtEl>
                                          <p:spTgt spid="2">
                                            <p:txEl>
                                              <p:pRg st="3" end="3"/>
                                            </p:txEl>
                                          </p:spTgt>
                                        </p:tgtEl>
                                        <p:attrNameLst>
                                          <p:attrName>style.visibility</p:attrName>
                                        </p:attrNameLst>
                                      </p:cBhvr>
                                      <p:to>
                                        <p:strVal val="visible"/>
                                      </p:to>
                                    </p:set>
                                    <p:anim calcmode="lin" valueType="num">
                                      <p:cBhvr>
                                        <p:cTn id="18" dur="500" fill="hold"/>
                                        <p:tgtEl>
                                          <p:spTgt spid="2">
                                            <p:txEl>
                                              <p:pRg st="3" end="3"/>
                                            </p:txEl>
                                          </p:spTgt>
                                        </p:tgtEl>
                                        <p:attrNameLst>
                                          <p:attrName>ppt_w</p:attrName>
                                        </p:attrNameLst>
                                      </p:cBhvr>
                                      <p:tavLst>
                                        <p:tav tm="0">
                                          <p:val>
                                            <p:fltVal val="0"/>
                                          </p:val>
                                        </p:tav>
                                        <p:tav tm="100000">
                                          <p:val>
                                            <p:strVal val="#ppt_w"/>
                                          </p:val>
                                        </p:tav>
                                      </p:tavLst>
                                    </p:anim>
                                    <p:anim calcmode="lin" valueType="num">
                                      <p:cBhvr>
                                        <p:cTn id="19" dur="500" fill="hold"/>
                                        <p:tgtEl>
                                          <p:spTgt spid="2">
                                            <p:txEl>
                                              <p:pRg st="3" end="3"/>
                                            </p:txEl>
                                          </p:spTgt>
                                        </p:tgtEl>
                                        <p:attrNameLst>
                                          <p:attrName>ppt_h</p:attrName>
                                        </p:attrNameLst>
                                      </p:cBhvr>
                                      <p:tavLst>
                                        <p:tav tm="0">
                                          <p:val>
                                            <p:fltVal val="0"/>
                                          </p:val>
                                        </p:tav>
                                        <p:tav tm="100000">
                                          <p:val>
                                            <p:strVal val="#ppt_h"/>
                                          </p:val>
                                        </p:tav>
                                      </p:tavLst>
                                    </p:anim>
                                    <p:animEffect transition="in" filter="fade">
                                      <p:cBhvr>
                                        <p:cTn id="20"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457200"/>
            <a:ext cx="8229600" cy="5867400"/>
          </a:xfrm>
        </p:spPr>
        <p:txBody>
          <a:bodyPr>
            <a:noAutofit/>
          </a:bodyPr>
          <a:lstStyle/>
          <a:p>
            <a:pPr marL="0" indent="0" algn="ctr">
              <a:buClr>
                <a:schemeClr val="tx1"/>
              </a:buClr>
              <a:buNone/>
            </a:pPr>
            <a:r>
              <a:rPr lang="en-US" sz="3400" dirty="0"/>
              <a:t>“Then he called for his son Solomon, and charged him to build a house for the Lord God of Israel. David said to Solomon, my son, I had intended to build a house to the name of the Lord my God. But the word of the Lord came to me, saying, you have shed much blood and have waged great wars; you shall not build a house to My name, because you have shed so much blood on the earth before Me. “ </a:t>
            </a:r>
            <a:endParaRPr lang="en-US" sz="3400" dirty="0" smtClean="0"/>
          </a:p>
          <a:p>
            <a:pPr marL="0" indent="0" algn="ctr">
              <a:buClr>
                <a:schemeClr val="tx1"/>
              </a:buClr>
              <a:buNone/>
            </a:pPr>
            <a:r>
              <a:rPr lang="en-US" sz="3400" dirty="0" smtClean="0"/>
              <a:t>(</a:t>
            </a:r>
            <a:r>
              <a:rPr lang="en-US" sz="3400" dirty="0"/>
              <a:t>I Chronicles 22:6-8)</a:t>
            </a:r>
            <a:endParaRPr lang="en-US" sz="3400" b="1" i="1" u="sng" dirty="0">
              <a:solidFill>
                <a:schemeClr val="tx1"/>
              </a:solidFill>
            </a:endParaRPr>
          </a:p>
        </p:txBody>
      </p:sp>
    </p:spTree>
    <p:extLst>
      <p:ext uri="{BB962C8B-B14F-4D97-AF65-F5344CB8AC3E}">
        <p14:creationId xmlns:p14="http://schemas.microsoft.com/office/powerpoint/2010/main" val="2265801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 calcmode="lin" valueType="num">
                                      <p:cBhvr>
                                        <p:cTn id="12"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13"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14"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457200"/>
            <a:ext cx="8229600" cy="5867400"/>
          </a:xfrm>
        </p:spPr>
        <p:txBody>
          <a:bodyPr>
            <a:noAutofit/>
          </a:bodyPr>
          <a:lstStyle/>
          <a:p>
            <a:pPr marL="0" indent="0" algn="ctr">
              <a:buClr>
                <a:schemeClr val="tx1"/>
              </a:buClr>
              <a:buNone/>
            </a:pPr>
            <a:r>
              <a:rPr lang="en-US" sz="3600" dirty="0"/>
              <a:t>“Behold, a son will be born to you, who shall be a man of rest; and I will give him rest from all his enemies on every side; for his name shall be Solomon, and I will give peace and quiet to Israel in his days. He shall build a house for My name, and he shall be My son, and I will be his father, and I will establish the throne of his kingdom over Israel forever.” </a:t>
            </a:r>
            <a:endParaRPr lang="en-US" sz="3600" dirty="0" smtClean="0"/>
          </a:p>
          <a:p>
            <a:pPr marL="0" indent="0" algn="ctr">
              <a:buClr>
                <a:schemeClr val="tx1"/>
              </a:buClr>
              <a:buNone/>
            </a:pPr>
            <a:r>
              <a:rPr lang="en-US" sz="3600" dirty="0" smtClean="0"/>
              <a:t>(</a:t>
            </a:r>
            <a:r>
              <a:rPr lang="en-US" sz="3600" dirty="0"/>
              <a:t>I Chronicles 22:9-10)</a:t>
            </a:r>
            <a:endParaRPr lang="en-US" sz="3400" b="1" i="1" u="sng" dirty="0">
              <a:solidFill>
                <a:schemeClr val="tx1"/>
              </a:solidFill>
            </a:endParaRPr>
          </a:p>
        </p:txBody>
      </p:sp>
    </p:spTree>
    <p:extLst>
      <p:ext uri="{BB962C8B-B14F-4D97-AF65-F5344CB8AC3E}">
        <p14:creationId xmlns:p14="http://schemas.microsoft.com/office/powerpoint/2010/main" val="1949766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 calcmode="lin" valueType="num">
                                      <p:cBhvr>
                                        <p:cTn id="12"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13"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14"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457200"/>
            <a:ext cx="8229600" cy="5867400"/>
          </a:xfrm>
        </p:spPr>
        <p:txBody>
          <a:bodyPr>
            <a:normAutofit/>
          </a:bodyPr>
          <a:lstStyle/>
          <a:p>
            <a:pPr marL="514350" indent="-514350">
              <a:buClr>
                <a:schemeClr val="tx1"/>
              </a:buClr>
              <a:buFont typeface="+mj-lt"/>
              <a:buAutoNum type="arabicPeriod" startAt="2"/>
            </a:pPr>
            <a:r>
              <a:rPr lang="en-US" sz="2800" dirty="0"/>
              <a:t>David’s words to </a:t>
            </a:r>
            <a:r>
              <a:rPr lang="en-US" sz="2800" dirty="0" smtClean="0"/>
              <a:t>Solomon</a:t>
            </a:r>
          </a:p>
          <a:p>
            <a:pPr marL="514350" indent="-514350">
              <a:buClr>
                <a:schemeClr val="tx1"/>
              </a:buClr>
              <a:buFont typeface="+mj-lt"/>
              <a:buAutoNum type="arabicPeriod" startAt="2"/>
            </a:pPr>
            <a:endParaRPr lang="en-US" sz="1400" b="1" i="1" u="sng" dirty="0" smtClean="0"/>
          </a:p>
          <a:p>
            <a:pPr lvl="1">
              <a:buClr>
                <a:schemeClr val="tx1"/>
              </a:buClr>
            </a:pPr>
            <a:r>
              <a:rPr lang="en-US" sz="2800" dirty="0">
                <a:solidFill>
                  <a:schemeClr val="tx1"/>
                </a:solidFill>
              </a:rPr>
              <a:t>“Now my son, the Lord be with you that you may be successful, and build the house of the Lord your God just as He has spoken concerning you. Only the Lord give you discretion and understanding, and give you charge over Israel, so that you may keep the law of the Lord your God</a:t>
            </a:r>
            <a:r>
              <a:rPr lang="en-US" sz="2800" dirty="0" smtClean="0">
                <a:solidFill>
                  <a:schemeClr val="tx1"/>
                </a:solidFill>
              </a:rPr>
              <a:t>.” </a:t>
            </a:r>
            <a:r>
              <a:rPr lang="en-US" sz="2800" dirty="0">
                <a:solidFill>
                  <a:schemeClr val="tx1"/>
                </a:solidFill>
              </a:rPr>
              <a:t>(I Chronicles 22:11-12)</a:t>
            </a:r>
            <a:endParaRPr lang="en-US" sz="2800" b="1" i="1" u="sng" dirty="0">
              <a:solidFill>
                <a:schemeClr val="tx1"/>
              </a:solidFill>
            </a:endParaRPr>
          </a:p>
        </p:txBody>
      </p:sp>
    </p:spTree>
    <p:extLst>
      <p:ext uri="{BB962C8B-B14F-4D97-AF65-F5344CB8AC3E}">
        <p14:creationId xmlns:p14="http://schemas.microsoft.com/office/powerpoint/2010/main" val="4199178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p:cTn id="13"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14"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15"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457200"/>
            <a:ext cx="8229600" cy="5867400"/>
          </a:xfrm>
        </p:spPr>
        <p:txBody>
          <a:bodyPr>
            <a:normAutofit lnSpcReduction="10000"/>
          </a:bodyPr>
          <a:lstStyle/>
          <a:p>
            <a:pPr marL="514350" indent="-514350">
              <a:buClr>
                <a:schemeClr val="tx1"/>
              </a:buClr>
              <a:buFont typeface="+mj-lt"/>
              <a:buAutoNum type="arabicPeriod" startAt="2"/>
            </a:pPr>
            <a:r>
              <a:rPr lang="en-US" sz="2800" dirty="0"/>
              <a:t>David’s words to </a:t>
            </a:r>
            <a:r>
              <a:rPr lang="en-US" sz="2800" dirty="0" smtClean="0"/>
              <a:t>Solomon</a:t>
            </a:r>
          </a:p>
          <a:p>
            <a:pPr marL="514350" indent="-514350">
              <a:buClr>
                <a:schemeClr val="tx1"/>
              </a:buClr>
              <a:buFont typeface="+mj-lt"/>
              <a:buAutoNum type="arabicPeriod" startAt="2"/>
            </a:pPr>
            <a:endParaRPr lang="en-US" sz="1400" b="1" i="1" u="sng" dirty="0" smtClean="0"/>
          </a:p>
          <a:p>
            <a:pPr lvl="1">
              <a:buClr>
                <a:schemeClr val="tx1"/>
              </a:buClr>
            </a:pPr>
            <a:r>
              <a:rPr lang="en-US" sz="2800" dirty="0">
                <a:solidFill>
                  <a:schemeClr val="tx1"/>
                </a:solidFill>
              </a:rPr>
              <a:t>“Then you will prosper, if you are careful to observe the statutes and the ordinances which the Lord commanded Moses concerning Israel. Be strong and courageous, do not fear nor be dismayed” (I Chronicles 22:13</a:t>
            </a:r>
            <a:r>
              <a:rPr lang="en-US" sz="2800" dirty="0" smtClean="0">
                <a:solidFill>
                  <a:schemeClr val="tx1"/>
                </a:solidFill>
              </a:rPr>
              <a:t>)</a:t>
            </a:r>
          </a:p>
          <a:p>
            <a:pPr lvl="1">
              <a:buClr>
                <a:schemeClr val="tx1"/>
              </a:buClr>
            </a:pPr>
            <a:endParaRPr lang="en-US" sz="2800" b="1" i="1" u="sng" dirty="0">
              <a:solidFill>
                <a:schemeClr val="tx1"/>
              </a:solidFill>
            </a:endParaRPr>
          </a:p>
          <a:p>
            <a:pPr lvl="1">
              <a:buClr>
                <a:schemeClr val="tx1"/>
              </a:buClr>
            </a:pPr>
            <a:r>
              <a:rPr lang="en-US" sz="2800" dirty="0">
                <a:solidFill>
                  <a:schemeClr val="tx1"/>
                </a:solidFill>
              </a:rPr>
              <a:t>The key component in David’s charge to his son Solomon was for him to be </a:t>
            </a:r>
            <a:r>
              <a:rPr lang="en-US" sz="2800" b="1" i="1" u="sng" dirty="0">
                <a:solidFill>
                  <a:schemeClr val="tx1"/>
                </a:solidFill>
              </a:rPr>
              <a:t>faithful</a:t>
            </a:r>
            <a:r>
              <a:rPr lang="en-US" sz="2800" dirty="0">
                <a:solidFill>
                  <a:schemeClr val="tx1"/>
                </a:solidFill>
              </a:rPr>
              <a:t> and </a:t>
            </a:r>
            <a:r>
              <a:rPr lang="en-US" sz="2800" b="1" i="1" u="sng" dirty="0">
                <a:solidFill>
                  <a:schemeClr val="tx1"/>
                </a:solidFill>
              </a:rPr>
              <a:t>obedient</a:t>
            </a:r>
            <a:r>
              <a:rPr lang="en-US" sz="2800" dirty="0">
                <a:solidFill>
                  <a:schemeClr val="tx1"/>
                </a:solidFill>
              </a:rPr>
              <a:t> to the Lord and to the law (the statutes and ordinances). As long as Solomon remained </a:t>
            </a:r>
            <a:r>
              <a:rPr lang="en-US" sz="2800" b="1" i="1" u="sng" dirty="0">
                <a:solidFill>
                  <a:schemeClr val="tx1"/>
                </a:solidFill>
              </a:rPr>
              <a:t>true</a:t>
            </a:r>
            <a:r>
              <a:rPr lang="en-US" sz="2800" dirty="0">
                <a:solidFill>
                  <a:schemeClr val="tx1"/>
                </a:solidFill>
              </a:rPr>
              <a:t> to the Lord – he would be blessed of the Lord.</a:t>
            </a:r>
            <a:endParaRPr lang="en-US" sz="2800" b="1" i="1" u="sng" dirty="0">
              <a:solidFill>
                <a:schemeClr val="tx1"/>
              </a:solidFill>
            </a:endParaRPr>
          </a:p>
        </p:txBody>
      </p:sp>
    </p:spTree>
    <p:extLst>
      <p:ext uri="{BB962C8B-B14F-4D97-AF65-F5344CB8AC3E}">
        <p14:creationId xmlns:p14="http://schemas.microsoft.com/office/powerpoint/2010/main" val="866083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p:cTn id="7"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8"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9" dur="500"/>
                                        <p:tgtEl>
                                          <p:spTgt spid="2">
                                            <p:txEl>
                                              <p:pRg st="2" end="2"/>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xEl>
                                              <p:pRg st="4" end="4"/>
                                            </p:txEl>
                                          </p:spTgt>
                                        </p:tgtEl>
                                        <p:attrNameLst>
                                          <p:attrName>style.visibility</p:attrName>
                                        </p:attrNameLst>
                                      </p:cBhvr>
                                      <p:to>
                                        <p:strVal val="visible"/>
                                      </p:to>
                                    </p:set>
                                    <p:anim calcmode="lin" valueType="num">
                                      <p:cBhvr>
                                        <p:cTn id="14"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16"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457200"/>
            <a:ext cx="8458200" cy="6019800"/>
          </a:xfrm>
        </p:spPr>
        <p:txBody>
          <a:bodyPr>
            <a:normAutofit/>
          </a:bodyPr>
          <a:lstStyle/>
          <a:p>
            <a:pPr marL="514350" indent="-514350">
              <a:buClr>
                <a:schemeClr val="tx1"/>
              </a:buClr>
              <a:buFont typeface="+mj-lt"/>
              <a:buAutoNum type="arabicPeriod" startAt="2"/>
            </a:pPr>
            <a:r>
              <a:rPr lang="en-US" sz="2800" dirty="0"/>
              <a:t>David’s words to the leaders of Israel concerning Solomon and the </a:t>
            </a:r>
            <a:r>
              <a:rPr lang="en-US" sz="2800" dirty="0" smtClean="0"/>
              <a:t>Temple</a:t>
            </a:r>
          </a:p>
          <a:p>
            <a:pPr marL="514350" indent="-514350">
              <a:buClr>
                <a:schemeClr val="tx1"/>
              </a:buClr>
              <a:buFont typeface="+mj-lt"/>
              <a:buAutoNum type="arabicPeriod" startAt="2"/>
            </a:pPr>
            <a:endParaRPr lang="en-US" sz="1400" b="1" i="1" u="sng" dirty="0" smtClean="0"/>
          </a:p>
          <a:p>
            <a:pPr lvl="1">
              <a:buClr>
                <a:schemeClr val="tx1"/>
              </a:buClr>
            </a:pPr>
            <a:r>
              <a:rPr lang="en-US" sz="2800" dirty="0">
                <a:solidFill>
                  <a:schemeClr val="tx1"/>
                </a:solidFill>
              </a:rPr>
              <a:t>“Of all my sons (for the Lord has given me many sons), </a:t>
            </a:r>
            <a:r>
              <a:rPr lang="en-US" sz="2800" b="1" u="sng" dirty="0">
                <a:solidFill>
                  <a:schemeClr val="tx1"/>
                </a:solidFill>
              </a:rPr>
              <a:t>He has chosen my son Solomon to sit on the throne of the kingdom of the Lord over Israel</a:t>
            </a:r>
            <a:r>
              <a:rPr lang="en-US" sz="2800" dirty="0">
                <a:solidFill>
                  <a:schemeClr val="tx1"/>
                </a:solidFill>
              </a:rPr>
              <a:t>. He said to me, your son Solomon is the one who shall build My house and My courts; for I have chosen him to be a son to Me, and I will be a father to him. </a:t>
            </a:r>
            <a:r>
              <a:rPr lang="en-US" sz="2800" b="1" dirty="0">
                <a:solidFill>
                  <a:schemeClr val="tx1"/>
                </a:solidFill>
              </a:rPr>
              <a:t>I will establish his kingdom forever if he resolutely performs My commandments and My ordinances as is done now</a:t>
            </a:r>
            <a:r>
              <a:rPr lang="en-US" sz="2800" dirty="0">
                <a:solidFill>
                  <a:schemeClr val="tx1"/>
                </a:solidFill>
              </a:rPr>
              <a:t>” (I Chronicles 28:5-7)</a:t>
            </a:r>
          </a:p>
        </p:txBody>
      </p:sp>
    </p:spTree>
    <p:extLst>
      <p:ext uri="{BB962C8B-B14F-4D97-AF65-F5344CB8AC3E}">
        <p14:creationId xmlns:p14="http://schemas.microsoft.com/office/powerpoint/2010/main" val="1162809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10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2">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2">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2">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p:cTn id="15"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16"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17"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457200"/>
            <a:ext cx="8229600" cy="5867400"/>
          </a:xfrm>
        </p:spPr>
        <p:txBody>
          <a:bodyPr>
            <a:normAutofit/>
          </a:bodyPr>
          <a:lstStyle/>
          <a:p>
            <a:pPr marL="514350" indent="-514350">
              <a:buClr>
                <a:schemeClr val="tx1"/>
              </a:buClr>
              <a:buFont typeface="+mj-lt"/>
              <a:buAutoNum type="arabicPeriod" startAt="2"/>
            </a:pPr>
            <a:r>
              <a:rPr lang="en-US" sz="2800" dirty="0"/>
              <a:t>David’s words to </a:t>
            </a:r>
            <a:r>
              <a:rPr lang="en-US" sz="2800" dirty="0" smtClean="0"/>
              <a:t>Solomon</a:t>
            </a:r>
          </a:p>
          <a:p>
            <a:pPr marL="514350" indent="-514350">
              <a:buClr>
                <a:schemeClr val="tx1"/>
              </a:buClr>
              <a:buFont typeface="+mj-lt"/>
              <a:buAutoNum type="arabicPeriod" startAt="2"/>
            </a:pPr>
            <a:endParaRPr lang="en-US" sz="1400" b="1" i="1" u="sng" dirty="0" smtClean="0"/>
          </a:p>
          <a:p>
            <a:pPr marL="880110" lvl="1" indent="-514350">
              <a:buClr>
                <a:schemeClr val="tx1"/>
              </a:buClr>
              <a:buFont typeface="+mj-lt"/>
              <a:buAutoNum type="arabicParenR"/>
            </a:pPr>
            <a:r>
              <a:rPr lang="en-US" sz="2800" i="1" dirty="0">
                <a:solidFill>
                  <a:schemeClr val="tx1"/>
                </a:solidFill>
              </a:rPr>
              <a:t>What key words and actions can you identify from this passage that show what Solomon’s responsibility was toward the Lord? </a:t>
            </a:r>
            <a:endParaRPr lang="en-US" sz="2800" i="1" dirty="0" smtClean="0">
              <a:solidFill>
                <a:schemeClr val="tx1"/>
              </a:solidFill>
            </a:endParaRPr>
          </a:p>
          <a:p>
            <a:pPr marL="880110" lvl="1" indent="-514350">
              <a:buClr>
                <a:schemeClr val="tx1"/>
              </a:buClr>
              <a:buFont typeface="+mj-lt"/>
              <a:buAutoNum type="arabicParenR"/>
            </a:pPr>
            <a:endParaRPr lang="en-US" sz="1800" b="1" i="1" u="sng" dirty="0">
              <a:solidFill>
                <a:schemeClr val="tx1"/>
              </a:solidFill>
            </a:endParaRPr>
          </a:p>
          <a:p>
            <a:pPr marL="365760" lvl="1" indent="0" algn="ctr">
              <a:buClr>
                <a:schemeClr val="tx1"/>
              </a:buClr>
              <a:buNone/>
            </a:pPr>
            <a:r>
              <a:rPr lang="en-US" sz="2800" b="1" i="1" u="sng" dirty="0" smtClean="0">
                <a:solidFill>
                  <a:schemeClr val="tx1"/>
                </a:solidFill>
              </a:rPr>
              <a:t>Know</a:t>
            </a:r>
            <a:r>
              <a:rPr lang="en-US" sz="2800" b="1" i="1" u="sng" dirty="0">
                <a:solidFill>
                  <a:schemeClr val="tx1"/>
                </a:solidFill>
              </a:rPr>
              <a:t>, serve, and seek God with his whole heart and willing </a:t>
            </a:r>
            <a:r>
              <a:rPr lang="en-US" sz="2800" b="1" i="1" u="sng" dirty="0" smtClean="0">
                <a:solidFill>
                  <a:schemeClr val="tx1"/>
                </a:solidFill>
              </a:rPr>
              <a:t>mind</a:t>
            </a:r>
          </a:p>
          <a:p>
            <a:pPr marL="880110" lvl="1" indent="-514350">
              <a:buClr>
                <a:schemeClr val="tx1"/>
              </a:buClr>
              <a:buFont typeface="+mj-lt"/>
              <a:buAutoNum type="arabicParenR"/>
            </a:pPr>
            <a:endParaRPr lang="en-US" sz="2000" b="1" i="1" u="sng" dirty="0">
              <a:solidFill>
                <a:schemeClr val="tx1"/>
              </a:solidFill>
            </a:endParaRPr>
          </a:p>
          <a:p>
            <a:pPr marL="880110" lvl="1" indent="-514350">
              <a:buClr>
                <a:schemeClr val="tx1"/>
              </a:buClr>
              <a:buFont typeface="+mj-lt"/>
              <a:buAutoNum type="arabicParenR" startAt="2"/>
            </a:pPr>
            <a:r>
              <a:rPr lang="en-US" sz="2800" i="1" dirty="0">
                <a:solidFill>
                  <a:schemeClr val="tx1"/>
                </a:solidFill>
              </a:rPr>
              <a:t>What single action could Solomon do that would jeopardize his relationship with the Lord? </a:t>
            </a:r>
            <a:endParaRPr lang="en-US" sz="2800" i="1" dirty="0" smtClean="0">
              <a:solidFill>
                <a:schemeClr val="tx1"/>
              </a:solidFill>
            </a:endParaRPr>
          </a:p>
          <a:p>
            <a:pPr marL="880110" lvl="1" indent="-514350">
              <a:buClr>
                <a:schemeClr val="tx1"/>
              </a:buClr>
              <a:buFont typeface="+mj-lt"/>
              <a:buAutoNum type="arabicParenR" startAt="2"/>
            </a:pPr>
            <a:endParaRPr lang="en-US" sz="1800" i="1" dirty="0" smtClean="0">
              <a:solidFill>
                <a:schemeClr val="tx1"/>
              </a:solidFill>
            </a:endParaRPr>
          </a:p>
          <a:p>
            <a:pPr marL="365760" lvl="1" indent="0" algn="ctr">
              <a:buClr>
                <a:schemeClr val="tx1"/>
              </a:buClr>
              <a:buNone/>
            </a:pPr>
            <a:r>
              <a:rPr lang="en-US" sz="2800" b="1" i="1" u="sng" dirty="0" smtClean="0">
                <a:solidFill>
                  <a:schemeClr val="tx1"/>
                </a:solidFill>
              </a:rPr>
              <a:t>To </a:t>
            </a:r>
            <a:r>
              <a:rPr lang="en-US" sz="2800" b="1" i="1" u="sng" dirty="0">
                <a:solidFill>
                  <a:schemeClr val="tx1"/>
                </a:solidFill>
              </a:rPr>
              <a:t>forsake the Lord would bring judgment</a:t>
            </a:r>
            <a:endParaRPr lang="en-US" sz="2800" dirty="0">
              <a:solidFill>
                <a:schemeClr val="tx1"/>
              </a:solidFill>
            </a:endParaRPr>
          </a:p>
        </p:txBody>
      </p:sp>
    </p:spTree>
    <p:extLst>
      <p:ext uri="{BB962C8B-B14F-4D97-AF65-F5344CB8AC3E}">
        <p14:creationId xmlns:p14="http://schemas.microsoft.com/office/powerpoint/2010/main" val="2425533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p:cTn id="7"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8"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9" dur="500"/>
                                        <p:tgtEl>
                                          <p:spTgt spid="2">
                                            <p:txEl>
                                              <p:pRg st="2" end="2"/>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2">
                                            <p:txEl>
                                              <p:pRg st="4" end="4"/>
                                            </p:txEl>
                                          </p:spTgt>
                                        </p:tgtEl>
                                        <p:attrNameLst>
                                          <p:attrName>style.visibility</p:attrName>
                                        </p:attrNameLst>
                                      </p:cBhvr>
                                      <p:to>
                                        <p:strVal val="visible"/>
                                      </p:to>
                                    </p:set>
                                    <p:anim calcmode="lin" valueType="num">
                                      <p:cBhvr additive="base">
                                        <p:cTn id="14"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nodeType="clickEffect">
                                  <p:stCondLst>
                                    <p:cond delay="0"/>
                                  </p:stCondLst>
                                  <p:childTnLst>
                                    <p:set>
                                      <p:cBhvr>
                                        <p:cTn id="19" dur="1" fill="hold">
                                          <p:stCondLst>
                                            <p:cond delay="0"/>
                                          </p:stCondLst>
                                        </p:cTn>
                                        <p:tgtEl>
                                          <p:spTgt spid="2">
                                            <p:txEl>
                                              <p:pRg st="6" end="6"/>
                                            </p:txEl>
                                          </p:spTgt>
                                        </p:tgtEl>
                                        <p:attrNameLst>
                                          <p:attrName>style.visibility</p:attrName>
                                        </p:attrNameLst>
                                      </p:cBhvr>
                                      <p:to>
                                        <p:strVal val="visible"/>
                                      </p:to>
                                    </p:set>
                                    <p:anim calcmode="lin" valueType="num">
                                      <p:cBhvr>
                                        <p:cTn id="20" dur="500" fill="hold"/>
                                        <p:tgtEl>
                                          <p:spTgt spid="2">
                                            <p:txEl>
                                              <p:pRg st="6" end="6"/>
                                            </p:txEl>
                                          </p:spTgt>
                                        </p:tgtEl>
                                        <p:attrNameLst>
                                          <p:attrName>ppt_w</p:attrName>
                                        </p:attrNameLst>
                                      </p:cBhvr>
                                      <p:tavLst>
                                        <p:tav tm="0">
                                          <p:val>
                                            <p:fltVal val="0"/>
                                          </p:val>
                                        </p:tav>
                                        <p:tav tm="100000">
                                          <p:val>
                                            <p:strVal val="#ppt_w"/>
                                          </p:val>
                                        </p:tav>
                                      </p:tavLst>
                                    </p:anim>
                                    <p:anim calcmode="lin" valueType="num">
                                      <p:cBhvr>
                                        <p:cTn id="21" dur="500" fill="hold"/>
                                        <p:tgtEl>
                                          <p:spTgt spid="2">
                                            <p:txEl>
                                              <p:pRg st="6" end="6"/>
                                            </p:txEl>
                                          </p:spTgt>
                                        </p:tgtEl>
                                        <p:attrNameLst>
                                          <p:attrName>ppt_h</p:attrName>
                                        </p:attrNameLst>
                                      </p:cBhvr>
                                      <p:tavLst>
                                        <p:tav tm="0">
                                          <p:val>
                                            <p:fltVal val="0"/>
                                          </p:val>
                                        </p:tav>
                                        <p:tav tm="100000">
                                          <p:val>
                                            <p:strVal val="#ppt_h"/>
                                          </p:val>
                                        </p:tav>
                                      </p:tavLst>
                                    </p:anim>
                                    <p:animEffect transition="in" filter="fade">
                                      <p:cBhvr>
                                        <p:cTn id="22" dur="500"/>
                                        <p:tgtEl>
                                          <p:spTgt spid="2">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2">
                                            <p:txEl>
                                              <p:pRg st="8" end="8"/>
                                            </p:txEl>
                                          </p:spTgt>
                                        </p:tgtEl>
                                        <p:attrNameLst>
                                          <p:attrName>style.visibility</p:attrName>
                                        </p:attrNameLst>
                                      </p:cBhvr>
                                      <p:to>
                                        <p:strVal val="visible"/>
                                      </p:to>
                                    </p:set>
                                    <p:anim calcmode="lin" valueType="num">
                                      <p:cBhvr additive="base">
                                        <p:cTn id="27"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4157004"/>
            <a:ext cx="8305800" cy="1557996"/>
          </a:xfrm>
        </p:spPr>
        <p:txBody>
          <a:bodyPr/>
          <a:lstStyle/>
          <a:p>
            <a:r>
              <a:rPr lang="en-US" sz="4000" dirty="0">
                <a:solidFill>
                  <a:schemeClr val="tx1"/>
                </a:solidFill>
              </a:rPr>
              <a:t>Solomon right to reign </a:t>
            </a:r>
            <a:endParaRPr lang="en-US" sz="4000" dirty="0" smtClean="0">
              <a:solidFill>
                <a:schemeClr val="tx1"/>
              </a:solidFill>
            </a:endParaRPr>
          </a:p>
          <a:p>
            <a:r>
              <a:rPr lang="en-US" sz="4000" dirty="0" smtClean="0">
                <a:solidFill>
                  <a:schemeClr val="tx1"/>
                </a:solidFill>
              </a:rPr>
              <a:t>as </a:t>
            </a:r>
            <a:r>
              <a:rPr lang="en-US" sz="4000" dirty="0">
                <a:solidFill>
                  <a:schemeClr val="tx1"/>
                </a:solidFill>
              </a:rPr>
              <a:t>king over Israel:</a:t>
            </a:r>
          </a:p>
        </p:txBody>
      </p:sp>
      <p:sp>
        <p:nvSpPr>
          <p:cNvPr id="2" name="Title 1"/>
          <p:cNvSpPr>
            <a:spLocks noGrp="1"/>
          </p:cNvSpPr>
          <p:nvPr>
            <p:ph type="ctrTitle"/>
          </p:nvPr>
        </p:nvSpPr>
        <p:spPr>
          <a:xfrm>
            <a:off x="457200" y="1066800"/>
            <a:ext cx="8305800" cy="1662332"/>
          </a:xfrm>
        </p:spPr>
        <p:txBody>
          <a:bodyPr/>
          <a:lstStyle/>
          <a:p>
            <a:r>
              <a:rPr lang="en-US" dirty="0" smtClean="0"/>
              <a:t/>
            </a:r>
            <a:br>
              <a:rPr lang="en-US" dirty="0" smtClean="0"/>
            </a:br>
            <a:r>
              <a:rPr lang="en-US" b="1" u="sng" dirty="0">
                <a:effectLst/>
              </a:rPr>
              <a:t>Solomon’s </a:t>
            </a:r>
            <a:r>
              <a:rPr lang="en-US" b="1" u="sng" dirty="0" smtClean="0">
                <a:effectLst/>
              </a:rPr>
              <a:t/>
            </a:r>
            <a:br>
              <a:rPr lang="en-US" b="1" u="sng" dirty="0" smtClean="0">
                <a:effectLst/>
              </a:rPr>
            </a:br>
            <a:r>
              <a:rPr lang="en-US" b="1" u="sng" dirty="0" smtClean="0">
                <a:effectLst/>
              </a:rPr>
              <a:t>Coronation </a:t>
            </a:r>
            <a:r>
              <a:rPr lang="en-US" b="1" u="sng" dirty="0">
                <a:effectLst/>
              </a:rPr>
              <a:t>as King</a:t>
            </a:r>
            <a:endParaRPr lang="en-US" dirty="0"/>
          </a:p>
        </p:txBody>
      </p:sp>
    </p:spTree>
    <p:extLst>
      <p:ext uri="{BB962C8B-B14F-4D97-AF65-F5344CB8AC3E}">
        <p14:creationId xmlns:p14="http://schemas.microsoft.com/office/powerpoint/2010/main" val="3607616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additive="base">
                                        <p:cTn id="14"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3">
                                            <p:txEl>
                                              <p:pRg st="0" end="0"/>
                                            </p:txEl>
                                          </p:spTgt>
                                        </p:tgtEl>
                                        <p:attrNameLst>
                                          <p:attrName>ppt_y</p:attrName>
                                        </p:attrNameLst>
                                      </p:cBhvr>
                                      <p:tavLst>
                                        <p:tav tm="0">
                                          <p:val>
                                            <p:strVal val="1+#ppt_h/2"/>
                                          </p:val>
                                        </p:tav>
                                        <p:tav tm="100000">
                                          <p:val>
                                            <p:strVal val="#ppt_y"/>
                                          </p:val>
                                        </p:tav>
                                      </p:tavLst>
                                    </p:anim>
                                  </p:childTnLst>
                                </p:cTn>
                              </p:par>
                              <p:par>
                                <p:cTn id="16" presetID="2" presetClass="entr" presetSubtype="4" fill="hold" nodeType="with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additive="base">
                                        <p:cTn id="18"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457200"/>
            <a:ext cx="8229600" cy="6019800"/>
          </a:xfrm>
        </p:spPr>
        <p:txBody>
          <a:bodyPr>
            <a:normAutofit/>
          </a:bodyPr>
          <a:lstStyle/>
          <a:p>
            <a:pPr>
              <a:buClr>
                <a:schemeClr val="tx1"/>
              </a:buClr>
            </a:pPr>
            <a:r>
              <a:rPr lang="en-US" sz="2800" dirty="0"/>
              <a:t>First and foremost he was the Lord’s </a:t>
            </a:r>
            <a:r>
              <a:rPr lang="en-US" sz="2800" dirty="0" smtClean="0"/>
              <a:t>choice</a:t>
            </a:r>
          </a:p>
          <a:p>
            <a:pPr marL="514350" indent="-514350">
              <a:buClr>
                <a:schemeClr val="tx1"/>
              </a:buClr>
              <a:buFont typeface="+mj-lt"/>
              <a:buAutoNum type="arabicPeriod" startAt="2"/>
            </a:pPr>
            <a:endParaRPr lang="en-US" sz="1400" b="1" i="1" u="sng" dirty="0" smtClean="0"/>
          </a:p>
          <a:p>
            <a:pPr marL="880110" lvl="1" indent="-514350">
              <a:buClr>
                <a:schemeClr val="tx1"/>
              </a:buClr>
              <a:buFont typeface="+mj-lt"/>
              <a:buAutoNum type="arabicParenR"/>
            </a:pPr>
            <a:r>
              <a:rPr lang="en-US" sz="2800" dirty="0">
                <a:solidFill>
                  <a:schemeClr val="tx1"/>
                </a:solidFill>
              </a:rPr>
              <a:t>“Behold, a son will be born to you, who shall be a man of rest; and I will give him rest from all his enemies on every side; for his name shall be Solomon, and I will give peace and quiet to Israel in his days. He shall build a house for My name, and he shall be My son, and I will be his father, and </a:t>
            </a:r>
            <a:r>
              <a:rPr lang="en-US" sz="2800" b="1" dirty="0">
                <a:solidFill>
                  <a:schemeClr val="tx1"/>
                </a:solidFill>
              </a:rPr>
              <a:t>I will establish the throne of his kingdom over Israel forever</a:t>
            </a:r>
            <a:r>
              <a:rPr lang="en-US" sz="2800" dirty="0">
                <a:solidFill>
                  <a:schemeClr val="tx1"/>
                </a:solidFill>
              </a:rPr>
              <a:t>.” (I Chronicles 22:9-10</a:t>
            </a:r>
            <a:r>
              <a:rPr lang="en-US" sz="2800" dirty="0" smtClean="0">
                <a:solidFill>
                  <a:schemeClr val="tx1"/>
                </a:solidFill>
              </a:rPr>
              <a:t>)</a:t>
            </a:r>
          </a:p>
        </p:txBody>
      </p:sp>
    </p:spTree>
    <p:extLst>
      <p:ext uri="{BB962C8B-B14F-4D97-AF65-F5344CB8AC3E}">
        <p14:creationId xmlns:p14="http://schemas.microsoft.com/office/powerpoint/2010/main" val="776454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10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2">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2">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2">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p:cTn id="15"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16"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17"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457200"/>
            <a:ext cx="8229600" cy="6019800"/>
          </a:xfrm>
        </p:spPr>
        <p:txBody>
          <a:bodyPr>
            <a:normAutofit/>
          </a:bodyPr>
          <a:lstStyle/>
          <a:p>
            <a:pPr>
              <a:buClr>
                <a:schemeClr val="tx1"/>
              </a:buClr>
            </a:pPr>
            <a:r>
              <a:rPr lang="en-US" sz="2800" dirty="0"/>
              <a:t>First and foremost he was the Lord’s </a:t>
            </a:r>
            <a:r>
              <a:rPr lang="en-US" sz="2800" dirty="0" smtClean="0"/>
              <a:t>choice</a:t>
            </a:r>
          </a:p>
          <a:p>
            <a:pPr marL="514350" indent="-514350">
              <a:buClr>
                <a:schemeClr val="tx1"/>
              </a:buClr>
              <a:buFont typeface="+mj-lt"/>
              <a:buAutoNum type="arabicPeriod" startAt="2"/>
            </a:pPr>
            <a:endParaRPr lang="en-US" sz="1400" b="1" i="1" u="sng" dirty="0" smtClean="0"/>
          </a:p>
          <a:p>
            <a:pPr marL="880110" lvl="1" indent="-514350">
              <a:buClr>
                <a:schemeClr val="tx1"/>
              </a:buClr>
              <a:buFont typeface="+mj-lt"/>
              <a:buAutoNum type="arabicParenR" startAt="2"/>
            </a:pPr>
            <a:r>
              <a:rPr lang="en-US" sz="2800" dirty="0" smtClean="0">
                <a:solidFill>
                  <a:schemeClr val="tx1"/>
                </a:solidFill>
              </a:rPr>
              <a:t>“</a:t>
            </a:r>
            <a:r>
              <a:rPr lang="en-US" sz="2800" dirty="0">
                <a:solidFill>
                  <a:schemeClr val="tx1"/>
                </a:solidFill>
              </a:rPr>
              <a:t>Of all my sons (for the Lord has given me many sons), </a:t>
            </a:r>
            <a:r>
              <a:rPr lang="en-US" sz="2800" b="1" u="sng" dirty="0">
                <a:solidFill>
                  <a:schemeClr val="tx1"/>
                </a:solidFill>
              </a:rPr>
              <a:t>He has chosen my son Solomon to sit on the throne of the kingdom of the Lord over Israel</a:t>
            </a:r>
            <a:r>
              <a:rPr lang="en-US" sz="2800" dirty="0">
                <a:solidFill>
                  <a:schemeClr val="tx1"/>
                </a:solidFill>
              </a:rPr>
              <a:t>. He said to me, your son Solomon is the one who shall build My house and My courts; for I have chosen him to be a son to Me, and I will be a father to him. </a:t>
            </a:r>
            <a:r>
              <a:rPr lang="en-US" sz="2800" b="1" dirty="0">
                <a:solidFill>
                  <a:schemeClr val="tx1"/>
                </a:solidFill>
              </a:rPr>
              <a:t>I will establish his kingdom forever if he resolutely performs My commandments and My ordinances as is done now</a:t>
            </a:r>
            <a:r>
              <a:rPr lang="en-US" sz="2800" dirty="0">
                <a:solidFill>
                  <a:schemeClr val="tx1"/>
                </a:solidFill>
              </a:rPr>
              <a:t>” (I Chronicles 28:5-7)</a:t>
            </a:r>
            <a:endParaRPr lang="en-US" sz="2800" b="1" i="1" u="sng" dirty="0">
              <a:solidFill>
                <a:schemeClr val="tx1"/>
              </a:solidFill>
            </a:endParaRPr>
          </a:p>
        </p:txBody>
      </p:sp>
    </p:spTree>
    <p:extLst>
      <p:ext uri="{BB962C8B-B14F-4D97-AF65-F5344CB8AC3E}">
        <p14:creationId xmlns:p14="http://schemas.microsoft.com/office/powerpoint/2010/main" val="2565858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p:cTn id="7"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8"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9"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304800"/>
            <a:ext cx="8229600" cy="6248400"/>
          </a:xfrm>
        </p:spPr>
        <p:txBody>
          <a:bodyPr>
            <a:normAutofit lnSpcReduction="10000"/>
          </a:bodyPr>
          <a:lstStyle/>
          <a:p>
            <a:pPr>
              <a:buClr>
                <a:schemeClr val="tx1"/>
              </a:buClr>
            </a:pPr>
            <a:r>
              <a:rPr lang="en-US" sz="2800" dirty="0"/>
              <a:t>He was David’s </a:t>
            </a:r>
            <a:r>
              <a:rPr lang="en-US" sz="2800" dirty="0" smtClean="0"/>
              <a:t>choice:</a:t>
            </a:r>
          </a:p>
          <a:p>
            <a:pPr>
              <a:buClr>
                <a:schemeClr val="tx1"/>
              </a:buClr>
            </a:pPr>
            <a:endParaRPr lang="en-US" sz="1400" b="1" i="1" u="sng" dirty="0" smtClean="0"/>
          </a:p>
          <a:p>
            <a:pPr marL="880110" lvl="1" indent="-514350">
              <a:buClr>
                <a:schemeClr val="tx1"/>
              </a:buClr>
              <a:buFont typeface="+mj-lt"/>
              <a:buAutoNum type="arabicParenR"/>
            </a:pPr>
            <a:r>
              <a:rPr lang="en-US" sz="2800" dirty="0">
                <a:solidFill>
                  <a:schemeClr val="tx1"/>
                </a:solidFill>
              </a:rPr>
              <a:t>Of all of David’s sons, his choice to reign alongside of him during the final years of his life was </a:t>
            </a:r>
            <a:r>
              <a:rPr lang="en-US" sz="2800" b="1" i="1" u="sng" dirty="0">
                <a:solidFill>
                  <a:schemeClr val="tx1"/>
                </a:solidFill>
              </a:rPr>
              <a:t>Solomon</a:t>
            </a:r>
            <a:r>
              <a:rPr lang="en-US" sz="2800" dirty="0">
                <a:solidFill>
                  <a:schemeClr val="tx1"/>
                </a:solidFill>
              </a:rPr>
              <a:t>. David made preparations for the construction of the temple and it would become Solomon’s task to complete</a:t>
            </a:r>
            <a:r>
              <a:rPr lang="en-US" sz="2800" dirty="0" smtClean="0">
                <a:solidFill>
                  <a:schemeClr val="tx1"/>
                </a:solidFill>
              </a:rPr>
              <a:t>.</a:t>
            </a:r>
          </a:p>
          <a:p>
            <a:pPr marL="880110" lvl="1" indent="-514350">
              <a:buClr>
                <a:schemeClr val="tx1"/>
              </a:buClr>
              <a:buFont typeface="+mj-lt"/>
              <a:buAutoNum type="arabicParenR"/>
            </a:pPr>
            <a:endParaRPr lang="en-US" sz="1200" b="1" i="1" u="sng" dirty="0">
              <a:solidFill>
                <a:schemeClr val="tx1"/>
              </a:solidFill>
            </a:endParaRPr>
          </a:p>
          <a:p>
            <a:pPr marL="880110" lvl="1" indent="-514350">
              <a:buClr>
                <a:schemeClr val="tx1"/>
              </a:buClr>
              <a:buFont typeface="+mj-lt"/>
              <a:buAutoNum type="arabicParenR"/>
            </a:pPr>
            <a:r>
              <a:rPr lang="en-US" sz="2800" dirty="0">
                <a:solidFill>
                  <a:schemeClr val="tx1"/>
                </a:solidFill>
              </a:rPr>
              <a:t>When an attempt was made by another of Solomon’s brothers (Adonijah) to take the throne – it was David who set the matter straight by declaring Solomon to be king of Israel. (I Kings 1:47-48</a:t>
            </a:r>
            <a:r>
              <a:rPr lang="en-US" sz="2800" dirty="0" smtClean="0">
                <a:solidFill>
                  <a:schemeClr val="tx1"/>
                </a:solidFill>
              </a:rPr>
              <a:t>)</a:t>
            </a:r>
          </a:p>
          <a:p>
            <a:pPr>
              <a:buClr>
                <a:schemeClr val="tx1"/>
              </a:buClr>
            </a:pPr>
            <a:endParaRPr lang="en-US" sz="1500" dirty="0" smtClean="0"/>
          </a:p>
          <a:p>
            <a:pPr>
              <a:buClr>
                <a:schemeClr val="tx1"/>
              </a:buClr>
            </a:pPr>
            <a:r>
              <a:rPr lang="en-US" sz="3000" dirty="0" smtClean="0"/>
              <a:t>He </a:t>
            </a:r>
            <a:r>
              <a:rPr lang="en-US" sz="3000" dirty="0"/>
              <a:t>was </a:t>
            </a:r>
            <a:r>
              <a:rPr lang="en-US" sz="3000" b="1" i="1" u="sng" dirty="0"/>
              <a:t>embraced</a:t>
            </a:r>
            <a:r>
              <a:rPr lang="en-US" sz="3000" dirty="0"/>
              <a:t> by the people of Israel to be their king (I Kings 1:39-40)</a:t>
            </a:r>
            <a:endParaRPr lang="en-US" sz="3000" b="1" i="1" u="sng" dirty="0">
              <a:solidFill>
                <a:schemeClr val="tx1"/>
              </a:solidFill>
            </a:endParaRPr>
          </a:p>
        </p:txBody>
      </p:sp>
    </p:spTree>
    <p:extLst>
      <p:ext uri="{BB962C8B-B14F-4D97-AF65-F5344CB8AC3E}">
        <p14:creationId xmlns:p14="http://schemas.microsoft.com/office/powerpoint/2010/main" val="3477709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10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2">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2">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2">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p:cTn id="15"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16"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 calcmode="lin" valueType="num">
                                      <p:cBhvr>
                                        <p:cTn id="22"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23"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24" dur="500"/>
                                        <p:tgtEl>
                                          <p:spTgt spid="2">
                                            <p:txEl>
                                              <p:pRg st="4" end="4"/>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2">
                                            <p:txEl>
                                              <p:pRg st="6" end="6"/>
                                            </p:txEl>
                                          </p:spTgt>
                                        </p:tgtEl>
                                        <p:attrNameLst>
                                          <p:attrName>style.visibility</p:attrName>
                                        </p:attrNameLst>
                                      </p:cBhvr>
                                      <p:to>
                                        <p:strVal val="visible"/>
                                      </p:to>
                                    </p:set>
                                    <p:anim calcmode="lin" valueType="num">
                                      <p:cBhvr additive="base">
                                        <p:cTn id="29"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457200"/>
            <a:ext cx="8229600" cy="5867400"/>
          </a:xfrm>
        </p:spPr>
        <p:txBody>
          <a:bodyPr>
            <a:noAutofit/>
          </a:bodyPr>
          <a:lstStyle/>
          <a:p>
            <a:pPr marL="0" indent="0" algn="ctr">
              <a:buClr>
                <a:schemeClr val="tx1"/>
              </a:buClr>
              <a:buNone/>
            </a:pPr>
            <a:r>
              <a:rPr lang="en-US" sz="3400" dirty="0" smtClean="0"/>
              <a:t>David’s </a:t>
            </a:r>
            <a:r>
              <a:rPr lang="en-US" sz="3400" dirty="0"/>
              <a:t>final challenge to Solomon before he died; “I am going the way of all the earth. Be strong, therefore, and show yourself a man. Keep the charge of the Lord your God, to walk in His ways, to keep His statutes, His commandments, His ordinances, and His testimonies, according to what is written in the Law of Moses, that you may succeed in all that you do and wherever you turn, so that the Lord may carry out all his promises……” (I Kings 2:1-4)</a:t>
            </a:r>
            <a:endParaRPr lang="en-US" sz="3400" b="1" i="1" u="sng" dirty="0">
              <a:solidFill>
                <a:schemeClr val="tx1"/>
              </a:solidFill>
            </a:endParaRPr>
          </a:p>
        </p:txBody>
      </p:sp>
    </p:spTree>
    <p:extLst>
      <p:ext uri="{BB962C8B-B14F-4D97-AF65-F5344CB8AC3E}">
        <p14:creationId xmlns:p14="http://schemas.microsoft.com/office/powerpoint/2010/main" val="524504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4157004"/>
            <a:ext cx="8305800" cy="1557996"/>
          </a:xfrm>
        </p:spPr>
        <p:txBody>
          <a:bodyPr/>
          <a:lstStyle/>
          <a:p>
            <a:r>
              <a:rPr lang="en-US" sz="4000" u="sng" dirty="0"/>
              <a:t>Solomon’s initial reign as King of Israel begins (I Kings 2)</a:t>
            </a:r>
            <a:endParaRPr lang="en-US" sz="4000" u="sng" dirty="0">
              <a:solidFill>
                <a:schemeClr val="tx1"/>
              </a:solidFill>
            </a:endParaRPr>
          </a:p>
        </p:txBody>
      </p:sp>
      <p:sp>
        <p:nvSpPr>
          <p:cNvPr id="2" name="Title 1"/>
          <p:cNvSpPr>
            <a:spLocks noGrp="1"/>
          </p:cNvSpPr>
          <p:nvPr>
            <p:ph type="ctrTitle"/>
          </p:nvPr>
        </p:nvSpPr>
        <p:spPr>
          <a:xfrm>
            <a:off x="457200" y="1066800"/>
            <a:ext cx="8305800" cy="1662332"/>
          </a:xfrm>
        </p:spPr>
        <p:txBody>
          <a:bodyPr/>
          <a:lstStyle/>
          <a:p>
            <a:r>
              <a:rPr lang="en-US" dirty="0" smtClean="0"/>
              <a:t/>
            </a:r>
            <a:br>
              <a:rPr lang="en-US" dirty="0" smtClean="0"/>
            </a:br>
            <a:r>
              <a:rPr lang="en-US" b="1" dirty="0" smtClean="0">
                <a:effectLst/>
              </a:rPr>
              <a:t>Solomon </a:t>
            </a:r>
            <a:br>
              <a:rPr lang="en-US" b="1" dirty="0" smtClean="0">
                <a:effectLst/>
              </a:rPr>
            </a:br>
            <a:r>
              <a:rPr lang="en-US" b="1" dirty="0">
                <a:effectLst/>
              </a:rPr>
              <a:t>A</a:t>
            </a:r>
            <a:r>
              <a:rPr lang="en-US" b="1" dirty="0" smtClean="0">
                <a:effectLst/>
              </a:rPr>
              <a:t>s </a:t>
            </a:r>
            <a:r>
              <a:rPr lang="en-US" b="1" dirty="0">
                <a:effectLst/>
              </a:rPr>
              <a:t>King</a:t>
            </a:r>
            <a:endParaRPr lang="en-US" dirty="0"/>
          </a:p>
        </p:txBody>
      </p:sp>
    </p:spTree>
    <p:extLst>
      <p:ext uri="{BB962C8B-B14F-4D97-AF65-F5344CB8AC3E}">
        <p14:creationId xmlns:p14="http://schemas.microsoft.com/office/powerpoint/2010/main" val="854264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838200"/>
            <a:ext cx="8229600" cy="5334000"/>
          </a:xfrm>
        </p:spPr>
        <p:txBody>
          <a:bodyPr>
            <a:noAutofit/>
          </a:bodyPr>
          <a:lstStyle/>
          <a:p>
            <a:pPr marL="0" indent="0" algn="ctr">
              <a:buClr>
                <a:schemeClr val="tx1"/>
              </a:buClr>
              <a:buNone/>
            </a:pPr>
            <a:r>
              <a:rPr lang="en-US" sz="3600" dirty="0"/>
              <a:t>“Then David slept with his fathers and was buried in the city of David. The days that David reigned over Israel were 40 years: seven years he reigned in Hebron and thirty three years he reigned in Jerusalem. </a:t>
            </a:r>
            <a:r>
              <a:rPr lang="en-US" sz="3600" b="1" i="1" u="sng" dirty="0"/>
              <a:t>And Solomon sat on the throne of David his father, and his kingdom was firmly established</a:t>
            </a:r>
            <a:r>
              <a:rPr lang="en-US" sz="3600" dirty="0"/>
              <a:t>” </a:t>
            </a:r>
            <a:endParaRPr lang="en-US" sz="3600" dirty="0" smtClean="0"/>
          </a:p>
          <a:p>
            <a:pPr marL="0" indent="0" algn="ctr">
              <a:buClr>
                <a:schemeClr val="tx1"/>
              </a:buClr>
              <a:buNone/>
            </a:pPr>
            <a:r>
              <a:rPr lang="en-US" sz="3600" dirty="0" smtClean="0"/>
              <a:t>(</a:t>
            </a:r>
            <a:r>
              <a:rPr lang="en-US" sz="3600" dirty="0"/>
              <a:t>I Kings 2:10-11)</a:t>
            </a:r>
            <a:endParaRPr lang="en-US" sz="3400" b="1" i="1" u="sng" dirty="0">
              <a:solidFill>
                <a:schemeClr val="tx1"/>
              </a:solidFill>
            </a:endParaRPr>
          </a:p>
        </p:txBody>
      </p:sp>
    </p:spTree>
    <p:extLst>
      <p:ext uri="{BB962C8B-B14F-4D97-AF65-F5344CB8AC3E}">
        <p14:creationId xmlns:p14="http://schemas.microsoft.com/office/powerpoint/2010/main" val="1768541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 calcmode="lin" valueType="num">
                                      <p:cBhvr>
                                        <p:cTn id="12"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13"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14"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990600"/>
            <a:ext cx="8229600" cy="5029200"/>
          </a:xfrm>
        </p:spPr>
        <p:txBody>
          <a:bodyPr>
            <a:normAutofit/>
          </a:bodyPr>
          <a:lstStyle/>
          <a:p>
            <a:pPr>
              <a:buClr>
                <a:schemeClr val="tx1"/>
              </a:buClr>
            </a:pPr>
            <a:r>
              <a:rPr lang="en-US" sz="2800" dirty="0"/>
              <a:t>Solomon will reign as King of Israel for a total of </a:t>
            </a:r>
            <a:r>
              <a:rPr lang="en-US" sz="2800" b="1" i="1" u="sng" dirty="0"/>
              <a:t>40</a:t>
            </a:r>
            <a:r>
              <a:rPr lang="en-US" sz="2800" dirty="0"/>
              <a:t> years (I Kings 11:42</a:t>
            </a:r>
            <a:r>
              <a:rPr lang="en-US" sz="2800" dirty="0" smtClean="0"/>
              <a:t>)</a:t>
            </a:r>
          </a:p>
          <a:p>
            <a:pPr>
              <a:buClr>
                <a:schemeClr val="tx1"/>
              </a:buClr>
            </a:pPr>
            <a:endParaRPr lang="en-US" sz="1800" b="1" i="1" u="sng" dirty="0" smtClean="0"/>
          </a:p>
          <a:p>
            <a:pPr marL="880110" lvl="1" indent="-514350">
              <a:buClr>
                <a:schemeClr val="tx1"/>
              </a:buClr>
              <a:buFont typeface="+mj-lt"/>
              <a:buAutoNum type="arabicParenR"/>
            </a:pPr>
            <a:r>
              <a:rPr lang="en-US" sz="2800" dirty="0">
                <a:solidFill>
                  <a:schemeClr val="tx1"/>
                </a:solidFill>
              </a:rPr>
              <a:t>During the reign of Solomon the </a:t>
            </a:r>
            <a:r>
              <a:rPr lang="en-US" sz="2800" b="1" i="1" u="sng" dirty="0">
                <a:solidFill>
                  <a:schemeClr val="tx1"/>
                </a:solidFill>
              </a:rPr>
              <a:t>temple</a:t>
            </a:r>
            <a:r>
              <a:rPr lang="en-US" sz="2800" dirty="0">
                <a:solidFill>
                  <a:schemeClr val="tx1"/>
                </a:solidFill>
              </a:rPr>
              <a:t> will be </a:t>
            </a:r>
            <a:r>
              <a:rPr lang="en-US" sz="2800" dirty="0" smtClean="0">
                <a:solidFill>
                  <a:schemeClr val="tx1"/>
                </a:solidFill>
              </a:rPr>
              <a:t>built</a:t>
            </a:r>
          </a:p>
          <a:p>
            <a:pPr marL="880110" lvl="1" indent="-514350">
              <a:buClr>
                <a:schemeClr val="tx1"/>
              </a:buClr>
              <a:buFont typeface="+mj-lt"/>
              <a:buAutoNum type="arabicParenR"/>
            </a:pPr>
            <a:endParaRPr lang="en-US" sz="1800" b="1" i="1" u="sng" dirty="0">
              <a:solidFill>
                <a:schemeClr val="tx1"/>
              </a:solidFill>
            </a:endParaRPr>
          </a:p>
          <a:p>
            <a:pPr marL="880110" lvl="1" indent="-514350">
              <a:buClr>
                <a:schemeClr val="tx1"/>
              </a:buClr>
              <a:buFont typeface="+mj-lt"/>
              <a:buAutoNum type="arabicParenR"/>
            </a:pPr>
            <a:r>
              <a:rPr lang="en-US" sz="2800" dirty="0">
                <a:solidFill>
                  <a:schemeClr val="tx1"/>
                </a:solidFill>
              </a:rPr>
              <a:t>Israel will experience its greatest </a:t>
            </a:r>
            <a:r>
              <a:rPr lang="en-US" sz="2800" b="1" i="1" u="sng" dirty="0">
                <a:solidFill>
                  <a:schemeClr val="tx1"/>
                </a:solidFill>
              </a:rPr>
              <a:t>territorial</a:t>
            </a:r>
            <a:r>
              <a:rPr lang="en-US" sz="2800" dirty="0">
                <a:solidFill>
                  <a:schemeClr val="tx1"/>
                </a:solidFill>
              </a:rPr>
              <a:t> expansion during Solomon’s </a:t>
            </a:r>
            <a:r>
              <a:rPr lang="en-US" sz="2800" dirty="0" smtClean="0">
                <a:solidFill>
                  <a:schemeClr val="tx1"/>
                </a:solidFill>
              </a:rPr>
              <a:t>reign</a:t>
            </a:r>
          </a:p>
          <a:p>
            <a:pPr marL="880110" lvl="1" indent="-514350">
              <a:buClr>
                <a:schemeClr val="tx1"/>
              </a:buClr>
              <a:buFont typeface="+mj-lt"/>
              <a:buAutoNum type="arabicParenR"/>
            </a:pPr>
            <a:endParaRPr lang="en-US" sz="1800" dirty="0" smtClean="0">
              <a:solidFill>
                <a:schemeClr val="tx1"/>
              </a:solidFill>
            </a:endParaRPr>
          </a:p>
          <a:p>
            <a:pPr marL="880110" lvl="1" indent="-514350">
              <a:buClr>
                <a:schemeClr val="tx1"/>
              </a:buClr>
              <a:buFont typeface="+mj-lt"/>
              <a:buAutoNum type="arabicParenR"/>
            </a:pPr>
            <a:r>
              <a:rPr lang="en-US" sz="2800" dirty="0">
                <a:solidFill>
                  <a:schemeClr val="tx1"/>
                </a:solidFill>
              </a:rPr>
              <a:t>Israel will be at relative </a:t>
            </a:r>
            <a:r>
              <a:rPr lang="en-US" sz="2800" b="1" i="1" u="sng" dirty="0">
                <a:solidFill>
                  <a:schemeClr val="tx1"/>
                </a:solidFill>
              </a:rPr>
              <a:t>peace</a:t>
            </a:r>
            <a:r>
              <a:rPr lang="en-US" sz="2800" dirty="0">
                <a:solidFill>
                  <a:schemeClr val="tx1"/>
                </a:solidFill>
              </a:rPr>
              <a:t> with its neighbors during this period</a:t>
            </a:r>
            <a:endParaRPr lang="en-US" sz="2800" dirty="0" smtClean="0">
              <a:solidFill>
                <a:schemeClr val="tx1"/>
              </a:solidFill>
            </a:endParaRPr>
          </a:p>
          <a:p>
            <a:pPr marL="880110" lvl="1" indent="-514350">
              <a:buClr>
                <a:schemeClr val="tx1"/>
              </a:buClr>
              <a:buFont typeface="+mj-lt"/>
              <a:buAutoNum type="arabicParenR"/>
            </a:pPr>
            <a:endParaRPr lang="en-US" sz="1500" dirty="0" smtClean="0"/>
          </a:p>
        </p:txBody>
      </p:sp>
    </p:spTree>
    <p:extLst>
      <p:ext uri="{BB962C8B-B14F-4D97-AF65-F5344CB8AC3E}">
        <p14:creationId xmlns:p14="http://schemas.microsoft.com/office/powerpoint/2010/main" val="2410025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10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2">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2">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2">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additive="base">
                                        <p:cTn id="15"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 calcmode="lin" valueType="num">
                                      <p:cBhvr additive="base">
                                        <p:cTn id="2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anim calcmode="lin" valueType="num">
                                      <p:cBhvr additive="base">
                                        <p:cTn id="2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381000"/>
            <a:ext cx="8534400" cy="6172200"/>
          </a:xfrm>
        </p:spPr>
        <p:txBody>
          <a:bodyPr>
            <a:normAutofit fontScale="77500" lnSpcReduction="20000"/>
          </a:bodyPr>
          <a:lstStyle/>
          <a:p>
            <a:pPr>
              <a:buClr>
                <a:schemeClr val="tx1"/>
              </a:buClr>
            </a:pPr>
            <a:r>
              <a:rPr lang="en-US" sz="3400" dirty="0"/>
              <a:t>During the early years of Solomon’s reign it was necessary for him to purge the leadership of sin and defilement and deal with some “unfinished” business left over from his father David’s reign</a:t>
            </a:r>
            <a:r>
              <a:rPr lang="en-US" sz="3400" dirty="0" smtClean="0"/>
              <a:t>.</a:t>
            </a:r>
          </a:p>
          <a:p>
            <a:pPr>
              <a:buClr>
                <a:schemeClr val="tx1"/>
              </a:buClr>
            </a:pPr>
            <a:endParaRPr lang="en-US" sz="1200" b="1" i="1" u="sng" dirty="0" smtClean="0"/>
          </a:p>
          <a:p>
            <a:pPr marL="880110" lvl="1" indent="-514350">
              <a:buClr>
                <a:schemeClr val="tx1"/>
              </a:buClr>
              <a:buFont typeface="+mj-lt"/>
              <a:buAutoNum type="arabicParenR"/>
            </a:pPr>
            <a:r>
              <a:rPr lang="en-US" sz="3400" i="1" u="sng" dirty="0">
                <a:solidFill>
                  <a:schemeClr val="tx1"/>
                </a:solidFill>
              </a:rPr>
              <a:t>Adonijah</a:t>
            </a:r>
            <a:r>
              <a:rPr lang="en-US" sz="3400" dirty="0">
                <a:solidFill>
                  <a:schemeClr val="tx1"/>
                </a:solidFill>
              </a:rPr>
              <a:t> – Solomon’s brother who initially attempted and subsequently failed to seize the throne around the time of David’s death (I Kings 1). Solomon graciously allowed him to live (although his actions were treasonous), but Adonijah continued to position himself to overthrow Solomon by requesting to marry Abishag (a member of David’s harem) and set himself up to make a formal claim to the throne. This request by Adonijah was understood by Solomon to be a further act of treason resulting in Adonijah’s death</a:t>
            </a:r>
            <a:r>
              <a:rPr lang="en-US" sz="3400" dirty="0" smtClean="0">
                <a:solidFill>
                  <a:schemeClr val="tx1"/>
                </a:solidFill>
              </a:rPr>
              <a:t>.</a:t>
            </a:r>
          </a:p>
          <a:p>
            <a:pPr marL="880110" lvl="1" indent="-514350">
              <a:buClr>
                <a:schemeClr val="tx1"/>
              </a:buClr>
              <a:buFont typeface="+mj-lt"/>
              <a:buAutoNum type="arabicParenR"/>
            </a:pPr>
            <a:endParaRPr lang="en-US" sz="1200" b="1" i="1" u="sng" dirty="0">
              <a:solidFill>
                <a:schemeClr val="tx1"/>
              </a:solidFill>
            </a:endParaRPr>
          </a:p>
          <a:p>
            <a:pPr marL="880110" lvl="1" indent="-514350">
              <a:buClr>
                <a:schemeClr val="tx1"/>
              </a:buClr>
              <a:buFont typeface="+mj-lt"/>
              <a:buAutoNum type="arabicParenR"/>
            </a:pPr>
            <a:r>
              <a:rPr lang="en-US" sz="3400" i="1" u="sng" dirty="0">
                <a:solidFill>
                  <a:schemeClr val="tx1"/>
                </a:solidFill>
              </a:rPr>
              <a:t>Abiathar</a:t>
            </a:r>
            <a:r>
              <a:rPr lang="en-US" sz="3400" dirty="0">
                <a:solidFill>
                  <a:schemeClr val="tx1"/>
                </a:solidFill>
              </a:rPr>
              <a:t> – formally removed from his priestly office because he sided with Adonijah.</a:t>
            </a:r>
            <a:endParaRPr lang="en-US" sz="3400" dirty="0" smtClean="0">
              <a:solidFill>
                <a:schemeClr val="tx1"/>
              </a:solidFill>
            </a:endParaRPr>
          </a:p>
        </p:txBody>
      </p:sp>
    </p:spTree>
    <p:extLst>
      <p:ext uri="{BB962C8B-B14F-4D97-AF65-F5344CB8AC3E}">
        <p14:creationId xmlns:p14="http://schemas.microsoft.com/office/powerpoint/2010/main" val="2095594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 calcmode="lin" valueType="num">
                                      <p:cBhvr>
                                        <p:cTn id="12"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13"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14" dur="500"/>
                                        <p:tgtEl>
                                          <p:spTgt spid="2">
                                            <p:txEl>
                                              <p:pRg st="2" end="2"/>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Effect transition="in" filter="wipe(down)">
                                      <p:cBhvr>
                                        <p:cTn id="19"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381000"/>
            <a:ext cx="8534400" cy="6172200"/>
          </a:xfrm>
        </p:spPr>
        <p:txBody>
          <a:bodyPr>
            <a:normAutofit fontScale="85000" lnSpcReduction="10000"/>
          </a:bodyPr>
          <a:lstStyle/>
          <a:p>
            <a:pPr>
              <a:buClr>
                <a:schemeClr val="tx1"/>
              </a:buClr>
            </a:pPr>
            <a:r>
              <a:rPr lang="en-US" sz="3300" dirty="0"/>
              <a:t>During the early years of Solomon’s reign it was necessary for him to purge the leadership of sin and defilement and deal with some “unfinished” business left over from his father David’s reign</a:t>
            </a:r>
            <a:r>
              <a:rPr lang="en-US" sz="3300" dirty="0" smtClean="0"/>
              <a:t>.</a:t>
            </a:r>
          </a:p>
          <a:p>
            <a:pPr>
              <a:buClr>
                <a:schemeClr val="tx1"/>
              </a:buClr>
            </a:pPr>
            <a:endParaRPr lang="en-US" sz="1200" b="1" i="1" u="sng" dirty="0" smtClean="0"/>
          </a:p>
          <a:p>
            <a:pPr marL="880110" lvl="1" indent="-514350">
              <a:buClr>
                <a:schemeClr val="tx1"/>
              </a:buClr>
              <a:buFont typeface="+mj-lt"/>
              <a:buAutoNum type="arabicParenR" startAt="3"/>
            </a:pPr>
            <a:r>
              <a:rPr lang="en-US" sz="3300" i="1" u="sng" dirty="0">
                <a:solidFill>
                  <a:schemeClr val="tx1"/>
                </a:solidFill>
              </a:rPr>
              <a:t>Joab</a:t>
            </a:r>
            <a:r>
              <a:rPr lang="en-US" sz="3300" dirty="0">
                <a:solidFill>
                  <a:schemeClr val="tx1"/>
                </a:solidFill>
              </a:rPr>
              <a:t> – Once the head of David’s army and a mighty military leader was executed for his earlier actions in which he murdered Abner and Amasa. Joab also participated in Adonijah’s attempt to overthrow Solomon’s </a:t>
            </a:r>
            <a:r>
              <a:rPr lang="en-US" sz="3300" dirty="0" smtClean="0">
                <a:solidFill>
                  <a:schemeClr val="tx1"/>
                </a:solidFill>
              </a:rPr>
              <a:t>reign.</a:t>
            </a:r>
          </a:p>
          <a:p>
            <a:pPr marL="880110" lvl="1" indent="-514350">
              <a:buClr>
                <a:schemeClr val="tx1"/>
              </a:buClr>
              <a:buFont typeface="+mj-lt"/>
              <a:buAutoNum type="arabicParenR" startAt="3"/>
            </a:pPr>
            <a:endParaRPr lang="en-US" sz="1400" i="1" u="sng" dirty="0">
              <a:solidFill>
                <a:schemeClr val="tx1"/>
              </a:solidFill>
            </a:endParaRPr>
          </a:p>
          <a:p>
            <a:pPr marL="880110" lvl="1" indent="-514350">
              <a:buClr>
                <a:schemeClr val="tx1"/>
              </a:buClr>
              <a:buFont typeface="+mj-lt"/>
              <a:buAutoNum type="arabicParenR" startAt="3"/>
            </a:pPr>
            <a:r>
              <a:rPr lang="en-US" sz="3300" i="1" u="sng" dirty="0" smtClean="0">
                <a:solidFill>
                  <a:schemeClr val="tx1"/>
                </a:solidFill>
              </a:rPr>
              <a:t>Shimei</a:t>
            </a:r>
            <a:r>
              <a:rPr lang="en-US" sz="3300" dirty="0" smtClean="0">
                <a:solidFill>
                  <a:schemeClr val="tx1"/>
                </a:solidFill>
              </a:rPr>
              <a:t> </a:t>
            </a:r>
            <a:r>
              <a:rPr lang="en-US" sz="3300" dirty="0">
                <a:solidFill>
                  <a:schemeClr val="tx1"/>
                </a:solidFill>
              </a:rPr>
              <a:t>– a potential threat to Solomon’s rule was initially allowed to live (though he had earlier cursed David and under judgment for his actions) in exile. Shimei violated the terms of his sentence and subsequently put to death.</a:t>
            </a:r>
          </a:p>
        </p:txBody>
      </p:sp>
    </p:spTree>
    <p:extLst>
      <p:ext uri="{BB962C8B-B14F-4D97-AF65-F5344CB8AC3E}">
        <p14:creationId xmlns:p14="http://schemas.microsoft.com/office/powerpoint/2010/main" val="3798297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p:cTn id="7"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8"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9" dur="500"/>
                                        <p:tgtEl>
                                          <p:spTgt spid="2">
                                            <p:txEl>
                                              <p:pRg st="2" end="2"/>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xEl>
                                              <p:pRg st="4" end="4"/>
                                            </p:txEl>
                                          </p:spTgt>
                                        </p:tgtEl>
                                        <p:attrNameLst>
                                          <p:attrName>style.visibility</p:attrName>
                                        </p:attrNameLst>
                                      </p:cBhvr>
                                      <p:to>
                                        <p:strVal val="visible"/>
                                      </p:to>
                                    </p:set>
                                    <p:anim calcmode="lin" valueType="num">
                                      <p:cBhvr>
                                        <p:cTn id="14"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16"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990600"/>
            <a:ext cx="8534400" cy="4800600"/>
          </a:xfrm>
        </p:spPr>
        <p:txBody>
          <a:bodyPr>
            <a:normAutofit/>
          </a:bodyPr>
          <a:lstStyle/>
          <a:p>
            <a:pPr marL="514350" indent="-514350">
              <a:buClr>
                <a:schemeClr val="tx1"/>
              </a:buClr>
              <a:buFont typeface="+mj-lt"/>
              <a:buAutoNum type="arabicPeriod" startAt="4"/>
            </a:pPr>
            <a:r>
              <a:rPr lang="en-US" sz="3600" dirty="0"/>
              <a:t>Solomon’s chooses his closest advisors and important leaders in </a:t>
            </a:r>
            <a:r>
              <a:rPr lang="en-US" sz="3600" dirty="0" smtClean="0"/>
              <a:t>Israel</a:t>
            </a:r>
          </a:p>
          <a:p>
            <a:pPr>
              <a:buClr>
                <a:schemeClr val="tx1"/>
              </a:buClr>
            </a:pPr>
            <a:endParaRPr lang="en-US" sz="1200" b="1" i="1" u="sng" dirty="0" smtClean="0"/>
          </a:p>
          <a:p>
            <a:pPr lvl="1">
              <a:buClr>
                <a:schemeClr val="tx1"/>
              </a:buClr>
            </a:pPr>
            <a:r>
              <a:rPr lang="en-US" sz="3600" b="1" i="1" u="sng" dirty="0">
                <a:solidFill>
                  <a:schemeClr val="tx1"/>
                </a:solidFill>
              </a:rPr>
              <a:t>Nathan</a:t>
            </a:r>
            <a:r>
              <a:rPr lang="en-US" sz="3600" dirty="0">
                <a:solidFill>
                  <a:schemeClr val="tx1"/>
                </a:solidFill>
              </a:rPr>
              <a:t> the </a:t>
            </a:r>
            <a:r>
              <a:rPr lang="en-US" sz="3600" dirty="0" smtClean="0">
                <a:solidFill>
                  <a:schemeClr val="tx1"/>
                </a:solidFill>
              </a:rPr>
              <a:t>prophet</a:t>
            </a:r>
          </a:p>
          <a:p>
            <a:pPr marL="880110" lvl="1" indent="-514350">
              <a:buClr>
                <a:schemeClr val="tx1"/>
              </a:buClr>
              <a:buFont typeface="+mj-lt"/>
              <a:buAutoNum type="arabicParenR" startAt="3"/>
            </a:pPr>
            <a:endParaRPr lang="en-US" sz="1400" i="1" u="sng" dirty="0">
              <a:solidFill>
                <a:schemeClr val="tx1"/>
              </a:solidFill>
            </a:endParaRPr>
          </a:p>
          <a:p>
            <a:pPr lvl="1">
              <a:buClr>
                <a:schemeClr val="tx1"/>
              </a:buClr>
            </a:pPr>
            <a:r>
              <a:rPr lang="en-US" sz="3600" b="1" i="1" u="sng" dirty="0">
                <a:solidFill>
                  <a:schemeClr val="tx1"/>
                </a:solidFill>
              </a:rPr>
              <a:t>Zadok</a:t>
            </a:r>
            <a:r>
              <a:rPr lang="en-US" sz="3600" dirty="0">
                <a:solidFill>
                  <a:schemeClr val="tx1"/>
                </a:solidFill>
              </a:rPr>
              <a:t> the Priest – II Kings </a:t>
            </a:r>
            <a:r>
              <a:rPr lang="en-US" sz="3600" dirty="0" smtClean="0">
                <a:solidFill>
                  <a:schemeClr val="tx1"/>
                </a:solidFill>
              </a:rPr>
              <a:t>2:35</a:t>
            </a:r>
          </a:p>
          <a:p>
            <a:pPr marL="880110" lvl="1" indent="-514350">
              <a:buClr>
                <a:schemeClr val="tx1"/>
              </a:buClr>
              <a:buFont typeface="+mj-lt"/>
              <a:buAutoNum type="arabicParenR" startAt="3"/>
            </a:pPr>
            <a:endParaRPr lang="en-US" sz="1800" dirty="0">
              <a:solidFill>
                <a:schemeClr val="tx1"/>
              </a:solidFill>
            </a:endParaRPr>
          </a:p>
          <a:p>
            <a:pPr lvl="1">
              <a:buClr>
                <a:schemeClr val="tx1"/>
              </a:buClr>
            </a:pPr>
            <a:r>
              <a:rPr lang="en-US" sz="3600" b="1" i="1" u="sng" dirty="0">
                <a:solidFill>
                  <a:schemeClr val="tx1"/>
                </a:solidFill>
              </a:rPr>
              <a:t>Benaiah</a:t>
            </a:r>
            <a:r>
              <a:rPr lang="en-US" sz="3600" dirty="0">
                <a:solidFill>
                  <a:schemeClr val="tx1"/>
                </a:solidFill>
              </a:rPr>
              <a:t> (head of the royal bodyguard and military leader – II Kings 2:35) </a:t>
            </a:r>
            <a:endParaRPr lang="en-US" sz="3300" dirty="0">
              <a:solidFill>
                <a:schemeClr val="tx1"/>
              </a:solidFill>
            </a:endParaRPr>
          </a:p>
        </p:txBody>
      </p:sp>
    </p:spTree>
    <p:extLst>
      <p:ext uri="{BB962C8B-B14F-4D97-AF65-F5344CB8AC3E}">
        <p14:creationId xmlns:p14="http://schemas.microsoft.com/office/powerpoint/2010/main" val="748833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10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2">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2">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2">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additive="base">
                                        <p:cTn id="15"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 calcmode="lin" valueType="num">
                                      <p:cBhvr additive="base">
                                        <p:cTn id="2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anim calcmode="lin" valueType="num">
                                      <p:cBhvr additive="base">
                                        <p:cTn id="2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381000"/>
            <a:ext cx="8610600" cy="6172200"/>
          </a:xfrm>
        </p:spPr>
        <p:txBody>
          <a:bodyPr>
            <a:normAutofit fontScale="92500" lnSpcReduction="10000"/>
          </a:bodyPr>
          <a:lstStyle/>
          <a:p>
            <a:pPr marL="514350" indent="-514350">
              <a:buClr>
                <a:schemeClr val="tx1"/>
              </a:buClr>
              <a:buFont typeface="+mj-lt"/>
              <a:buAutoNum type="arabicPeriod" startAt="5"/>
            </a:pPr>
            <a:r>
              <a:rPr lang="en-US" sz="2800" dirty="0"/>
              <a:t>Solomon worships the Lord and prepares to lead the people of </a:t>
            </a:r>
            <a:r>
              <a:rPr lang="en-US" sz="2800" dirty="0" smtClean="0"/>
              <a:t>Israel</a:t>
            </a:r>
          </a:p>
          <a:p>
            <a:pPr marL="514350" indent="-514350">
              <a:buClr>
                <a:schemeClr val="tx1"/>
              </a:buClr>
              <a:buFont typeface="+mj-lt"/>
              <a:buAutoNum type="arabicPeriod" startAt="5"/>
            </a:pPr>
            <a:endParaRPr lang="en-US" sz="1200" b="1" i="1" u="sng" dirty="0" smtClean="0"/>
          </a:p>
          <a:p>
            <a:pPr lvl="1">
              <a:buClr>
                <a:schemeClr val="tx1"/>
              </a:buClr>
            </a:pPr>
            <a:r>
              <a:rPr lang="en-US" sz="2800" dirty="0">
                <a:solidFill>
                  <a:schemeClr val="tx1"/>
                </a:solidFill>
              </a:rPr>
              <a:t>“Now Solomon the son of David established himself securely over his kingdom, and the Lord his God was with him and exalted him greatly. Solomon spoke to all Israel, to the commanders of thousands and of hundred and to the judges and to every leader in all Israel, the heads of the fathers households”  </a:t>
            </a:r>
            <a:r>
              <a:rPr lang="en-US" sz="2800" dirty="0" smtClean="0">
                <a:solidFill>
                  <a:schemeClr val="tx1"/>
                </a:solidFill>
              </a:rPr>
              <a:t>               (</a:t>
            </a:r>
            <a:r>
              <a:rPr lang="en-US" sz="2800" dirty="0">
                <a:solidFill>
                  <a:schemeClr val="tx1"/>
                </a:solidFill>
              </a:rPr>
              <a:t>II </a:t>
            </a:r>
            <a:r>
              <a:rPr lang="en-US" sz="2800" dirty="0" smtClean="0">
                <a:solidFill>
                  <a:schemeClr val="tx1"/>
                </a:solidFill>
              </a:rPr>
              <a:t>Chronicles </a:t>
            </a:r>
            <a:r>
              <a:rPr lang="en-US" sz="2800" dirty="0">
                <a:solidFill>
                  <a:schemeClr val="tx1"/>
                </a:solidFill>
              </a:rPr>
              <a:t>1:1-2</a:t>
            </a:r>
            <a:r>
              <a:rPr lang="en-US" sz="2800" dirty="0" smtClean="0">
                <a:solidFill>
                  <a:schemeClr val="tx1"/>
                </a:solidFill>
              </a:rPr>
              <a:t>)</a:t>
            </a:r>
          </a:p>
          <a:p>
            <a:pPr lvl="1">
              <a:buClr>
                <a:schemeClr val="tx1"/>
              </a:buClr>
            </a:pPr>
            <a:endParaRPr lang="en-US" sz="1300" dirty="0" smtClean="0">
              <a:solidFill>
                <a:schemeClr val="tx1"/>
              </a:solidFill>
            </a:endParaRPr>
          </a:p>
          <a:p>
            <a:pPr lvl="1">
              <a:buClr>
                <a:schemeClr val="tx1"/>
              </a:buClr>
            </a:pPr>
            <a:r>
              <a:rPr lang="en-US" sz="2800" dirty="0" smtClean="0">
                <a:solidFill>
                  <a:schemeClr val="tx1"/>
                </a:solidFill>
              </a:rPr>
              <a:t>The </a:t>
            </a:r>
            <a:r>
              <a:rPr lang="en-US" sz="2800" dirty="0">
                <a:solidFill>
                  <a:schemeClr val="tx1"/>
                </a:solidFill>
              </a:rPr>
              <a:t>worship of the Lord (prior to the Temple) was to take place at the Tabernacle (also referred to as the Tent of Meeting) and as was customary, Solomon and the leaders of Israel made a pilgrimage to the Tabernacle which was located at Gibeon to offer sacrifices to the Lord. (II </a:t>
            </a:r>
            <a:r>
              <a:rPr lang="en-US" sz="2800" dirty="0" smtClean="0">
                <a:solidFill>
                  <a:schemeClr val="tx1"/>
                </a:solidFill>
              </a:rPr>
              <a:t>Chron. </a:t>
            </a:r>
            <a:r>
              <a:rPr lang="en-US" sz="2800" dirty="0">
                <a:solidFill>
                  <a:schemeClr val="tx1"/>
                </a:solidFill>
              </a:rPr>
              <a:t>1:3-6, I Kings 3:2-4)</a:t>
            </a:r>
          </a:p>
        </p:txBody>
      </p:sp>
    </p:spTree>
    <p:extLst>
      <p:ext uri="{BB962C8B-B14F-4D97-AF65-F5344CB8AC3E}">
        <p14:creationId xmlns:p14="http://schemas.microsoft.com/office/powerpoint/2010/main" val="4184733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10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2">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2">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2">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p:cTn id="15"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16"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 calcmode="lin" valueType="num">
                                      <p:cBhvr>
                                        <p:cTn id="22"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23"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24"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990600"/>
            <a:ext cx="8305800" cy="5029200"/>
          </a:xfrm>
        </p:spPr>
        <p:txBody>
          <a:bodyPr>
            <a:normAutofit/>
          </a:bodyPr>
          <a:lstStyle/>
          <a:p>
            <a:pPr marL="514350" indent="-514350">
              <a:buClr>
                <a:schemeClr val="tx1"/>
              </a:buClr>
              <a:buFont typeface="+mj-lt"/>
              <a:buAutoNum type="arabicPeriod" startAt="5"/>
            </a:pPr>
            <a:r>
              <a:rPr lang="en-US" sz="2800" dirty="0"/>
              <a:t>Solomon worships the Lord and prepares to lead the people of </a:t>
            </a:r>
            <a:r>
              <a:rPr lang="en-US" sz="2800" dirty="0" smtClean="0"/>
              <a:t>Israel</a:t>
            </a:r>
          </a:p>
          <a:p>
            <a:pPr marL="514350" indent="-514350">
              <a:buClr>
                <a:schemeClr val="tx1"/>
              </a:buClr>
              <a:buFont typeface="+mj-lt"/>
              <a:buAutoNum type="arabicPeriod" startAt="5"/>
            </a:pPr>
            <a:endParaRPr lang="en-US" sz="1200" b="1" i="1" u="sng" dirty="0" smtClean="0"/>
          </a:p>
          <a:p>
            <a:pPr lvl="1">
              <a:buClr>
                <a:schemeClr val="tx1"/>
              </a:buClr>
            </a:pPr>
            <a:r>
              <a:rPr lang="en-US" sz="2800" dirty="0">
                <a:solidFill>
                  <a:schemeClr val="tx1"/>
                </a:solidFill>
              </a:rPr>
              <a:t>It was during this time of worship that the Lord appeared to Solomon in a dream and this resulted in a prayer by Solomon that completely changed his life and the course of history for the people of Israel for the next 40 years</a:t>
            </a:r>
            <a:r>
              <a:rPr lang="en-US" sz="2800" dirty="0" smtClean="0">
                <a:solidFill>
                  <a:schemeClr val="tx1"/>
                </a:solidFill>
              </a:rPr>
              <a:t>.</a:t>
            </a:r>
          </a:p>
          <a:p>
            <a:pPr lvl="1">
              <a:buClr>
                <a:schemeClr val="tx1"/>
              </a:buClr>
            </a:pPr>
            <a:endParaRPr lang="en-US" sz="1300" dirty="0" smtClean="0">
              <a:solidFill>
                <a:schemeClr val="tx1"/>
              </a:solidFill>
            </a:endParaRPr>
          </a:p>
          <a:p>
            <a:pPr lvl="1">
              <a:buClr>
                <a:schemeClr val="tx1"/>
              </a:buClr>
            </a:pPr>
            <a:r>
              <a:rPr lang="en-US" sz="2800" dirty="0">
                <a:solidFill>
                  <a:schemeClr val="tx1"/>
                </a:solidFill>
              </a:rPr>
              <a:t>The Lord says to Solomon; “Ask what you wish Me to give you” (I Kings 3:5)</a:t>
            </a:r>
          </a:p>
        </p:txBody>
      </p:sp>
    </p:spTree>
    <p:extLst>
      <p:ext uri="{BB962C8B-B14F-4D97-AF65-F5344CB8AC3E}">
        <p14:creationId xmlns:p14="http://schemas.microsoft.com/office/powerpoint/2010/main" val="3605978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p:cTn id="7"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8"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9" dur="500"/>
                                        <p:tgtEl>
                                          <p:spTgt spid="2">
                                            <p:txEl>
                                              <p:pRg st="2" end="2"/>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2">
                                            <p:txEl>
                                              <p:pRg st="4" end="4"/>
                                            </p:txEl>
                                          </p:spTgt>
                                        </p:tgtEl>
                                        <p:attrNameLst>
                                          <p:attrName>style.visibility</p:attrName>
                                        </p:attrNameLst>
                                      </p:cBhvr>
                                      <p:to>
                                        <p:strVal val="visible"/>
                                      </p:to>
                                    </p:set>
                                    <p:anim calcmode="lin" valueType="num">
                                      <p:cBhvr additive="base">
                                        <p:cTn id="14"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4157004"/>
            <a:ext cx="8305800" cy="1557996"/>
          </a:xfrm>
        </p:spPr>
        <p:txBody>
          <a:bodyPr/>
          <a:lstStyle/>
          <a:p>
            <a:r>
              <a:rPr lang="en-US" sz="4000" b="1" u="sng" dirty="0"/>
              <a:t>Solomon’s Request and the Lord’s Response</a:t>
            </a:r>
            <a:endParaRPr lang="en-US" sz="4000" dirty="0">
              <a:solidFill>
                <a:schemeClr val="tx1"/>
              </a:solidFill>
            </a:endParaRPr>
          </a:p>
        </p:txBody>
      </p:sp>
      <p:sp>
        <p:nvSpPr>
          <p:cNvPr id="2" name="Title 1"/>
          <p:cNvSpPr>
            <a:spLocks noGrp="1"/>
          </p:cNvSpPr>
          <p:nvPr>
            <p:ph type="ctrTitle"/>
          </p:nvPr>
        </p:nvSpPr>
        <p:spPr>
          <a:xfrm>
            <a:off x="457200" y="1066800"/>
            <a:ext cx="8305800" cy="1662332"/>
          </a:xfrm>
        </p:spPr>
        <p:txBody>
          <a:bodyPr/>
          <a:lstStyle/>
          <a:p>
            <a:r>
              <a:rPr lang="en-US" dirty="0" smtClean="0"/>
              <a:t/>
            </a:r>
            <a:br>
              <a:rPr lang="en-US" dirty="0" smtClean="0"/>
            </a:br>
            <a:r>
              <a:rPr lang="en-US" b="1" dirty="0" smtClean="0">
                <a:effectLst/>
              </a:rPr>
              <a:t>Solomon </a:t>
            </a:r>
            <a:br>
              <a:rPr lang="en-US" b="1" dirty="0" smtClean="0">
                <a:effectLst/>
              </a:rPr>
            </a:br>
            <a:r>
              <a:rPr lang="en-US" b="1" dirty="0" smtClean="0">
                <a:effectLst/>
              </a:rPr>
              <a:t>As King</a:t>
            </a:r>
            <a:endParaRPr lang="en-US" dirty="0"/>
          </a:p>
        </p:txBody>
      </p:sp>
    </p:spTree>
    <p:extLst>
      <p:ext uri="{BB962C8B-B14F-4D97-AF65-F5344CB8AC3E}">
        <p14:creationId xmlns:p14="http://schemas.microsoft.com/office/powerpoint/2010/main" val="1597492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457200"/>
            <a:ext cx="8229600" cy="5867400"/>
          </a:xfrm>
        </p:spPr>
        <p:txBody>
          <a:bodyPr>
            <a:noAutofit/>
          </a:bodyPr>
          <a:lstStyle/>
          <a:p>
            <a:pPr marL="0" indent="0" algn="ctr">
              <a:buClr>
                <a:schemeClr val="tx1"/>
              </a:buClr>
              <a:buNone/>
            </a:pPr>
            <a:r>
              <a:rPr lang="en-US" sz="3600" dirty="0"/>
              <a:t>“Then Solomon said, you have shown great lovingkindness to Your servant David my father, according as he walked before you in truth and righteousness and uprightness of heart toward You; and You have reserved for him this great lovingkindness, that </a:t>
            </a:r>
            <a:r>
              <a:rPr lang="en-US" sz="3600" b="1" u="sng" dirty="0"/>
              <a:t>you have given him a son to sit on his throne, as it is this day</a:t>
            </a:r>
            <a:r>
              <a:rPr lang="en-US" sz="3600" dirty="0"/>
              <a:t>” (I Kings 3:6)</a:t>
            </a:r>
            <a:endParaRPr lang="en-US" sz="3400" b="1" i="1" u="sng" dirty="0">
              <a:solidFill>
                <a:schemeClr val="tx1"/>
              </a:solidFill>
            </a:endParaRPr>
          </a:p>
        </p:txBody>
      </p:sp>
    </p:spTree>
    <p:extLst>
      <p:ext uri="{BB962C8B-B14F-4D97-AF65-F5344CB8AC3E}">
        <p14:creationId xmlns:p14="http://schemas.microsoft.com/office/powerpoint/2010/main" val="363763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533400"/>
            <a:ext cx="8229600" cy="5867400"/>
          </a:xfrm>
        </p:spPr>
        <p:txBody>
          <a:bodyPr>
            <a:noAutofit/>
          </a:bodyPr>
          <a:lstStyle/>
          <a:p>
            <a:pPr marL="0" indent="0" algn="ctr">
              <a:buClr>
                <a:schemeClr val="tx1"/>
              </a:buClr>
              <a:buNone/>
            </a:pPr>
            <a:r>
              <a:rPr lang="en-US" sz="3200" dirty="0"/>
              <a:t>“Now, O Lord My God, You have made Your servant king in place of my father David, yet </a:t>
            </a:r>
            <a:r>
              <a:rPr lang="en-US" sz="3200" b="1" dirty="0"/>
              <a:t>I am but a little child</a:t>
            </a:r>
            <a:r>
              <a:rPr lang="en-US" sz="3200" dirty="0"/>
              <a:t>; I do not know how to go out or come in. Your servant is in the midst of Your people which You have chosen, a great people who are too many to be numbered or counted. </a:t>
            </a:r>
            <a:r>
              <a:rPr lang="en-US" sz="3200" b="1" u="sng" dirty="0"/>
              <a:t>So give Your servant an understanding heart to judge Your people to discern between good and evil</a:t>
            </a:r>
            <a:r>
              <a:rPr lang="en-US" sz="3200" dirty="0"/>
              <a:t>. For who is able to judge this great people of Yours” </a:t>
            </a:r>
            <a:endParaRPr lang="en-US" sz="3200" dirty="0" smtClean="0"/>
          </a:p>
          <a:p>
            <a:pPr marL="0" indent="0" algn="ctr">
              <a:buClr>
                <a:schemeClr val="tx1"/>
              </a:buClr>
              <a:buNone/>
            </a:pPr>
            <a:r>
              <a:rPr lang="en-US" sz="3200" dirty="0" smtClean="0"/>
              <a:t>(</a:t>
            </a:r>
            <a:r>
              <a:rPr lang="en-US" sz="3200" dirty="0"/>
              <a:t>I Kings 3:7-9)</a:t>
            </a:r>
            <a:endParaRPr lang="en-US" sz="3200" b="1" i="1" u="sng" dirty="0">
              <a:solidFill>
                <a:schemeClr val="tx1"/>
              </a:solidFill>
            </a:endParaRPr>
          </a:p>
        </p:txBody>
      </p:sp>
    </p:spTree>
    <p:extLst>
      <p:ext uri="{BB962C8B-B14F-4D97-AF65-F5344CB8AC3E}">
        <p14:creationId xmlns:p14="http://schemas.microsoft.com/office/powerpoint/2010/main" val="1749349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 calcmode="lin" valueType="num">
                                      <p:cBhvr>
                                        <p:cTn id="12"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13"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14"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447800"/>
            <a:ext cx="8610600" cy="4724400"/>
          </a:xfrm>
        </p:spPr>
        <p:txBody>
          <a:bodyPr>
            <a:normAutofit/>
          </a:bodyPr>
          <a:lstStyle/>
          <a:p>
            <a:pPr>
              <a:buClr>
                <a:schemeClr val="tx1"/>
              </a:buClr>
            </a:pPr>
            <a:r>
              <a:rPr lang="en-US" sz="3000" dirty="0"/>
              <a:t>The reference to him being a child is probably another way of saying he understood that he was inexperienced in comparison to his father David</a:t>
            </a:r>
            <a:r>
              <a:rPr lang="en-US" sz="3000" dirty="0" smtClean="0"/>
              <a:t>.</a:t>
            </a:r>
          </a:p>
          <a:p>
            <a:pPr>
              <a:buClr>
                <a:schemeClr val="tx1"/>
              </a:buClr>
            </a:pPr>
            <a:endParaRPr lang="en-US" sz="3000" dirty="0" smtClean="0">
              <a:solidFill>
                <a:schemeClr val="tx1"/>
              </a:solidFill>
            </a:endParaRPr>
          </a:p>
          <a:p>
            <a:pPr>
              <a:buClr>
                <a:schemeClr val="tx1"/>
              </a:buClr>
            </a:pPr>
            <a:r>
              <a:rPr lang="en-US" sz="3000" dirty="0"/>
              <a:t>Solomon appeared to have both a sense of humility and an unassuming nature about him which lent itself to a soft heart toward the Lord and a genuine willingness to seek His direction and blessing – very similar to David.</a:t>
            </a:r>
            <a:endParaRPr lang="en-US" sz="3000" dirty="0">
              <a:solidFill>
                <a:schemeClr val="tx1"/>
              </a:solidFill>
            </a:endParaRPr>
          </a:p>
        </p:txBody>
      </p:sp>
    </p:spTree>
    <p:extLst>
      <p:ext uri="{BB962C8B-B14F-4D97-AF65-F5344CB8AC3E}">
        <p14:creationId xmlns:p14="http://schemas.microsoft.com/office/powerpoint/2010/main" val="615393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609600"/>
            <a:ext cx="8534400" cy="5791200"/>
          </a:xfrm>
        </p:spPr>
        <p:txBody>
          <a:bodyPr>
            <a:normAutofit fontScale="92500" lnSpcReduction="20000"/>
          </a:bodyPr>
          <a:lstStyle/>
          <a:p>
            <a:pPr>
              <a:buClr>
                <a:schemeClr val="tx1"/>
              </a:buClr>
            </a:pPr>
            <a:r>
              <a:rPr lang="en-US" sz="2800" dirty="0"/>
              <a:t>The overwhelming task of leading the people of Israel was not taken lightly by Solomon and the need for wisdom and discernment was clearly his focus</a:t>
            </a:r>
            <a:r>
              <a:rPr lang="en-US" sz="2800" dirty="0" smtClean="0"/>
              <a:t>.</a:t>
            </a:r>
          </a:p>
          <a:p>
            <a:pPr>
              <a:buClr>
                <a:schemeClr val="tx1"/>
              </a:buClr>
            </a:pPr>
            <a:endParaRPr lang="en-US" sz="1200" dirty="0" smtClean="0">
              <a:solidFill>
                <a:schemeClr val="tx1"/>
              </a:solidFill>
            </a:endParaRPr>
          </a:p>
          <a:p>
            <a:pPr marL="880110" lvl="1" indent="-514350">
              <a:buClr>
                <a:schemeClr val="tx1"/>
              </a:buClr>
              <a:buFont typeface="+mj-lt"/>
              <a:buAutoNum type="arabicParenR"/>
            </a:pPr>
            <a:r>
              <a:rPr lang="en-US" sz="2800" dirty="0">
                <a:solidFill>
                  <a:schemeClr val="tx1"/>
                </a:solidFill>
              </a:rPr>
              <a:t>Take note of the fact that Solomon acknowledges that the Lord </a:t>
            </a:r>
            <a:r>
              <a:rPr lang="en-US" sz="2800" b="1" i="1" u="sng" dirty="0">
                <a:solidFill>
                  <a:schemeClr val="tx1"/>
                </a:solidFill>
              </a:rPr>
              <a:t>chose</a:t>
            </a:r>
            <a:r>
              <a:rPr lang="en-US" sz="2800" dirty="0">
                <a:solidFill>
                  <a:schemeClr val="tx1"/>
                </a:solidFill>
              </a:rPr>
              <a:t> </a:t>
            </a:r>
            <a:r>
              <a:rPr lang="en-US" sz="2800" dirty="0" smtClean="0">
                <a:solidFill>
                  <a:schemeClr val="tx1"/>
                </a:solidFill>
              </a:rPr>
              <a:t>Israel</a:t>
            </a:r>
          </a:p>
          <a:p>
            <a:pPr marL="880110" lvl="1" indent="-514350">
              <a:buClr>
                <a:schemeClr val="tx1"/>
              </a:buClr>
              <a:buFont typeface="+mj-lt"/>
              <a:buAutoNum type="arabicParenR"/>
            </a:pPr>
            <a:endParaRPr lang="en-US" sz="1200" dirty="0" smtClean="0">
              <a:solidFill>
                <a:schemeClr val="tx1"/>
              </a:solidFill>
            </a:endParaRPr>
          </a:p>
          <a:p>
            <a:pPr marL="880110" lvl="1" indent="-514350">
              <a:buClr>
                <a:schemeClr val="tx1"/>
              </a:buClr>
              <a:buFont typeface="+mj-lt"/>
              <a:buAutoNum type="arabicParenR"/>
            </a:pPr>
            <a:r>
              <a:rPr lang="en-US" sz="2800" dirty="0" smtClean="0">
                <a:solidFill>
                  <a:schemeClr val="tx1"/>
                </a:solidFill>
              </a:rPr>
              <a:t>Another </a:t>
            </a:r>
            <a:r>
              <a:rPr lang="en-US" sz="2800" dirty="0">
                <a:solidFill>
                  <a:schemeClr val="tx1"/>
                </a:solidFill>
              </a:rPr>
              <a:t>thing worth noting is Solomon knew full well that the </a:t>
            </a:r>
            <a:r>
              <a:rPr lang="en-US" sz="2800" b="1" i="1" u="sng" dirty="0">
                <a:solidFill>
                  <a:schemeClr val="tx1"/>
                </a:solidFill>
              </a:rPr>
              <a:t>source</a:t>
            </a:r>
            <a:r>
              <a:rPr lang="en-US" sz="2800" dirty="0">
                <a:solidFill>
                  <a:schemeClr val="tx1"/>
                </a:solidFill>
              </a:rPr>
              <a:t> of wisdom and discernment came directly from the </a:t>
            </a:r>
            <a:r>
              <a:rPr lang="en-US" sz="2800" b="1" i="1" u="sng" dirty="0">
                <a:solidFill>
                  <a:schemeClr val="tx1"/>
                </a:solidFill>
              </a:rPr>
              <a:t>Lord</a:t>
            </a:r>
            <a:r>
              <a:rPr lang="en-US" sz="2800" dirty="0">
                <a:solidFill>
                  <a:schemeClr val="tx1"/>
                </a:solidFill>
              </a:rPr>
              <a:t>, something that Solomon would write about throughout the various </a:t>
            </a:r>
            <a:r>
              <a:rPr lang="en-US" sz="2800" b="1" i="1" u="sng" dirty="0">
                <a:solidFill>
                  <a:schemeClr val="tx1"/>
                </a:solidFill>
              </a:rPr>
              <a:t>Proverbs</a:t>
            </a:r>
            <a:r>
              <a:rPr lang="en-US" sz="2800" dirty="0" smtClean="0">
                <a:solidFill>
                  <a:schemeClr val="tx1"/>
                </a:solidFill>
              </a:rPr>
              <a:t>.</a:t>
            </a:r>
          </a:p>
          <a:p>
            <a:pPr marL="880110" lvl="1" indent="-514350">
              <a:buClr>
                <a:schemeClr val="tx1"/>
              </a:buClr>
              <a:buFont typeface="+mj-lt"/>
              <a:buAutoNum type="arabicParenR"/>
            </a:pPr>
            <a:endParaRPr lang="en-US" sz="1300" dirty="0" smtClean="0">
              <a:solidFill>
                <a:schemeClr val="tx1"/>
              </a:solidFill>
            </a:endParaRPr>
          </a:p>
          <a:p>
            <a:pPr marL="880110" lvl="1" indent="-514350">
              <a:buClr>
                <a:schemeClr val="tx1"/>
              </a:buClr>
              <a:buFont typeface="+mj-lt"/>
              <a:buAutoNum type="arabicParenR"/>
            </a:pPr>
            <a:r>
              <a:rPr lang="en-US" sz="2800" dirty="0" smtClean="0">
                <a:solidFill>
                  <a:schemeClr val="tx1"/>
                </a:solidFill>
              </a:rPr>
              <a:t>Ever </a:t>
            </a:r>
            <a:r>
              <a:rPr lang="en-US" sz="2800" dirty="0">
                <a:solidFill>
                  <a:schemeClr val="tx1"/>
                </a:solidFill>
              </a:rPr>
              <a:t>since the days of Moses when he led the Israelites out of bondage in Egypt, the Israelite people had been a challenge to lead and Solomon was well aware of this enormous responsibility he was taking on in leading the people of God.</a:t>
            </a:r>
          </a:p>
        </p:txBody>
      </p:sp>
    </p:spTree>
    <p:extLst>
      <p:ext uri="{BB962C8B-B14F-4D97-AF65-F5344CB8AC3E}">
        <p14:creationId xmlns:p14="http://schemas.microsoft.com/office/powerpoint/2010/main" val="1373575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10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2">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2">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2">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additive="base">
                                        <p:cTn id="15"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 calcmode="lin" valueType="num">
                                      <p:cBhvr additive="base">
                                        <p:cTn id="2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anim calcmode="lin" valueType="num">
                                      <p:cBhvr additive="base">
                                        <p:cTn id="2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533400"/>
            <a:ext cx="8229600" cy="5867400"/>
          </a:xfrm>
        </p:spPr>
        <p:txBody>
          <a:bodyPr>
            <a:noAutofit/>
          </a:bodyPr>
          <a:lstStyle/>
          <a:p>
            <a:pPr marL="0" indent="0" algn="ctr">
              <a:buClr>
                <a:schemeClr val="tx1"/>
              </a:buClr>
              <a:buNone/>
            </a:pPr>
            <a:r>
              <a:rPr lang="en-US" sz="5400" dirty="0"/>
              <a:t>The desire for an </a:t>
            </a:r>
            <a:r>
              <a:rPr lang="en-US" sz="5400" b="1" i="1" u="sng" dirty="0"/>
              <a:t>understanding</a:t>
            </a:r>
            <a:r>
              <a:rPr lang="en-US" sz="5400" dirty="0"/>
              <a:t> heart to judge the people and </a:t>
            </a:r>
            <a:r>
              <a:rPr lang="en-US" sz="5400" b="1" i="1" u="sng" dirty="0"/>
              <a:t>discern</a:t>
            </a:r>
            <a:r>
              <a:rPr lang="en-US" sz="5400" dirty="0"/>
              <a:t> between </a:t>
            </a:r>
            <a:r>
              <a:rPr lang="en-US" sz="5400" b="1" dirty="0"/>
              <a:t>good</a:t>
            </a:r>
            <a:r>
              <a:rPr lang="en-US" sz="5400" dirty="0"/>
              <a:t> and </a:t>
            </a:r>
            <a:r>
              <a:rPr lang="en-US" sz="5400" b="1" dirty="0"/>
              <a:t>evil</a:t>
            </a:r>
            <a:r>
              <a:rPr lang="en-US" sz="5400" dirty="0"/>
              <a:t> was something that Solomon knew he needed from the Lord.</a:t>
            </a:r>
            <a:endParaRPr lang="en-US" sz="5400" b="1" i="1" u="sng" dirty="0">
              <a:solidFill>
                <a:schemeClr val="tx1"/>
              </a:solidFill>
            </a:endParaRPr>
          </a:p>
        </p:txBody>
      </p:sp>
    </p:spTree>
    <p:extLst>
      <p:ext uri="{BB962C8B-B14F-4D97-AF65-F5344CB8AC3E}">
        <p14:creationId xmlns:p14="http://schemas.microsoft.com/office/powerpoint/2010/main" val="1619171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4953000"/>
          </a:xfrm>
        </p:spPr>
        <p:txBody>
          <a:bodyPr/>
          <a:lstStyle/>
          <a:p>
            <a:pPr marL="0" indent="0" algn="ctr">
              <a:buNone/>
            </a:pPr>
            <a:r>
              <a:rPr lang="en-US" sz="2800" dirty="0"/>
              <a:t>“It was pleasing in the sight of the Lord that Solomon had asked this thing. God said to him, because you have asked this thing and have not asked for yourself long life, nor have asked for riches for yourself, nor have you asked for the life of your enemies, but have asked for yourself discernment to understand justice, behold, I have done according to your words. Behold I have given you a wise and discerning heart, so that there has been no one like you before you, nor shall one like you arise after you” (I Kings 3:10-12)</a:t>
            </a:r>
          </a:p>
        </p:txBody>
      </p:sp>
      <p:sp>
        <p:nvSpPr>
          <p:cNvPr id="3" name="Title 2"/>
          <p:cNvSpPr>
            <a:spLocks noGrp="1"/>
          </p:cNvSpPr>
          <p:nvPr>
            <p:ph type="title"/>
          </p:nvPr>
        </p:nvSpPr>
        <p:spPr>
          <a:xfrm>
            <a:off x="457200" y="533400"/>
            <a:ext cx="8229600" cy="838200"/>
          </a:xfrm>
        </p:spPr>
        <p:txBody>
          <a:bodyPr/>
          <a:lstStyle/>
          <a:p>
            <a:pPr algn="ctr"/>
            <a:r>
              <a:rPr lang="en-US" dirty="0">
                <a:effectLst/>
              </a:rPr>
              <a:t>The Lord answered:</a:t>
            </a:r>
            <a:endParaRPr lang="en-US" dirty="0"/>
          </a:p>
        </p:txBody>
      </p:sp>
    </p:spTree>
    <p:extLst>
      <p:ext uri="{BB962C8B-B14F-4D97-AF65-F5344CB8AC3E}">
        <p14:creationId xmlns:p14="http://schemas.microsoft.com/office/powerpoint/2010/main" val="1932016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 calcmode="lin" valueType="num">
                                      <p:cBhvr>
                                        <p:cTn id="15"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16"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17"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4953000"/>
          </a:xfrm>
        </p:spPr>
        <p:txBody>
          <a:bodyPr/>
          <a:lstStyle/>
          <a:p>
            <a:pPr marL="514350" indent="-514350">
              <a:buClr>
                <a:schemeClr val="tx1"/>
              </a:buClr>
              <a:buFont typeface="+mj-lt"/>
              <a:buAutoNum type="arabicParenR"/>
            </a:pPr>
            <a:r>
              <a:rPr lang="en-US" sz="2800" dirty="0"/>
              <a:t>This request by Solomon; for wisdom and understanding, </a:t>
            </a:r>
            <a:r>
              <a:rPr lang="en-US" sz="2800" b="1" i="1" u="sng" dirty="0"/>
              <a:t>pleased</a:t>
            </a:r>
            <a:r>
              <a:rPr lang="en-US" sz="2800" dirty="0"/>
              <a:t> the Lord because it was an acknowledgment that he was more interested in the </a:t>
            </a:r>
            <a:r>
              <a:rPr lang="en-US" sz="2800" b="1" i="1" u="sng" dirty="0"/>
              <a:t>eternal</a:t>
            </a:r>
            <a:r>
              <a:rPr lang="en-US" sz="2800" dirty="0"/>
              <a:t> things of the Lord and not just the </a:t>
            </a:r>
            <a:r>
              <a:rPr lang="en-US" sz="2800" b="1" i="1" u="sng" dirty="0"/>
              <a:t>temporal</a:t>
            </a:r>
            <a:r>
              <a:rPr lang="en-US" sz="2800" dirty="0"/>
              <a:t> things found in this world</a:t>
            </a:r>
            <a:r>
              <a:rPr lang="en-US" sz="2800" dirty="0" smtClean="0"/>
              <a:t>.</a:t>
            </a:r>
          </a:p>
          <a:p>
            <a:pPr marL="514350" indent="-514350">
              <a:buClr>
                <a:schemeClr val="tx1"/>
              </a:buClr>
              <a:buFont typeface="+mj-lt"/>
              <a:buAutoNum type="arabicParenR"/>
            </a:pPr>
            <a:endParaRPr lang="en-US" sz="1200" dirty="0" smtClean="0"/>
          </a:p>
          <a:p>
            <a:pPr marL="514350" indent="-514350">
              <a:buClr>
                <a:schemeClr val="tx1"/>
              </a:buClr>
              <a:buFont typeface="+mj-lt"/>
              <a:buAutoNum type="arabicParenR"/>
            </a:pPr>
            <a:r>
              <a:rPr lang="en-US" sz="2800" dirty="0" smtClean="0"/>
              <a:t>The </a:t>
            </a:r>
            <a:r>
              <a:rPr lang="en-US" sz="2800" dirty="0"/>
              <a:t>wisdom that the Lord grants to Solomon will cause him to write these words that are recorded in Proverbs; “The fear of the Lord is the beginning of knowledge; fools despise wisdom and instruction” (Proverbs 1:7)</a:t>
            </a:r>
          </a:p>
        </p:txBody>
      </p:sp>
      <p:sp>
        <p:nvSpPr>
          <p:cNvPr id="3" name="Title 2"/>
          <p:cNvSpPr>
            <a:spLocks noGrp="1"/>
          </p:cNvSpPr>
          <p:nvPr>
            <p:ph type="title"/>
          </p:nvPr>
        </p:nvSpPr>
        <p:spPr>
          <a:xfrm>
            <a:off x="457200" y="533400"/>
            <a:ext cx="8229600" cy="838200"/>
          </a:xfrm>
        </p:spPr>
        <p:txBody>
          <a:bodyPr/>
          <a:lstStyle/>
          <a:p>
            <a:pPr algn="ctr"/>
            <a:r>
              <a:rPr lang="en-US" dirty="0">
                <a:effectLst/>
              </a:rPr>
              <a:t>The Lord answered:</a:t>
            </a:r>
            <a:endParaRPr lang="en-US" dirty="0"/>
          </a:p>
        </p:txBody>
      </p:sp>
    </p:spTree>
    <p:extLst>
      <p:ext uri="{BB962C8B-B14F-4D97-AF65-F5344CB8AC3E}">
        <p14:creationId xmlns:p14="http://schemas.microsoft.com/office/powerpoint/2010/main" val="3932710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 calcmode="lin" valueType="num">
                                      <p:cBhvr>
                                        <p:cTn id="14"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219200"/>
            <a:ext cx="8534400" cy="5334000"/>
          </a:xfrm>
        </p:spPr>
        <p:txBody>
          <a:bodyPr>
            <a:normAutofit fontScale="92500" lnSpcReduction="20000"/>
          </a:bodyPr>
          <a:lstStyle/>
          <a:p>
            <a:pPr marL="514350" indent="-514350">
              <a:buClr>
                <a:schemeClr val="tx1"/>
              </a:buClr>
              <a:buFont typeface="+mj-lt"/>
              <a:buAutoNum type="arabicParenR" startAt="3"/>
            </a:pPr>
            <a:r>
              <a:rPr lang="en-US" sz="3000" dirty="0"/>
              <a:t>The pursuit of wisdom by Solomon is also recorded here; </a:t>
            </a:r>
            <a:endParaRPr lang="en-US" sz="3000" dirty="0" smtClean="0"/>
          </a:p>
          <a:p>
            <a:pPr marL="0" indent="0" algn="ctr">
              <a:buNone/>
            </a:pPr>
            <a:endParaRPr lang="en-US" sz="1500" dirty="0"/>
          </a:p>
          <a:p>
            <a:pPr marL="0" indent="0" algn="ctr">
              <a:buNone/>
            </a:pPr>
            <a:r>
              <a:rPr lang="en-US" sz="3000" dirty="0" smtClean="0"/>
              <a:t>“</a:t>
            </a:r>
            <a:r>
              <a:rPr lang="en-US" sz="3000" dirty="0"/>
              <a:t>My son, if you will receive my words and treasure my commandments within you, make your ear attentive to wisdom, incline your heart to understanding; for if you cry for discernment, lift your voice for understanding; if you seek her as silver and search for her as hidden treasures; then you will discern the fear of the Lord and discover the knowledge of God. For the Lord gives wisdom; from His mouth comes knowledge and understanding. He stores up sound wisdom for the upright; He is a shield to those who walk in integrity, guarding the paths of justice, and He preserves the way of His godly ones” (Proverbs 2:1-8</a:t>
            </a:r>
            <a:r>
              <a:rPr lang="en-US" sz="2800" dirty="0"/>
              <a:t>)</a:t>
            </a:r>
          </a:p>
        </p:txBody>
      </p:sp>
      <p:sp>
        <p:nvSpPr>
          <p:cNvPr id="3" name="Title 2"/>
          <p:cNvSpPr>
            <a:spLocks noGrp="1"/>
          </p:cNvSpPr>
          <p:nvPr>
            <p:ph type="title"/>
          </p:nvPr>
        </p:nvSpPr>
        <p:spPr>
          <a:xfrm>
            <a:off x="457200" y="304800"/>
            <a:ext cx="8229600" cy="762000"/>
          </a:xfrm>
        </p:spPr>
        <p:txBody>
          <a:bodyPr/>
          <a:lstStyle/>
          <a:p>
            <a:pPr algn="ctr"/>
            <a:r>
              <a:rPr lang="en-US" dirty="0">
                <a:effectLst/>
              </a:rPr>
              <a:t>The Lord answered:</a:t>
            </a:r>
            <a:endParaRPr lang="en-US" dirty="0"/>
          </a:p>
        </p:txBody>
      </p:sp>
    </p:spTree>
    <p:extLst>
      <p:ext uri="{BB962C8B-B14F-4D97-AF65-F5344CB8AC3E}">
        <p14:creationId xmlns:p14="http://schemas.microsoft.com/office/powerpoint/2010/main" val="4187798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10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2">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2">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2">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p:cTn id="15"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16"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17"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295400"/>
            <a:ext cx="8534400" cy="5257800"/>
          </a:xfrm>
        </p:spPr>
        <p:txBody>
          <a:bodyPr>
            <a:normAutofit lnSpcReduction="10000"/>
          </a:bodyPr>
          <a:lstStyle/>
          <a:p>
            <a:pPr marL="514350" indent="-514350">
              <a:buClr>
                <a:schemeClr val="tx1"/>
              </a:buClr>
              <a:buFont typeface="+mj-lt"/>
              <a:buAutoNum type="arabicParenR" startAt="4"/>
            </a:pPr>
            <a:r>
              <a:rPr lang="en-US" sz="2800" u="sng" dirty="0"/>
              <a:t>In this Proverb; Solomon expresses the benefit and blessings that are a result of wisdom and of following the Lord</a:t>
            </a:r>
            <a:r>
              <a:rPr lang="en-US" sz="2800" dirty="0"/>
              <a:t>: </a:t>
            </a:r>
            <a:r>
              <a:rPr lang="en-US" sz="2800" i="1" dirty="0"/>
              <a:t>“Trust in the Lord with all your heart and do not lean on your own understanding. In all your ways acknowledge Him and He will make your paths straight” (Proverbs 3:5-6</a:t>
            </a:r>
            <a:r>
              <a:rPr lang="en-US" sz="2800" i="1" dirty="0" smtClean="0"/>
              <a:t>)</a:t>
            </a:r>
          </a:p>
          <a:p>
            <a:pPr marL="514350" indent="-514350">
              <a:buClr>
                <a:schemeClr val="tx1"/>
              </a:buClr>
              <a:buFont typeface="+mj-lt"/>
              <a:buAutoNum type="arabicParenR" startAt="4"/>
            </a:pPr>
            <a:endParaRPr lang="en-US" sz="1200" dirty="0" smtClean="0"/>
          </a:p>
          <a:p>
            <a:pPr marL="514350" indent="-514350">
              <a:buClr>
                <a:schemeClr val="tx1"/>
              </a:buClr>
              <a:buFont typeface="+mj-lt"/>
              <a:buAutoNum type="arabicParenR" startAt="4"/>
            </a:pPr>
            <a:r>
              <a:rPr lang="en-US" sz="2800" u="sng" dirty="0"/>
              <a:t>Solomon expresses the value of wisdom</a:t>
            </a:r>
            <a:r>
              <a:rPr lang="en-US" sz="2800" dirty="0"/>
              <a:t>; </a:t>
            </a:r>
            <a:r>
              <a:rPr lang="en-US" sz="2800" i="1" dirty="0"/>
              <a:t>“How blessed is the man who finds wisdom and the man who gains understanding. For her profit is better than the profit of silver and her gain better than fine gold. She is more precious than jewels and nothing you desire compares with her” (Prov. 3:13-15)</a:t>
            </a:r>
          </a:p>
        </p:txBody>
      </p:sp>
      <p:sp>
        <p:nvSpPr>
          <p:cNvPr id="3" name="Title 2"/>
          <p:cNvSpPr>
            <a:spLocks noGrp="1"/>
          </p:cNvSpPr>
          <p:nvPr>
            <p:ph type="title"/>
          </p:nvPr>
        </p:nvSpPr>
        <p:spPr>
          <a:xfrm>
            <a:off x="457200" y="304800"/>
            <a:ext cx="8229600" cy="762000"/>
          </a:xfrm>
        </p:spPr>
        <p:txBody>
          <a:bodyPr/>
          <a:lstStyle/>
          <a:p>
            <a:pPr algn="ctr"/>
            <a:r>
              <a:rPr lang="en-US" dirty="0">
                <a:effectLst/>
              </a:rPr>
              <a:t>The Lord answered:</a:t>
            </a:r>
            <a:endParaRPr lang="en-US" dirty="0"/>
          </a:p>
        </p:txBody>
      </p:sp>
    </p:spTree>
    <p:extLst>
      <p:ext uri="{BB962C8B-B14F-4D97-AF65-F5344CB8AC3E}">
        <p14:creationId xmlns:p14="http://schemas.microsoft.com/office/powerpoint/2010/main" val="3501870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 calcmode="lin" valueType="num">
                                      <p:cBhvr>
                                        <p:cTn id="14"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295400"/>
            <a:ext cx="8534400" cy="5257800"/>
          </a:xfrm>
        </p:spPr>
        <p:txBody>
          <a:bodyPr>
            <a:normAutofit lnSpcReduction="10000"/>
          </a:bodyPr>
          <a:lstStyle/>
          <a:p>
            <a:pPr marL="0" indent="0" algn="ctr">
              <a:buClr>
                <a:schemeClr val="tx1"/>
              </a:buClr>
              <a:buNone/>
            </a:pPr>
            <a:r>
              <a:rPr lang="en-US" sz="2800" dirty="0"/>
              <a:t>“I have also given you what you have not asked for, both riches and honor, so that there will not be any among the kings like you all your days” (I Kings 3:13</a:t>
            </a:r>
            <a:r>
              <a:rPr lang="en-US" sz="2800" dirty="0" smtClean="0"/>
              <a:t>)</a:t>
            </a:r>
          </a:p>
          <a:p>
            <a:pPr marL="514350" indent="-514350">
              <a:buClr>
                <a:schemeClr val="tx1"/>
              </a:buClr>
              <a:buFont typeface="+mj-lt"/>
              <a:buAutoNum type="arabicParenR" startAt="4"/>
            </a:pPr>
            <a:endParaRPr lang="en-US" sz="1200" dirty="0" smtClean="0"/>
          </a:p>
          <a:p>
            <a:pPr marL="514350" indent="-514350">
              <a:buClr>
                <a:schemeClr val="tx1"/>
              </a:buClr>
              <a:buFont typeface="+mj-lt"/>
              <a:buAutoNum type="arabicParenR"/>
            </a:pPr>
            <a:r>
              <a:rPr lang="en-US" sz="2800" dirty="0"/>
              <a:t>Since Solomon placed such a high value on wisdom and discernment and since he made that his primary request, then the Lord also granted him “</a:t>
            </a:r>
            <a:r>
              <a:rPr lang="en-US" sz="2800" b="1" dirty="0"/>
              <a:t>riches and honor</a:t>
            </a:r>
            <a:r>
              <a:rPr lang="en-US" sz="2800" dirty="0"/>
              <a:t>” which was of </a:t>
            </a:r>
            <a:r>
              <a:rPr lang="en-US" sz="2800" b="1" dirty="0"/>
              <a:t>secondary importance</a:t>
            </a:r>
            <a:r>
              <a:rPr lang="en-US" sz="2800" dirty="0"/>
              <a:t> but it will aid him in governing the people of Israel</a:t>
            </a:r>
            <a:r>
              <a:rPr lang="en-US" sz="2800" dirty="0" smtClean="0"/>
              <a:t>.</a:t>
            </a:r>
          </a:p>
          <a:p>
            <a:pPr marL="514350" indent="-514350">
              <a:buClr>
                <a:schemeClr val="tx1"/>
              </a:buClr>
              <a:buFont typeface="+mj-lt"/>
              <a:buAutoNum type="arabicParenR"/>
            </a:pPr>
            <a:endParaRPr lang="en-US" sz="1200" dirty="0" smtClean="0"/>
          </a:p>
          <a:p>
            <a:pPr marL="514350" indent="-514350">
              <a:buClr>
                <a:schemeClr val="tx1"/>
              </a:buClr>
              <a:buFont typeface="+mj-lt"/>
              <a:buAutoNum type="arabicParenR"/>
            </a:pPr>
            <a:r>
              <a:rPr lang="en-US" sz="2800" dirty="0" smtClean="0"/>
              <a:t>It </a:t>
            </a:r>
            <a:r>
              <a:rPr lang="en-US" sz="2800" dirty="0"/>
              <a:t>became true that in Solomon’s day that he was known for his </a:t>
            </a:r>
            <a:r>
              <a:rPr lang="en-US" sz="2800" b="1" i="1" u="sng" dirty="0"/>
              <a:t>wisdom</a:t>
            </a:r>
            <a:r>
              <a:rPr lang="en-US" sz="2800" dirty="0"/>
              <a:t> but also for his </a:t>
            </a:r>
            <a:r>
              <a:rPr lang="en-US" sz="2800" b="1" u="sng" dirty="0"/>
              <a:t>wealth</a:t>
            </a:r>
            <a:r>
              <a:rPr lang="en-US" sz="2800" dirty="0"/>
              <a:t>. </a:t>
            </a:r>
            <a:endParaRPr lang="en-US" sz="2800" i="1" dirty="0"/>
          </a:p>
        </p:txBody>
      </p:sp>
      <p:sp>
        <p:nvSpPr>
          <p:cNvPr id="3" name="Title 2"/>
          <p:cNvSpPr>
            <a:spLocks noGrp="1"/>
          </p:cNvSpPr>
          <p:nvPr>
            <p:ph type="title"/>
          </p:nvPr>
        </p:nvSpPr>
        <p:spPr>
          <a:xfrm>
            <a:off x="457200" y="304800"/>
            <a:ext cx="8229600" cy="762000"/>
          </a:xfrm>
        </p:spPr>
        <p:txBody>
          <a:bodyPr/>
          <a:lstStyle/>
          <a:p>
            <a:pPr algn="ctr"/>
            <a:r>
              <a:rPr lang="en-US" dirty="0">
                <a:effectLst/>
              </a:rPr>
              <a:t>The Lord answered:</a:t>
            </a:r>
            <a:endParaRPr lang="en-US" dirty="0"/>
          </a:p>
        </p:txBody>
      </p:sp>
    </p:spTree>
    <p:extLst>
      <p:ext uri="{BB962C8B-B14F-4D97-AF65-F5344CB8AC3E}">
        <p14:creationId xmlns:p14="http://schemas.microsoft.com/office/powerpoint/2010/main" val="1817933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p:cTn id="13"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14"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15" dur="500"/>
                                        <p:tgtEl>
                                          <p:spTgt spid="2">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2">
                                            <p:txEl>
                                              <p:pRg st="4" end="4"/>
                                            </p:txEl>
                                          </p:spTgt>
                                        </p:tgtEl>
                                        <p:attrNameLst>
                                          <p:attrName>style.visibility</p:attrName>
                                        </p:attrNameLst>
                                      </p:cBhvr>
                                      <p:to>
                                        <p:strVal val="visible"/>
                                      </p:to>
                                    </p:set>
                                    <p:anim calcmode="lin" valueType="num">
                                      <p:cBhvr additive="base">
                                        <p:cTn id="20"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381000"/>
            <a:ext cx="8534400" cy="6172200"/>
          </a:xfrm>
        </p:spPr>
        <p:txBody>
          <a:bodyPr>
            <a:normAutofit fontScale="92500" lnSpcReduction="20000"/>
          </a:bodyPr>
          <a:lstStyle/>
          <a:p>
            <a:pPr marL="0" indent="0" algn="ctr">
              <a:buClr>
                <a:schemeClr val="tx1"/>
              </a:buClr>
              <a:buNone/>
            </a:pPr>
            <a:r>
              <a:rPr lang="en-US" sz="2800" dirty="0"/>
              <a:t>“If you walk in My ways, keeping My statutes and commandments, as your father David walked, then I will prolong your days. (I Kings 3:14</a:t>
            </a:r>
            <a:r>
              <a:rPr lang="en-US" sz="2800" dirty="0" smtClean="0"/>
              <a:t>)</a:t>
            </a:r>
          </a:p>
          <a:p>
            <a:pPr marL="0" indent="0" algn="ctr">
              <a:buClr>
                <a:schemeClr val="tx1"/>
              </a:buClr>
              <a:buNone/>
            </a:pPr>
            <a:endParaRPr lang="en-US" sz="1200" dirty="0" smtClean="0"/>
          </a:p>
          <a:p>
            <a:pPr marL="514350" indent="-514350">
              <a:buClr>
                <a:schemeClr val="tx1"/>
              </a:buClr>
              <a:buFont typeface="+mj-lt"/>
              <a:buAutoNum type="arabicParenR"/>
            </a:pPr>
            <a:r>
              <a:rPr lang="en-US" sz="2800" dirty="0"/>
              <a:t>The immense amount of wealth and stature that Solomon was blessed with becomes the snare that will entrap him and will eventually cause his fall.</a:t>
            </a:r>
            <a:endParaRPr lang="en-US" sz="1200" dirty="0" smtClean="0"/>
          </a:p>
          <a:p>
            <a:pPr marL="514350" indent="-514350">
              <a:buClr>
                <a:schemeClr val="tx1"/>
              </a:buClr>
              <a:buFont typeface="+mj-lt"/>
              <a:buAutoNum type="arabicParenR"/>
            </a:pPr>
            <a:endParaRPr lang="en-US" sz="1500" dirty="0" smtClean="0"/>
          </a:p>
          <a:p>
            <a:pPr marL="514350" indent="-514350">
              <a:buClr>
                <a:schemeClr val="tx1"/>
              </a:buClr>
              <a:buFont typeface="+mj-lt"/>
              <a:buAutoNum type="arabicParenR"/>
            </a:pPr>
            <a:r>
              <a:rPr lang="en-US" sz="2800" dirty="0" smtClean="0"/>
              <a:t>Like </a:t>
            </a:r>
            <a:r>
              <a:rPr lang="en-US" sz="2800" dirty="0"/>
              <a:t>his father David, he will struggle with complete obedience to the Lord, but in the case of Solomon, he will delve much farther into a number of sinful practices that will ultimately cause future damage to the Kingdom of Israel</a:t>
            </a:r>
            <a:r>
              <a:rPr lang="en-US" sz="2800" dirty="0" smtClean="0"/>
              <a:t>.</a:t>
            </a:r>
          </a:p>
          <a:p>
            <a:pPr marL="514350" indent="-514350">
              <a:buClr>
                <a:schemeClr val="tx1"/>
              </a:buClr>
              <a:buFont typeface="+mj-lt"/>
              <a:buAutoNum type="arabicParenR"/>
            </a:pPr>
            <a:endParaRPr lang="en-US" sz="1500" dirty="0" smtClean="0"/>
          </a:p>
          <a:p>
            <a:pPr marL="514350" indent="-514350">
              <a:buClr>
                <a:schemeClr val="tx1"/>
              </a:buClr>
              <a:buFont typeface="+mj-lt"/>
              <a:buAutoNum type="arabicParenR"/>
            </a:pPr>
            <a:r>
              <a:rPr lang="en-US" sz="2800" dirty="0" smtClean="0"/>
              <a:t>The </a:t>
            </a:r>
            <a:r>
              <a:rPr lang="en-US" sz="2800" dirty="0"/>
              <a:t>condition of “</a:t>
            </a:r>
            <a:r>
              <a:rPr lang="en-US" sz="2800" b="1" u="sng" dirty="0"/>
              <a:t>keeping My statutes and commandments</a:t>
            </a:r>
            <a:r>
              <a:rPr lang="en-US" sz="2800" dirty="0"/>
              <a:t>” was something that became a challenge for Solomon and as such the promise of a long and fruitful life for Solomon was never fulfilled.</a:t>
            </a:r>
            <a:endParaRPr lang="en-US" sz="2800" i="1" dirty="0"/>
          </a:p>
        </p:txBody>
      </p:sp>
    </p:spTree>
    <p:extLst>
      <p:ext uri="{BB962C8B-B14F-4D97-AF65-F5344CB8AC3E}">
        <p14:creationId xmlns:p14="http://schemas.microsoft.com/office/powerpoint/2010/main" val="3431464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 calcmode="lin" valueType="num">
                                      <p:cBhvr additive="base">
                                        <p:cTn id="14"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2">
                                            <p:txEl>
                                              <p:pRg st="4" end="4"/>
                                            </p:txEl>
                                          </p:spTgt>
                                        </p:tgtEl>
                                        <p:attrNameLst>
                                          <p:attrName>style.visibility</p:attrName>
                                        </p:attrNameLst>
                                      </p:cBhvr>
                                      <p:to>
                                        <p:strVal val="visible"/>
                                      </p:to>
                                    </p:set>
                                    <p:anim calcmode="lin" valueType="num">
                                      <p:cBhvr additive="base">
                                        <p:cTn id="20"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2">
                                            <p:txEl>
                                              <p:pRg st="6" end="6"/>
                                            </p:txEl>
                                          </p:spTgt>
                                        </p:tgtEl>
                                        <p:attrNameLst>
                                          <p:attrName>style.visibility</p:attrName>
                                        </p:attrNameLst>
                                      </p:cBhvr>
                                      <p:to>
                                        <p:strVal val="visible"/>
                                      </p:to>
                                    </p:set>
                                    <p:anim calcmode="lin" valueType="num">
                                      <p:cBhvr additive="base">
                                        <p:cTn id="26"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381000"/>
            <a:ext cx="8534400" cy="6172200"/>
          </a:xfrm>
        </p:spPr>
        <p:txBody>
          <a:bodyPr>
            <a:normAutofit/>
          </a:bodyPr>
          <a:lstStyle/>
          <a:p>
            <a:pPr marL="0" indent="0" algn="ctr">
              <a:buClr>
                <a:schemeClr val="tx1"/>
              </a:buClr>
              <a:buNone/>
            </a:pPr>
            <a:r>
              <a:rPr lang="en-US" sz="4800" dirty="0"/>
              <a:t>“Then Solomon awoke, and behold, it was a dream. And he came to Jerusalem and stood before the ark of the covenant of the Lord, and offered burnt offerings and made peace offerings, and made a feast for all his servants” (I Kings 3:15)</a:t>
            </a:r>
            <a:endParaRPr lang="en-US" sz="4800" i="1" dirty="0"/>
          </a:p>
        </p:txBody>
      </p:sp>
    </p:spTree>
    <p:extLst>
      <p:ext uri="{BB962C8B-B14F-4D97-AF65-F5344CB8AC3E}">
        <p14:creationId xmlns:p14="http://schemas.microsoft.com/office/powerpoint/2010/main" val="3530658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4157004"/>
            <a:ext cx="8305800" cy="1557996"/>
          </a:xfrm>
        </p:spPr>
        <p:txBody>
          <a:bodyPr/>
          <a:lstStyle/>
          <a:p>
            <a:r>
              <a:rPr lang="en-US" sz="4000" b="1" u="sng" dirty="0">
                <a:solidFill>
                  <a:schemeClr val="tx1"/>
                </a:solidFill>
              </a:rPr>
              <a:t>Solomon’s Display of His Will, Wealth, and Wisdom</a:t>
            </a:r>
            <a:endParaRPr lang="en-US" sz="4000" dirty="0">
              <a:solidFill>
                <a:schemeClr val="tx1"/>
              </a:solidFill>
            </a:endParaRPr>
          </a:p>
        </p:txBody>
      </p:sp>
      <p:sp>
        <p:nvSpPr>
          <p:cNvPr id="2" name="Title 1"/>
          <p:cNvSpPr>
            <a:spLocks noGrp="1"/>
          </p:cNvSpPr>
          <p:nvPr>
            <p:ph type="ctrTitle"/>
          </p:nvPr>
        </p:nvSpPr>
        <p:spPr>
          <a:xfrm>
            <a:off x="457200" y="1066800"/>
            <a:ext cx="8305800" cy="1662332"/>
          </a:xfrm>
        </p:spPr>
        <p:txBody>
          <a:bodyPr/>
          <a:lstStyle/>
          <a:p>
            <a:r>
              <a:rPr lang="en-US" dirty="0" smtClean="0"/>
              <a:t/>
            </a:r>
            <a:br>
              <a:rPr lang="en-US" dirty="0" smtClean="0"/>
            </a:br>
            <a:r>
              <a:rPr lang="en-US" b="1" dirty="0" smtClean="0">
                <a:effectLst/>
              </a:rPr>
              <a:t>Solomon </a:t>
            </a:r>
            <a:br>
              <a:rPr lang="en-US" b="1" dirty="0" smtClean="0">
                <a:effectLst/>
              </a:rPr>
            </a:br>
            <a:r>
              <a:rPr lang="en-US" b="1" dirty="0" smtClean="0">
                <a:effectLst/>
              </a:rPr>
              <a:t>As King</a:t>
            </a:r>
            <a:endParaRPr lang="en-US" dirty="0"/>
          </a:p>
        </p:txBody>
      </p:sp>
    </p:spTree>
    <p:extLst>
      <p:ext uri="{BB962C8B-B14F-4D97-AF65-F5344CB8AC3E}">
        <p14:creationId xmlns:p14="http://schemas.microsoft.com/office/powerpoint/2010/main" val="252793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762000"/>
            <a:ext cx="8534400" cy="5486400"/>
          </a:xfrm>
        </p:spPr>
        <p:txBody>
          <a:bodyPr>
            <a:noAutofit/>
          </a:bodyPr>
          <a:lstStyle/>
          <a:p>
            <a:pPr marL="0" indent="0" algn="ctr">
              <a:buClr>
                <a:schemeClr val="tx1"/>
              </a:buClr>
              <a:buNone/>
            </a:pPr>
            <a:r>
              <a:rPr lang="en-US" sz="5600" dirty="0"/>
              <a:t>Solomon rules as King of Israel and his domination of the surrounding nations and kingdoms shows the tremendous power and </a:t>
            </a:r>
            <a:r>
              <a:rPr lang="en-US" sz="5600" b="1" i="1" u="sng" dirty="0"/>
              <a:t>will</a:t>
            </a:r>
            <a:r>
              <a:rPr lang="en-US" sz="5600" dirty="0"/>
              <a:t> of his </a:t>
            </a:r>
            <a:r>
              <a:rPr lang="en-US" sz="5600" dirty="0" smtClean="0"/>
              <a:t>reign</a:t>
            </a:r>
            <a:endParaRPr lang="en-US" sz="5600" i="1" dirty="0"/>
          </a:p>
        </p:txBody>
      </p:sp>
    </p:spTree>
    <p:extLst>
      <p:ext uri="{BB962C8B-B14F-4D97-AF65-F5344CB8AC3E}">
        <p14:creationId xmlns:p14="http://schemas.microsoft.com/office/powerpoint/2010/main" val="1273665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762000"/>
            <a:ext cx="8534400" cy="5486400"/>
          </a:xfrm>
        </p:spPr>
        <p:txBody>
          <a:bodyPr>
            <a:noAutofit/>
          </a:bodyPr>
          <a:lstStyle/>
          <a:p>
            <a:pPr marL="0" indent="0" algn="ctr">
              <a:buClr>
                <a:schemeClr val="tx1"/>
              </a:buClr>
              <a:buNone/>
            </a:pPr>
            <a:r>
              <a:rPr lang="en-US" sz="4400" dirty="0"/>
              <a:t>In order for this to take place, Solomon first needed to establish his authority which he did by building a strong team of </a:t>
            </a:r>
            <a:r>
              <a:rPr lang="en-US" sz="4400" b="1" i="1" u="sng" dirty="0"/>
              <a:t>leaders</a:t>
            </a:r>
            <a:r>
              <a:rPr lang="en-US" sz="4400" dirty="0"/>
              <a:t> to govern what would develop into and become known as the united kingdom of Israel. (I Kings 4:1-19)</a:t>
            </a:r>
            <a:endParaRPr lang="en-US" sz="4400" i="1" dirty="0"/>
          </a:p>
        </p:txBody>
      </p:sp>
    </p:spTree>
    <p:extLst>
      <p:ext uri="{BB962C8B-B14F-4D97-AF65-F5344CB8AC3E}">
        <p14:creationId xmlns:p14="http://schemas.microsoft.com/office/powerpoint/2010/main" val="39562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304800"/>
            <a:ext cx="8534400" cy="6172200"/>
          </a:xfrm>
        </p:spPr>
        <p:txBody>
          <a:bodyPr>
            <a:noAutofit/>
          </a:bodyPr>
          <a:lstStyle/>
          <a:p>
            <a:pPr>
              <a:buClr>
                <a:schemeClr val="tx1"/>
              </a:buClr>
            </a:pPr>
            <a:r>
              <a:rPr lang="en-US" sz="2800" dirty="0"/>
              <a:t>“Now Solomon ruled over all the kingdoms from the River to the land of the Philistines and to the borders of Egypt; they brought tribute and served Solomon all the days of his life” (I Kings 4:21</a:t>
            </a:r>
            <a:r>
              <a:rPr lang="en-US" sz="2800" dirty="0" smtClean="0"/>
              <a:t>)</a:t>
            </a:r>
          </a:p>
          <a:p>
            <a:pPr>
              <a:buClr>
                <a:schemeClr val="tx1"/>
              </a:buClr>
            </a:pPr>
            <a:endParaRPr lang="en-US" sz="1200" i="1" dirty="0"/>
          </a:p>
          <a:p>
            <a:pPr marL="880110" lvl="1" indent="-514350">
              <a:buClr>
                <a:schemeClr val="tx1"/>
              </a:buClr>
              <a:buFont typeface="+mj-lt"/>
              <a:buAutoNum type="arabicParenR"/>
            </a:pPr>
            <a:r>
              <a:rPr lang="en-US" sz="2600" dirty="0">
                <a:solidFill>
                  <a:schemeClr val="tx1"/>
                </a:solidFill>
              </a:rPr>
              <a:t>During Solomon’s reign; the </a:t>
            </a:r>
            <a:r>
              <a:rPr lang="en-US" sz="2600" b="1" i="1" u="sng" dirty="0">
                <a:solidFill>
                  <a:schemeClr val="tx1"/>
                </a:solidFill>
              </a:rPr>
              <a:t>Euphrates</a:t>
            </a:r>
            <a:r>
              <a:rPr lang="en-US" sz="2600" dirty="0">
                <a:solidFill>
                  <a:schemeClr val="tx1"/>
                </a:solidFill>
              </a:rPr>
              <a:t> River served as the north and eastern boundaries of the kingdom, the land of the Philistines served as the </a:t>
            </a:r>
            <a:r>
              <a:rPr lang="en-US" sz="2600" b="1" i="1" u="sng" dirty="0">
                <a:solidFill>
                  <a:schemeClr val="tx1"/>
                </a:solidFill>
              </a:rPr>
              <a:t>western</a:t>
            </a:r>
            <a:r>
              <a:rPr lang="en-US" sz="2600" dirty="0">
                <a:solidFill>
                  <a:schemeClr val="tx1"/>
                </a:solidFill>
              </a:rPr>
              <a:t> boundary, and the land of Egypt served as the </a:t>
            </a:r>
            <a:r>
              <a:rPr lang="en-US" sz="2600" b="1" i="1" u="sng" dirty="0">
                <a:solidFill>
                  <a:schemeClr val="tx1"/>
                </a:solidFill>
              </a:rPr>
              <a:t>southern</a:t>
            </a:r>
            <a:r>
              <a:rPr lang="en-US" sz="2600" dirty="0">
                <a:solidFill>
                  <a:schemeClr val="tx1"/>
                </a:solidFill>
              </a:rPr>
              <a:t> boundary</a:t>
            </a:r>
            <a:r>
              <a:rPr lang="en-US" sz="2600" dirty="0" smtClean="0">
                <a:solidFill>
                  <a:schemeClr val="tx1"/>
                </a:solidFill>
              </a:rPr>
              <a:t>.</a:t>
            </a:r>
          </a:p>
          <a:p>
            <a:pPr marL="880110" lvl="1" indent="-514350">
              <a:buClr>
                <a:schemeClr val="tx1"/>
              </a:buClr>
              <a:buFont typeface="+mj-lt"/>
              <a:buAutoNum type="arabicParenR"/>
            </a:pPr>
            <a:endParaRPr lang="en-US" sz="1200" dirty="0" smtClean="0">
              <a:solidFill>
                <a:schemeClr val="tx1"/>
              </a:solidFill>
            </a:endParaRPr>
          </a:p>
          <a:p>
            <a:pPr marL="880110" lvl="1" indent="-514350">
              <a:buClr>
                <a:schemeClr val="tx1"/>
              </a:buClr>
              <a:buFont typeface="+mj-lt"/>
              <a:buAutoNum type="arabicParenR"/>
            </a:pPr>
            <a:r>
              <a:rPr lang="en-US" sz="2600" dirty="0" smtClean="0">
                <a:solidFill>
                  <a:schemeClr val="tx1"/>
                </a:solidFill>
              </a:rPr>
              <a:t>Some </a:t>
            </a:r>
            <a:r>
              <a:rPr lang="en-US" sz="2600" dirty="0">
                <a:solidFill>
                  <a:schemeClr val="tx1"/>
                </a:solidFill>
              </a:rPr>
              <a:t>of the territories and lands described here remained as lands allocated to other nations and kingdoms but those kingdoms were under the control of Solomon’s kingdom and they paid </a:t>
            </a:r>
            <a:r>
              <a:rPr lang="en-US" sz="2600" b="1" i="1" u="sng" dirty="0">
                <a:solidFill>
                  <a:schemeClr val="tx1"/>
                </a:solidFill>
              </a:rPr>
              <a:t>taxes</a:t>
            </a:r>
            <a:r>
              <a:rPr lang="en-US" sz="2600" dirty="0">
                <a:solidFill>
                  <a:schemeClr val="tx1"/>
                </a:solidFill>
              </a:rPr>
              <a:t> to him. </a:t>
            </a:r>
            <a:endParaRPr lang="en-US" sz="2600" dirty="0">
              <a:solidFill>
                <a:schemeClr val="tx1"/>
              </a:solidFill>
            </a:endParaRPr>
          </a:p>
        </p:txBody>
      </p:sp>
    </p:spTree>
    <p:extLst>
      <p:ext uri="{BB962C8B-B14F-4D97-AF65-F5344CB8AC3E}">
        <p14:creationId xmlns:p14="http://schemas.microsoft.com/office/powerpoint/2010/main" val="3978317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 calcmode="lin" valueType="num">
                                      <p:cBhvr additive="base">
                                        <p:cTn id="14"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2">
                                            <p:txEl>
                                              <p:pRg st="4" end="4"/>
                                            </p:txEl>
                                          </p:spTgt>
                                        </p:tgtEl>
                                        <p:attrNameLst>
                                          <p:attrName>style.visibility</p:attrName>
                                        </p:attrNameLst>
                                      </p:cBhvr>
                                      <p:to>
                                        <p:strVal val="visible"/>
                                      </p:to>
                                    </p:set>
                                    <p:anim calcmode="lin" valueType="num">
                                      <p:cBhvr additive="base">
                                        <p:cTn id="20"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053"/>
          <p:cNvPicPr>
            <a:picLocks noChangeAspect="1" noChangeArrowheads="1"/>
          </p:cNvPicPr>
          <p:nvPr/>
        </p:nvPicPr>
        <p:blipFill>
          <a:blip r:embed="rId2" cstate="print"/>
          <a:srcRect/>
          <a:stretch>
            <a:fillRect/>
          </a:stretch>
        </p:blipFill>
        <p:spPr bwMode="auto">
          <a:xfrm>
            <a:off x="2209800" y="304799"/>
            <a:ext cx="4648200" cy="6268257"/>
          </a:xfrm>
          <a:prstGeom prst="rect">
            <a:avLst/>
          </a:prstGeom>
          <a:noFill/>
          <a:ln w="9525">
            <a:noFill/>
            <a:miter lim="800000"/>
            <a:headEnd/>
            <a:tailEnd/>
          </a:ln>
        </p:spPr>
      </p:pic>
    </p:spTree>
    <p:extLst>
      <p:ext uri="{BB962C8B-B14F-4D97-AF65-F5344CB8AC3E}">
        <p14:creationId xmlns:p14="http://schemas.microsoft.com/office/powerpoint/2010/main" val="1397156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4"/>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762000"/>
            <a:ext cx="8534400" cy="5486400"/>
          </a:xfrm>
        </p:spPr>
        <p:txBody>
          <a:bodyPr>
            <a:noAutofit/>
          </a:bodyPr>
          <a:lstStyle/>
          <a:p>
            <a:pPr marL="0" indent="0" algn="ctr">
              <a:buClr>
                <a:schemeClr val="tx1"/>
              </a:buClr>
              <a:buNone/>
            </a:pPr>
            <a:r>
              <a:rPr lang="en-US" sz="4400" dirty="0"/>
              <a:t>The actual defined borders of the kingdom of Israel during this time are described in I Kings 4:25; </a:t>
            </a:r>
            <a:r>
              <a:rPr lang="en-US" sz="4400" i="1" dirty="0"/>
              <a:t>“So Judah and Israel lived in safety, every man under his vine and his fig tree, from </a:t>
            </a:r>
            <a:r>
              <a:rPr lang="en-US" sz="4400" b="1" i="1" u="sng" dirty="0"/>
              <a:t>Dan, even to Beersheba</a:t>
            </a:r>
            <a:r>
              <a:rPr lang="en-US" sz="4400" i="1" dirty="0"/>
              <a:t>, all the days of Solomon”</a:t>
            </a:r>
            <a:endParaRPr lang="en-US" sz="4400" i="1" dirty="0"/>
          </a:p>
        </p:txBody>
      </p:sp>
    </p:spTree>
    <p:extLst>
      <p:ext uri="{BB962C8B-B14F-4D97-AF65-F5344CB8AC3E}">
        <p14:creationId xmlns:p14="http://schemas.microsoft.com/office/powerpoint/2010/main" val="1686166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03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2477" y="285750"/>
            <a:ext cx="5892723" cy="626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7911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228600"/>
            <a:ext cx="8534400" cy="6400800"/>
          </a:xfrm>
        </p:spPr>
        <p:txBody>
          <a:bodyPr>
            <a:noAutofit/>
          </a:bodyPr>
          <a:lstStyle/>
          <a:p>
            <a:pPr marL="514350" indent="-514350">
              <a:buClr>
                <a:schemeClr val="tx1"/>
              </a:buClr>
              <a:buFont typeface="+mj-lt"/>
              <a:buAutoNum type="arabicPeriod" startAt="2"/>
            </a:pPr>
            <a:r>
              <a:rPr lang="en-US" dirty="0"/>
              <a:t>Solomon’s wealth was beyond compare and his wisdom was unmatched by any other</a:t>
            </a:r>
            <a:r>
              <a:rPr lang="en-US" dirty="0" smtClean="0"/>
              <a:t>:</a:t>
            </a:r>
          </a:p>
          <a:p>
            <a:pPr marL="514350" indent="-514350">
              <a:buClr>
                <a:schemeClr val="tx1"/>
              </a:buClr>
              <a:buFont typeface="+mj-lt"/>
              <a:buAutoNum type="arabicPeriod" startAt="2"/>
            </a:pPr>
            <a:endParaRPr lang="en-US" sz="1000" dirty="0"/>
          </a:p>
          <a:p>
            <a:pPr lvl="1">
              <a:buClr>
                <a:schemeClr val="tx1"/>
              </a:buClr>
            </a:pPr>
            <a:r>
              <a:rPr lang="en-US" sz="2600" dirty="0">
                <a:solidFill>
                  <a:schemeClr val="tx1"/>
                </a:solidFill>
                <a:latin typeface="BibliaLS" panose="02000000000000000000" pitchFamily="2" charset="-79"/>
                <a:cs typeface="BibliaLS" panose="02000000000000000000" pitchFamily="2" charset="-79"/>
              </a:rPr>
              <a:t>12,000 horses, 1400 chariots, his annual revenue of gold alone was recorded to be 25 tons, his throne was made of ivory and </a:t>
            </a:r>
            <a:r>
              <a:rPr lang="en-US" sz="2600" dirty="0" smtClean="0">
                <a:solidFill>
                  <a:schemeClr val="tx1"/>
                </a:solidFill>
                <a:latin typeface="BibliaLS" panose="02000000000000000000" pitchFamily="2" charset="-79"/>
                <a:cs typeface="BibliaLS" panose="02000000000000000000" pitchFamily="2" charset="-79"/>
              </a:rPr>
              <a:t>overlaid </a:t>
            </a:r>
            <a:r>
              <a:rPr lang="en-US" sz="2600" dirty="0">
                <a:solidFill>
                  <a:schemeClr val="tx1"/>
                </a:solidFill>
                <a:latin typeface="BibliaLS" panose="02000000000000000000" pitchFamily="2" charset="-79"/>
                <a:cs typeface="BibliaLS" panose="02000000000000000000" pitchFamily="2" charset="-79"/>
              </a:rPr>
              <a:t>in refined gold</a:t>
            </a:r>
            <a:r>
              <a:rPr lang="en-US" sz="2600" dirty="0" smtClean="0">
                <a:solidFill>
                  <a:schemeClr val="tx1"/>
                </a:solidFill>
                <a:latin typeface="BibliaLS" panose="02000000000000000000" pitchFamily="2" charset="-79"/>
                <a:cs typeface="BibliaLS" panose="02000000000000000000" pitchFamily="2" charset="-79"/>
              </a:rPr>
              <a:t>.</a:t>
            </a:r>
          </a:p>
          <a:p>
            <a:pPr lvl="1">
              <a:buClr>
                <a:schemeClr val="tx1"/>
              </a:buClr>
            </a:pPr>
            <a:endParaRPr lang="en-US" sz="1000" dirty="0">
              <a:solidFill>
                <a:schemeClr val="tx1"/>
              </a:solidFill>
            </a:endParaRPr>
          </a:p>
          <a:p>
            <a:pPr lvl="1">
              <a:buClr>
                <a:schemeClr val="tx1"/>
              </a:buClr>
            </a:pPr>
            <a:r>
              <a:rPr lang="en-US" sz="2600" dirty="0">
                <a:solidFill>
                  <a:schemeClr val="tx1"/>
                </a:solidFill>
                <a:latin typeface="BibliaLS" panose="02000000000000000000" pitchFamily="2" charset="-79"/>
                <a:cs typeface="BibliaLS" panose="02000000000000000000" pitchFamily="2" charset="-79"/>
              </a:rPr>
              <a:t>“So King Solomon became </a:t>
            </a:r>
            <a:r>
              <a:rPr lang="en-US" sz="2600" u="sng" dirty="0">
                <a:solidFill>
                  <a:schemeClr val="tx1"/>
                </a:solidFill>
                <a:latin typeface="BibliaLS" panose="02000000000000000000" pitchFamily="2" charset="-79"/>
                <a:cs typeface="BibliaLS" panose="02000000000000000000" pitchFamily="2" charset="-79"/>
              </a:rPr>
              <a:t>greater than all the kings of the earth in riches</a:t>
            </a:r>
            <a:r>
              <a:rPr lang="en-US" sz="2600" dirty="0">
                <a:solidFill>
                  <a:schemeClr val="tx1"/>
                </a:solidFill>
                <a:latin typeface="BibliaLS" panose="02000000000000000000" pitchFamily="2" charset="-79"/>
                <a:cs typeface="BibliaLS" panose="02000000000000000000" pitchFamily="2" charset="-79"/>
              </a:rPr>
              <a:t> and in wisdom. All the earth was seeking the presence of Solomon, to </a:t>
            </a:r>
            <a:r>
              <a:rPr lang="en-US" sz="2600" u="sng" dirty="0">
                <a:solidFill>
                  <a:schemeClr val="tx1"/>
                </a:solidFill>
                <a:latin typeface="BibliaLS" panose="02000000000000000000" pitchFamily="2" charset="-79"/>
                <a:cs typeface="BibliaLS" panose="02000000000000000000" pitchFamily="2" charset="-79"/>
              </a:rPr>
              <a:t>hear his wisdom</a:t>
            </a:r>
            <a:r>
              <a:rPr lang="en-US" sz="2600" dirty="0">
                <a:solidFill>
                  <a:schemeClr val="tx1"/>
                </a:solidFill>
                <a:latin typeface="BibliaLS" panose="02000000000000000000" pitchFamily="2" charset="-79"/>
                <a:cs typeface="BibliaLS" panose="02000000000000000000" pitchFamily="2" charset="-79"/>
              </a:rPr>
              <a:t> which </a:t>
            </a:r>
            <a:r>
              <a:rPr lang="en-US" sz="2600" b="1" u="sng" dirty="0">
                <a:solidFill>
                  <a:schemeClr val="tx1"/>
                </a:solidFill>
                <a:latin typeface="BibliaLS" panose="02000000000000000000" pitchFamily="2" charset="-79"/>
                <a:cs typeface="BibliaLS" panose="02000000000000000000" pitchFamily="2" charset="-79"/>
              </a:rPr>
              <a:t>God had put in his heart</a:t>
            </a:r>
            <a:r>
              <a:rPr lang="en-US" sz="2600" dirty="0">
                <a:solidFill>
                  <a:schemeClr val="tx1"/>
                </a:solidFill>
                <a:latin typeface="BibliaLS" panose="02000000000000000000" pitchFamily="2" charset="-79"/>
                <a:cs typeface="BibliaLS" panose="02000000000000000000" pitchFamily="2" charset="-79"/>
              </a:rPr>
              <a:t>” (I Kings 10:23-24</a:t>
            </a:r>
            <a:r>
              <a:rPr lang="en-US" sz="2600" dirty="0" smtClean="0">
                <a:solidFill>
                  <a:schemeClr val="tx1"/>
                </a:solidFill>
                <a:latin typeface="BibliaLS" panose="02000000000000000000" pitchFamily="2" charset="-79"/>
                <a:cs typeface="BibliaLS" panose="02000000000000000000" pitchFamily="2" charset="-79"/>
              </a:rPr>
              <a:t>)</a:t>
            </a:r>
          </a:p>
          <a:p>
            <a:pPr lvl="1">
              <a:buClr>
                <a:schemeClr val="tx1"/>
              </a:buClr>
            </a:pPr>
            <a:endParaRPr lang="en-US" sz="1000" dirty="0" smtClean="0">
              <a:solidFill>
                <a:schemeClr val="tx1"/>
              </a:solidFill>
            </a:endParaRPr>
          </a:p>
          <a:p>
            <a:pPr lvl="1">
              <a:buClr>
                <a:schemeClr val="tx1"/>
              </a:buClr>
            </a:pPr>
            <a:r>
              <a:rPr lang="en-US" sz="2600" dirty="0" smtClean="0">
                <a:solidFill>
                  <a:schemeClr val="tx1"/>
                </a:solidFill>
                <a:latin typeface="BibliaLS" panose="02000000000000000000" pitchFamily="2" charset="-79"/>
                <a:cs typeface="BibliaLS" panose="02000000000000000000" pitchFamily="2" charset="-79"/>
              </a:rPr>
              <a:t>He </a:t>
            </a:r>
            <a:r>
              <a:rPr lang="en-US" sz="2600" dirty="0">
                <a:solidFill>
                  <a:schemeClr val="tx1"/>
                </a:solidFill>
                <a:latin typeface="BibliaLS" panose="02000000000000000000" pitchFamily="2" charset="-79"/>
                <a:cs typeface="BibliaLS" panose="02000000000000000000" pitchFamily="2" charset="-79"/>
              </a:rPr>
              <a:t>spoke 3000 </a:t>
            </a:r>
            <a:r>
              <a:rPr lang="en-US" sz="2600" b="1" i="1" u="sng" dirty="0">
                <a:solidFill>
                  <a:schemeClr val="tx1"/>
                </a:solidFill>
                <a:latin typeface="BibliaLS" panose="02000000000000000000" pitchFamily="2" charset="-79"/>
                <a:cs typeface="BibliaLS" panose="02000000000000000000" pitchFamily="2" charset="-79"/>
              </a:rPr>
              <a:t>proverbs</a:t>
            </a:r>
            <a:r>
              <a:rPr lang="en-US" sz="2600" dirty="0">
                <a:solidFill>
                  <a:schemeClr val="tx1"/>
                </a:solidFill>
                <a:latin typeface="BibliaLS" panose="02000000000000000000" pitchFamily="2" charset="-79"/>
                <a:cs typeface="BibliaLS" panose="02000000000000000000" pitchFamily="2" charset="-79"/>
              </a:rPr>
              <a:t> (several hundred preserved in the Books of </a:t>
            </a:r>
            <a:r>
              <a:rPr lang="en-US" sz="2600" i="1" u="sng" dirty="0">
                <a:solidFill>
                  <a:schemeClr val="tx1"/>
                </a:solidFill>
                <a:latin typeface="BibliaLS" panose="02000000000000000000" pitchFamily="2" charset="-79"/>
                <a:cs typeface="BibliaLS" panose="02000000000000000000" pitchFamily="2" charset="-79"/>
              </a:rPr>
              <a:t>Proverbs</a:t>
            </a:r>
            <a:r>
              <a:rPr lang="en-US" sz="2600" dirty="0">
                <a:solidFill>
                  <a:schemeClr val="tx1"/>
                </a:solidFill>
                <a:latin typeface="BibliaLS" panose="02000000000000000000" pitchFamily="2" charset="-79"/>
                <a:cs typeface="BibliaLS" panose="02000000000000000000" pitchFamily="2" charset="-79"/>
              </a:rPr>
              <a:t> and </a:t>
            </a:r>
            <a:r>
              <a:rPr lang="en-US" sz="2600" i="1" u="sng" dirty="0">
                <a:solidFill>
                  <a:schemeClr val="tx1"/>
                </a:solidFill>
                <a:latin typeface="BibliaLS" panose="02000000000000000000" pitchFamily="2" charset="-79"/>
                <a:cs typeface="BibliaLS" panose="02000000000000000000" pitchFamily="2" charset="-79"/>
              </a:rPr>
              <a:t>Ecclesiastes</a:t>
            </a:r>
            <a:r>
              <a:rPr lang="en-US" sz="2600" dirty="0">
                <a:solidFill>
                  <a:schemeClr val="tx1"/>
                </a:solidFill>
                <a:latin typeface="BibliaLS" panose="02000000000000000000" pitchFamily="2" charset="-79"/>
                <a:cs typeface="BibliaLS" panose="02000000000000000000" pitchFamily="2" charset="-79"/>
              </a:rPr>
              <a:t>), wrote 1005 </a:t>
            </a:r>
            <a:r>
              <a:rPr lang="en-US" sz="2600" b="1" i="1" u="sng" dirty="0">
                <a:solidFill>
                  <a:schemeClr val="tx1"/>
                </a:solidFill>
                <a:latin typeface="BibliaLS" panose="02000000000000000000" pitchFamily="2" charset="-79"/>
                <a:cs typeface="BibliaLS" panose="02000000000000000000" pitchFamily="2" charset="-79"/>
              </a:rPr>
              <a:t>songs</a:t>
            </a:r>
            <a:r>
              <a:rPr lang="en-US" sz="2600" dirty="0">
                <a:solidFill>
                  <a:schemeClr val="tx1"/>
                </a:solidFill>
                <a:latin typeface="BibliaLS" panose="02000000000000000000" pitchFamily="2" charset="-79"/>
                <a:cs typeface="BibliaLS" panose="02000000000000000000" pitchFamily="2" charset="-79"/>
              </a:rPr>
              <a:t> (one </a:t>
            </a:r>
            <a:r>
              <a:rPr lang="en-US" sz="2600" dirty="0" smtClean="0">
                <a:solidFill>
                  <a:schemeClr val="tx1"/>
                </a:solidFill>
                <a:latin typeface="BibliaLS" panose="02000000000000000000" pitchFamily="2" charset="-79"/>
                <a:cs typeface="BibliaLS" panose="02000000000000000000" pitchFamily="2" charset="-79"/>
              </a:rPr>
              <a:t>was </a:t>
            </a:r>
            <a:r>
              <a:rPr lang="en-US" sz="2600" dirty="0">
                <a:solidFill>
                  <a:schemeClr val="tx1"/>
                </a:solidFill>
                <a:latin typeface="BibliaLS" panose="02000000000000000000" pitchFamily="2" charset="-79"/>
                <a:cs typeface="BibliaLS" panose="02000000000000000000" pitchFamily="2" charset="-79"/>
              </a:rPr>
              <a:t>recorded as </a:t>
            </a:r>
            <a:r>
              <a:rPr lang="en-US" sz="2600" i="1" u="sng" dirty="0">
                <a:solidFill>
                  <a:schemeClr val="tx1"/>
                </a:solidFill>
                <a:latin typeface="BibliaLS" panose="02000000000000000000" pitchFamily="2" charset="-79"/>
                <a:cs typeface="BibliaLS" panose="02000000000000000000" pitchFamily="2" charset="-79"/>
              </a:rPr>
              <a:t>The Song of Songs</a:t>
            </a:r>
            <a:r>
              <a:rPr lang="en-US" sz="2600" dirty="0">
                <a:solidFill>
                  <a:schemeClr val="tx1"/>
                </a:solidFill>
                <a:latin typeface="BibliaLS" panose="02000000000000000000" pitchFamily="2" charset="-79"/>
                <a:cs typeface="BibliaLS" panose="02000000000000000000" pitchFamily="2" charset="-79"/>
              </a:rPr>
              <a:t>) and he was an expert in </a:t>
            </a:r>
            <a:r>
              <a:rPr lang="en-US" sz="2600" b="1" i="1" u="sng" dirty="0">
                <a:solidFill>
                  <a:schemeClr val="tx1"/>
                </a:solidFill>
                <a:latin typeface="BibliaLS" panose="02000000000000000000" pitchFamily="2" charset="-79"/>
                <a:cs typeface="BibliaLS" panose="02000000000000000000" pitchFamily="2" charset="-79"/>
              </a:rPr>
              <a:t>botany</a:t>
            </a:r>
            <a:r>
              <a:rPr lang="en-US" sz="2600" dirty="0">
                <a:solidFill>
                  <a:schemeClr val="tx1"/>
                </a:solidFill>
                <a:latin typeface="BibliaLS" panose="02000000000000000000" pitchFamily="2" charset="-79"/>
                <a:cs typeface="BibliaLS" panose="02000000000000000000" pitchFamily="2" charset="-79"/>
              </a:rPr>
              <a:t> and </a:t>
            </a:r>
            <a:r>
              <a:rPr lang="en-US" sz="2600" b="1" i="1" u="sng" dirty="0">
                <a:solidFill>
                  <a:schemeClr val="tx1"/>
                </a:solidFill>
                <a:latin typeface="BibliaLS" panose="02000000000000000000" pitchFamily="2" charset="-79"/>
                <a:cs typeface="BibliaLS" panose="02000000000000000000" pitchFamily="2" charset="-79"/>
              </a:rPr>
              <a:t>zoology.</a:t>
            </a:r>
            <a:r>
              <a:rPr lang="en-US" sz="2600" dirty="0">
                <a:solidFill>
                  <a:schemeClr val="tx1"/>
                </a:solidFill>
                <a:latin typeface="BibliaLS" panose="02000000000000000000" pitchFamily="2" charset="-79"/>
                <a:cs typeface="BibliaLS" panose="02000000000000000000" pitchFamily="2" charset="-79"/>
              </a:rPr>
              <a:t> (I Kings 4:32-34)</a:t>
            </a:r>
            <a:endParaRPr lang="en-US" sz="2600" dirty="0" smtClean="0">
              <a:solidFill>
                <a:schemeClr val="tx1"/>
              </a:solidFill>
              <a:latin typeface="BibliaLS" panose="02000000000000000000" pitchFamily="2" charset="-79"/>
              <a:cs typeface="BibliaLS" panose="02000000000000000000" pitchFamily="2" charset="-79"/>
            </a:endParaRPr>
          </a:p>
          <a:p>
            <a:pPr>
              <a:buClr>
                <a:schemeClr val="tx1"/>
              </a:buClr>
            </a:pPr>
            <a:endParaRPr lang="en-US" sz="2800" i="1" dirty="0"/>
          </a:p>
          <a:p>
            <a:pPr marL="880110" lvl="1" indent="-514350">
              <a:buClr>
                <a:schemeClr val="tx1"/>
              </a:buClr>
              <a:buFont typeface="+mj-lt"/>
              <a:buAutoNum type="arabicParenR"/>
            </a:pPr>
            <a:endParaRPr lang="en-US" sz="2800" i="1" dirty="0"/>
          </a:p>
        </p:txBody>
      </p:sp>
    </p:spTree>
    <p:extLst>
      <p:ext uri="{BB962C8B-B14F-4D97-AF65-F5344CB8AC3E}">
        <p14:creationId xmlns:p14="http://schemas.microsoft.com/office/powerpoint/2010/main" val="6704754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10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2">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2">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2">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additive="base">
                                        <p:cTn id="15"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 calcmode="lin" valueType="num">
                                      <p:cBhvr additive="base">
                                        <p:cTn id="2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anim calcmode="lin" valueType="num">
                                      <p:cBhvr additive="base">
                                        <p:cTn id="2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1_Paper">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220</TotalTime>
  <Words>3517</Words>
  <Application>Microsoft Office PowerPoint</Application>
  <PresentationFormat>On-screen Show (4:3)</PresentationFormat>
  <Paragraphs>165</Paragraphs>
  <Slides>47</Slides>
  <Notes>0</Notes>
  <HiddenSlides>0</HiddenSlides>
  <MMClips>0</MMClips>
  <ScaleCrop>false</ScaleCrop>
  <HeadingPairs>
    <vt:vector size="4" baseType="variant">
      <vt:variant>
        <vt:lpstr>Theme</vt:lpstr>
      </vt:variant>
      <vt:variant>
        <vt:i4>1</vt:i4>
      </vt:variant>
      <vt:variant>
        <vt:lpstr>Slide Titles</vt:lpstr>
      </vt:variant>
      <vt:variant>
        <vt:i4>47</vt:i4>
      </vt:variant>
    </vt:vector>
  </HeadingPairs>
  <TitlesOfParts>
    <vt:vector size="48" baseType="lpstr">
      <vt:lpstr>1_Paper</vt:lpstr>
      <vt:lpstr>PowerPoint Presentation</vt:lpstr>
      <vt:lpstr> King Solomon</vt:lpstr>
      <vt:lpstr>PowerPoint Presentation</vt:lpstr>
      <vt:lpstr> King Solomon</vt:lpstr>
      <vt:lpstr>PowerPoint Presentation</vt:lpstr>
      <vt:lpstr> King Solomon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Solomon’s  Coronation as King</vt:lpstr>
      <vt:lpstr>PowerPoint Presentation</vt:lpstr>
      <vt:lpstr>PowerPoint Presentation</vt:lpstr>
      <vt:lpstr>PowerPoint Presentation</vt:lpstr>
      <vt:lpstr>PowerPoint Presentation</vt:lpstr>
      <vt:lpstr> Solomon  As King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Solomon  As King</vt:lpstr>
      <vt:lpstr>PowerPoint Presentation</vt:lpstr>
      <vt:lpstr>PowerPoint Presentation</vt:lpstr>
      <vt:lpstr>PowerPoint Presentation</vt:lpstr>
      <vt:lpstr>PowerPoint Presentation</vt:lpstr>
      <vt:lpstr>PowerPoint Presentation</vt:lpstr>
      <vt:lpstr>The Lord answered:</vt:lpstr>
      <vt:lpstr>The Lord answered:</vt:lpstr>
      <vt:lpstr>The Lord answered:</vt:lpstr>
      <vt:lpstr>The Lord answered:</vt:lpstr>
      <vt:lpstr>The Lord answered:</vt:lpstr>
      <vt:lpstr>PowerPoint Presentation</vt:lpstr>
      <vt:lpstr>PowerPoint Presentation</vt:lpstr>
      <vt:lpstr> Solomon  As King</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Mike Southwick</dc:creator>
  <cp:lastModifiedBy>Mike Southwick</cp:lastModifiedBy>
  <cp:revision>21</cp:revision>
  <dcterms:created xsi:type="dcterms:W3CDTF">2013-10-18T15:59:27Z</dcterms:created>
  <dcterms:modified xsi:type="dcterms:W3CDTF">2013-10-19T21:03:30Z</dcterms:modified>
</cp:coreProperties>
</file>