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15" name="Date Placeholder 14"/>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16" name="Slide Number Placeholder 15"/>
          <p:cNvSpPr>
            <a:spLocks noGrp="1"/>
          </p:cNvSpPr>
          <p:nvPr>
            <p:ph type="sldNum" sz="quarter" idx="11"/>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17" name="Footer Placeholder 16"/>
          <p:cNvSpPr>
            <a:spLocks noGrp="1"/>
          </p:cNvSpPr>
          <p:nvPr>
            <p:ph type="ftr" sz="quarter" idx="12"/>
          </p:nvPr>
        </p:nvSpPr>
        <p:spPr/>
        <p:txBody>
          <a:bodyPr/>
          <a:lstStyle/>
          <a:p>
            <a:endParaRPr lang="en-US">
              <a:solidFill>
                <a:srgbClr val="FEFAC9"/>
              </a:solidFill>
            </a:endParaRPr>
          </a:p>
        </p:txBody>
      </p:sp>
    </p:spTree>
    <p:extLst>
      <p:ext uri="{BB962C8B-B14F-4D97-AF65-F5344CB8AC3E}">
        <p14:creationId xmlns:p14="http://schemas.microsoft.com/office/powerpoint/2010/main" val="4103394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fld id="{BC70F683-6CE4-44FC-A5B0-4F069A48C6F2}" type="slidenum">
              <a:rPr lang="en-US" smtClean="0">
                <a:solidFill>
                  <a:srgbClr val="FEFAC9"/>
                </a:solidFill>
              </a:rPr>
              <a:pPr/>
              <a:t>‹#›</a:t>
            </a:fld>
            <a:endParaRPr lang="en-US">
              <a:solidFill>
                <a:srgbClr val="FEFAC9"/>
              </a:solidFill>
            </a:endParaRPr>
          </a:p>
        </p:txBody>
      </p:sp>
      <p:sp>
        <p:nvSpPr>
          <p:cNvPr id="16" name="Footer Placeholder 15"/>
          <p:cNvSpPr>
            <a:spLocks noGrp="1"/>
          </p:cNvSpPr>
          <p:nvPr>
            <p:ph type="ftr" sz="quarter" idx="16"/>
          </p:nvPr>
        </p:nvSpPr>
        <p:spPr/>
        <p:txBody>
          <a:bodyPr/>
          <a:lstStyle/>
          <a:p>
            <a:endParaRPr lang="en-US">
              <a:solidFill>
                <a:srgbClr val="FEFAC9"/>
              </a:solidFill>
            </a:endParaRPr>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3995723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9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6" name="Footer Placeholder 5"/>
          <p:cNvSpPr>
            <a:spLocks noGrp="1"/>
          </p:cNvSpPr>
          <p:nvPr>
            <p:ph type="ftr" sz="quarter" idx="11"/>
          </p:nvPr>
        </p:nvSpPr>
        <p:spPr/>
        <p:txBody>
          <a:bodyPr/>
          <a:lstStyle/>
          <a:p>
            <a:endParaRPr lang="en-US">
              <a:solidFill>
                <a:srgbClr val="FEFAC9"/>
              </a:solidFill>
            </a:endParaRPr>
          </a:p>
        </p:txBody>
      </p:sp>
      <p:sp>
        <p:nvSpPr>
          <p:cNvPr id="7" name="Slide Number Placeholder 6"/>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692103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8" name="Footer Placeholder 7"/>
          <p:cNvSpPr>
            <a:spLocks noGrp="1"/>
          </p:cNvSpPr>
          <p:nvPr>
            <p:ph type="ftr" sz="quarter" idx="11"/>
          </p:nvPr>
        </p:nvSpPr>
        <p:spPr/>
        <p:txBody>
          <a:bodyPr/>
          <a:lstStyle/>
          <a:p>
            <a:endParaRPr lang="en-US">
              <a:solidFill>
                <a:srgbClr val="FEFAC9"/>
              </a:solidFill>
            </a:endParaRPr>
          </a:p>
        </p:txBody>
      </p:sp>
      <p:sp>
        <p:nvSpPr>
          <p:cNvPr id="7" name="Date Placeholder 6"/>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73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4" name="Footer Placeholder 3"/>
          <p:cNvSpPr>
            <a:spLocks noGrp="1"/>
          </p:cNvSpPr>
          <p:nvPr>
            <p:ph type="ftr" sz="quarter" idx="11"/>
          </p:nvPr>
        </p:nvSpPr>
        <p:spPr/>
        <p:txBody>
          <a:bodyPr/>
          <a:lstStyle/>
          <a:p>
            <a:endParaRPr lang="en-US">
              <a:solidFill>
                <a:srgbClr val="FEFAC9"/>
              </a:solidFill>
            </a:endParaRPr>
          </a:p>
        </p:txBody>
      </p:sp>
      <p:sp>
        <p:nvSpPr>
          <p:cNvPr id="5" name="Slide Number Placeholder 4"/>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4530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3" name="Footer Placeholder 2"/>
          <p:cNvSpPr>
            <a:spLocks noGrp="1"/>
          </p:cNvSpPr>
          <p:nvPr>
            <p:ph type="ftr" sz="quarter" idx="11"/>
          </p:nvPr>
        </p:nvSpPr>
        <p:spPr/>
        <p:txBody>
          <a:bodyPr/>
          <a:lstStyle/>
          <a:p>
            <a:endParaRPr lang="en-US">
              <a:solidFill>
                <a:srgbClr val="FEFAC9"/>
              </a:solidFill>
            </a:endParaRPr>
          </a:p>
        </p:txBody>
      </p:sp>
      <p:sp>
        <p:nvSpPr>
          <p:cNvPr id="4" name="Slide Number Placeholder 3"/>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320210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9" name="Slide Number Placeholder 8"/>
          <p:cNvSpPr>
            <a:spLocks noGrp="1"/>
          </p:cNvSpPr>
          <p:nvPr>
            <p:ph type="sldNum" sz="quarter" idx="15"/>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10" name="Footer Placeholder 9"/>
          <p:cNvSpPr>
            <a:spLocks noGrp="1"/>
          </p:cNvSpPr>
          <p:nvPr>
            <p:ph type="ftr" sz="quarter" idx="16"/>
          </p:nvPr>
        </p:nvSpPr>
        <p:spPr/>
        <p:txBody>
          <a:bodyPr/>
          <a:lstStyle/>
          <a:p>
            <a:endParaRPr lang="en-US">
              <a:solidFill>
                <a:srgbClr val="FEFAC9"/>
              </a:solidFill>
            </a:endParaRPr>
          </a:p>
        </p:txBody>
      </p:sp>
    </p:spTree>
    <p:extLst>
      <p:ext uri="{BB962C8B-B14F-4D97-AF65-F5344CB8AC3E}">
        <p14:creationId xmlns:p14="http://schemas.microsoft.com/office/powerpoint/2010/main" val="304390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9" name="Slide Number Placeholder 8"/>
          <p:cNvSpPr>
            <a:spLocks noGrp="1"/>
          </p:cNvSpPr>
          <p:nvPr>
            <p:ph type="sldNum" sz="quarter" idx="11"/>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10" name="Footer Placeholder 9"/>
          <p:cNvSpPr>
            <a:spLocks noGrp="1"/>
          </p:cNvSpPr>
          <p:nvPr>
            <p:ph type="ftr" sz="quarter" idx="12"/>
          </p:nvPr>
        </p:nvSpPr>
        <p:spPr/>
        <p:txBody>
          <a:bodyPr/>
          <a:lstStyle/>
          <a:p>
            <a:endParaRPr lang="en-US">
              <a:solidFill>
                <a:srgbClr val="FEFAC9"/>
              </a:solidFill>
            </a:endParaRPr>
          </a:p>
        </p:txBody>
      </p:sp>
    </p:spTree>
    <p:extLst>
      <p:ext uri="{BB962C8B-B14F-4D97-AF65-F5344CB8AC3E}">
        <p14:creationId xmlns:p14="http://schemas.microsoft.com/office/powerpoint/2010/main" val="4106386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2093517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289431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C0DEDC6-5AF1-4F6D-918D-98265BF491A4}" type="datetimeFigureOut">
              <a:rPr lang="en-US" smtClean="0">
                <a:solidFill>
                  <a:srgbClr val="FEFAC9"/>
                </a:solidFill>
              </a:rPr>
              <a:pPr/>
              <a:t>11/2/2013</a:t>
            </a:fld>
            <a:endParaRPr lang="en-US">
              <a:solidFill>
                <a:srgbClr val="FEFAC9"/>
              </a:solidFill>
            </a:endParaRP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solidFill>
                <a:srgbClr val="FEFAC9"/>
              </a:solidFill>
            </a:endParaRPr>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C70F683-6CE4-44FC-A5B0-4F069A48C6F2}" type="slidenum">
              <a:rPr lang="en-US" smtClean="0">
                <a:solidFill>
                  <a:srgbClr val="FEFAC9"/>
                </a:solidFill>
              </a:rPr>
              <a:pPr/>
              <a:t>‹#›</a:t>
            </a:fld>
            <a:endParaRPr lang="en-US">
              <a:solidFill>
                <a:srgbClr val="FEFAC9"/>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extLst>
      <p:ext uri="{BB962C8B-B14F-4D97-AF65-F5344CB8AC3E}">
        <p14:creationId xmlns:p14="http://schemas.microsoft.com/office/powerpoint/2010/main" val="221267532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ike Southwick\Desktop\Bible Studies 2012\Kings and Queens - The Rise and Fall Of Israel's Monarchs\Cover P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2982" y="304800"/>
            <a:ext cx="4170218" cy="53967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47800" y="5867400"/>
            <a:ext cx="6553200" cy="523220"/>
          </a:xfrm>
          <a:prstGeom prst="rect">
            <a:avLst/>
          </a:prstGeom>
          <a:noFill/>
        </p:spPr>
        <p:txBody>
          <a:bodyPr wrap="square" rtlCol="0">
            <a:spAutoFit/>
          </a:bodyPr>
          <a:lstStyle/>
          <a:p>
            <a:pPr algn="ctr"/>
            <a:r>
              <a:rPr lang="en-US" sz="2800" dirty="0">
                <a:solidFill>
                  <a:prstClr val="white"/>
                </a:solidFill>
              </a:rPr>
              <a:t>http://goodnewsbiblestudies.com</a:t>
            </a:r>
          </a:p>
        </p:txBody>
      </p:sp>
    </p:spTree>
    <p:extLst>
      <p:ext uri="{BB962C8B-B14F-4D97-AF65-F5344CB8AC3E}">
        <p14:creationId xmlns:p14="http://schemas.microsoft.com/office/powerpoint/2010/main" val="186667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76400"/>
            <a:ext cx="8305800" cy="1066800"/>
          </a:xfrm>
        </p:spPr>
        <p:txBody>
          <a:bodyPr/>
          <a:lstStyle/>
          <a:p>
            <a:r>
              <a:rPr lang="en-US" sz="5400" b="1" dirty="0" smtClean="0">
                <a:effectLst/>
              </a:rPr>
              <a:t/>
            </a:r>
            <a:br>
              <a:rPr lang="en-US" sz="5400" b="1" dirty="0" smtClean="0">
                <a:effectLst/>
              </a:rPr>
            </a:br>
            <a:r>
              <a:rPr lang="en-US" sz="5400" b="1" dirty="0">
                <a:effectLst/>
              </a:rPr>
              <a:t/>
            </a:r>
            <a:br>
              <a:rPr lang="en-US" sz="5400" b="1" dirty="0">
                <a:effectLst/>
              </a:rPr>
            </a:br>
            <a:r>
              <a:rPr lang="en-US" sz="5400" b="1" dirty="0" smtClean="0">
                <a:effectLst/>
              </a:rPr>
              <a:t/>
            </a:r>
            <a:br>
              <a:rPr lang="en-US" sz="5400" b="1" dirty="0" smtClean="0">
                <a:effectLst/>
              </a:rPr>
            </a:br>
            <a:r>
              <a:rPr lang="en-US" sz="5400" b="1" dirty="0">
                <a:effectLst/>
              </a:rPr>
              <a:t/>
            </a:r>
            <a:br>
              <a:rPr lang="en-US" sz="5400" b="1" dirty="0">
                <a:effectLst/>
              </a:rPr>
            </a:br>
            <a:r>
              <a:rPr lang="en-US" sz="5400" b="1" dirty="0" smtClean="0">
                <a:effectLst/>
              </a:rPr>
              <a:t>A </a:t>
            </a:r>
            <a:r>
              <a:rPr lang="en-US" sz="5400" b="1" dirty="0">
                <a:effectLst/>
              </a:rPr>
              <a:t>Divided </a:t>
            </a:r>
            <a:r>
              <a:rPr lang="en-US" sz="5400" b="1" dirty="0" smtClean="0">
                <a:effectLst/>
              </a:rPr>
              <a:t>Kingdom</a:t>
            </a:r>
            <a:endParaRPr lang="en-US" sz="4000" dirty="0"/>
          </a:p>
        </p:txBody>
      </p:sp>
      <p:sp>
        <p:nvSpPr>
          <p:cNvPr id="3" name="Subtitle 2"/>
          <p:cNvSpPr>
            <a:spLocks noGrp="1"/>
          </p:cNvSpPr>
          <p:nvPr>
            <p:ph type="subTitle" idx="1"/>
          </p:nvPr>
        </p:nvSpPr>
        <p:spPr>
          <a:xfrm>
            <a:off x="457200" y="3699804"/>
            <a:ext cx="8305800" cy="1557996"/>
          </a:xfrm>
        </p:spPr>
        <p:txBody>
          <a:bodyPr/>
          <a:lstStyle/>
          <a:p>
            <a:r>
              <a:rPr lang="en-US" sz="4000" b="1" dirty="0">
                <a:solidFill>
                  <a:schemeClr val="tx1"/>
                </a:solidFill>
              </a:rPr>
              <a:t>King Jeroboam </a:t>
            </a:r>
            <a:endParaRPr lang="en-US" sz="4000" b="1" dirty="0" smtClean="0">
              <a:solidFill>
                <a:schemeClr val="tx1"/>
              </a:solidFill>
            </a:endParaRPr>
          </a:p>
          <a:p>
            <a:r>
              <a:rPr lang="en-US" sz="4000" b="1" dirty="0" smtClean="0">
                <a:solidFill>
                  <a:schemeClr val="tx1"/>
                </a:solidFill>
              </a:rPr>
              <a:t>&amp; </a:t>
            </a:r>
            <a:r>
              <a:rPr lang="en-US" sz="4000" b="1" dirty="0">
                <a:solidFill>
                  <a:schemeClr val="tx1"/>
                </a:solidFill>
              </a:rPr>
              <a:t>King Rehoboam</a:t>
            </a:r>
            <a:endParaRPr lang="en-US" sz="4000" dirty="0">
              <a:solidFill>
                <a:schemeClr val="tx1"/>
              </a:solidFill>
            </a:endParaRPr>
          </a:p>
        </p:txBody>
      </p:sp>
    </p:spTree>
    <p:extLst>
      <p:ext uri="{BB962C8B-B14F-4D97-AF65-F5344CB8AC3E}">
        <p14:creationId xmlns:p14="http://schemas.microsoft.com/office/powerpoint/2010/main" val="29761557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762000"/>
            <a:ext cx="8229600" cy="5486400"/>
          </a:xfrm>
        </p:spPr>
        <p:txBody>
          <a:bodyPr>
            <a:normAutofit/>
          </a:bodyPr>
          <a:lstStyle/>
          <a:p>
            <a:pPr marL="0" indent="0" algn="ctr">
              <a:buNone/>
            </a:pPr>
            <a:r>
              <a:rPr lang="en-US" sz="3200" i="1" dirty="0"/>
              <a:t>“</a:t>
            </a:r>
            <a:r>
              <a:rPr lang="en-US" sz="3200" b="1" i="1" dirty="0"/>
              <a:t>The people of Israel and Judah have provoked Me by all the evil they have done</a:t>
            </a:r>
            <a:r>
              <a:rPr lang="en-US" sz="3200" i="1" dirty="0"/>
              <a:t> – they, </a:t>
            </a:r>
            <a:r>
              <a:rPr lang="en-US" sz="3200" i="1" u="sng" dirty="0"/>
              <a:t>their </a:t>
            </a:r>
            <a:r>
              <a:rPr lang="en-US" sz="3200" b="1" i="1" u="sng" dirty="0"/>
              <a:t>kings and officials</a:t>
            </a:r>
            <a:r>
              <a:rPr lang="en-US" sz="3200" i="1" u="sng" dirty="0"/>
              <a:t>, their priests and prophets</a:t>
            </a:r>
            <a:r>
              <a:rPr lang="en-US" sz="3200" i="1" dirty="0"/>
              <a:t>, the men of Judah and the people of Jerusalem. They turned their backs to Me and not their faces; though I taught them again and again, </a:t>
            </a:r>
            <a:r>
              <a:rPr lang="en-US" sz="3200" b="1" i="1" dirty="0"/>
              <a:t>they would not listen or respond to disciplin</a:t>
            </a:r>
            <a:r>
              <a:rPr lang="en-US" sz="3200" i="1" dirty="0"/>
              <a:t>e. They set up their abominable idols in the house that bears My Name and defiled it” (Jeremiah 32:32-34)</a:t>
            </a:r>
            <a:endParaRPr lang="en-US" sz="3200" dirty="0"/>
          </a:p>
        </p:txBody>
      </p:sp>
    </p:spTree>
    <p:extLst>
      <p:ext uri="{BB962C8B-B14F-4D97-AF65-F5344CB8AC3E}">
        <p14:creationId xmlns:p14="http://schemas.microsoft.com/office/powerpoint/2010/main" val="318964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3699804"/>
            <a:ext cx="8305800" cy="2243796"/>
          </a:xfrm>
        </p:spPr>
        <p:txBody>
          <a:bodyPr/>
          <a:lstStyle/>
          <a:p>
            <a:r>
              <a:rPr lang="en-US" sz="3200" dirty="0">
                <a:solidFill>
                  <a:schemeClr val="tx1"/>
                </a:solidFill>
              </a:rPr>
              <a:t>Upon the death of Solomon the United Kingdom of Israel will </a:t>
            </a:r>
            <a:r>
              <a:rPr lang="en-US" sz="3200" b="1" i="1" u="sng" dirty="0">
                <a:solidFill>
                  <a:schemeClr val="tx1"/>
                </a:solidFill>
              </a:rPr>
              <a:t>divide</a:t>
            </a:r>
            <a:r>
              <a:rPr lang="en-US" sz="3200" dirty="0">
                <a:solidFill>
                  <a:schemeClr val="tx1"/>
                </a:solidFill>
              </a:rPr>
              <a:t> along similar lines that existed prior to the reign of King David. (Approx. 931 B.C.)</a:t>
            </a:r>
          </a:p>
        </p:txBody>
      </p:sp>
      <p:sp>
        <p:nvSpPr>
          <p:cNvPr id="4" name="Title 3"/>
          <p:cNvSpPr>
            <a:spLocks noGrp="1"/>
          </p:cNvSpPr>
          <p:nvPr>
            <p:ph type="ctrTitle"/>
          </p:nvPr>
        </p:nvSpPr>
        <p:spPr>
          <a:xfrm>
            <a:off x="457200" y="1905000"/>
            <a:ext cx="8305800" cy="1052732"/>
          </a:xfrm>
        </p:spPr>
        <p:txBody>
          <a:bodyPr/>
          <a:lstStyle/>
          <a:p>
            <a:r>
              <a:rPr lang="en-US" b="1" u="sng" dirty="0">
                <a:effectLst/>
              </a:rPr>
              <a:t>Introduction:</a:t>
            </a:r>
            <a:endParaRPr lang="en-US" dirty="0"/>
          </a:p>
        </p:txBody>
      </p:sp>
    </p:spTree>
    <p:extLst>
      <p:ext uri="{BB962C8B-B14F-4D97-AF65-F5344CB8AC3E}">
        <p14:creationId xmlns:p14="http://schemas.microsoft.com/office/powerpoint/2010/main" val="263600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638800"/>
          </a:xfrm>
        </p:spPr>
        <p:txBody>
          <a:bodyPr>
            <a:normAutofit/>
          </a:bodyPr>
          <a:lstStyle/>
          <a:p>
            <a:pPr>
              <a:buClr>
                <a:schemeClr val="tx1"/>
              </a:buClr>
            </a:pPr>
            <a:r>
              <a:rPr lang="en-US" sz="2800" dirty="0"/>
              <a:t>The Northern 10 tribes of </a:t>
            </a:r>
            <a:r>
              <a:rPr lang="en-US" sz="2800" u="sng" dirty="0"/>
              <a:t>Israel</a:t>
            </a:r>
            <a:r>
              <a:rPr lang="en-US" sz="2800" dirty="0"/>
              <a:t> will follow </a:t>
            </a:r>
            <a:r>
              <a:rPr lang="en-US" sz="2800" b="1" i="1" u="sng" dirty="0"/>
              <a:t>Jeroboam</a:t>
            </a:r>
            <a:r>
              <a:rPr lang="en-US" sz="2800" dirty="0"/>
              <a:t> (from the tribe of Ephraim) who was one of Solomon’s servants</a:t>
            </a:r>
            <a:r>
              <a:rPr lang="en-US" sz="2800" dirty="0" smtClean="0"/>
              <a:t>.</a:t>
            </a:r>
          </a:p>
          <a:p>
            <a:pPr>
              <a:buClr>
                <a:schemeClr val="tx1"/>
              </a:buClr>
            </a:pPr>
            <a:endParaRPr lang="en-US" sz="2800" dirty="0"/>
          </a:p>
          <a:p>
            <a:pPr marL="880110" lvl="1" indent="-514350">
              <a:buClr>
                <a:schemeClr val="tx1"/>
              </a:buClr>
              <a:buFont typeface="+mj-lt"/>
              <a:buAutoNum type="arabicParenR"/>
            </a:pPr>
            <a:r>
              <a:rPr lang="en-US" sz="2800" dirty="0">
                <a:solidFill>
                  <a:schemeClr val="tx1"/>
                </a:solidFill>
              </a:rPr>
              <a:t>Initially the capital or central location of the Northern Kingdom is Shechem and the capital will later be moved to </a:t>
            </a:r>
            <a:r>
              <a:rPr lang="en-US" sz="2800" b="1" i="1" u="sng" dirty="0">
                <a:solidFill>
                  <a:schemeClr val="tx1"/>
                </a:solidFill>
              </a:rPr>
              <a:t>Samaria</a:t>
            </a:r>
            <a:r>
              <a:rPr lang="en-US" sz="2800" dirty="0" smtClean="0">
                <a:solidFill>
                  <a:schemeClr val="tx1"/>
                </a:solidFill>
              </a:rPr>
              <a:t>.</a:t>
            </a:r>
          </a:p>
          <a:p>
            <a:pPr marL="880110" lvl="1" indent="-514350">
              <a:buClr>
                <a:schemeClr val="tx1"/>
              </a:buClr>
              <a:buFont typeface="+mj-lt"/>
              <a:buAutoNum type="arabicParenR"/>
            </a:pPr>
            <a:endParaRPr lang="en-US" sz="2800" dirty="0">
              <a:solidFill>
                <a:schemeClr val="tx1"/>
              </a:solidFill>
            </a:endParaRPr>
          </a:p>
          <a:p>
            <a:pPr marL="880110" lvl="1" indent="-514350">
              <a:buClr>
                <a:schemeClr val="tx1"/>
              </a:buClr>
              <a:buFont typeface="+mj-lt"/>
              <a:buAutoNum type="arabicParenR"/>
            </a:pPr>
            <a:r>
              <a:rPr lang="en-US" sz="2800" dirty="0">
                <a:solidFill>
                  <a:schemeClr val="tx1"/>
                </a:solidFill>
              </a:rPr>
              <a:t>The Northern Kingdom will have a succession of 19 kings (all bad) before they are conquered by the Assyrians in 721 B.C</a:t>
            </a:r>
          </a:p>
        </p:txBody>
      </p:sp>
    </p:spTree>
    <p:extLst>
      <p:ext uri="{BB962C8B-B14F-4D97-AF65-F5344CB8AC3E}">
        <p14:creationId xmlns:p14="http://schemas.microsoft.com/office/powerpoint/2010/main" val="307754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638800"/>
          </a:xfrm>
        </p:spPr>
        <p:txBody>
          <a:bodyPr>
            <a:normAutofit/>
          </a:bodyPr>
          <a:lstStyle/>
          <a:p>
            <a:pPr>
              <a:buClr>
                <a:schemeClr val="tx1"/>
              </a:buClr>
            </a:pPr>
            <a:r>
              <a:rPr lang="en-US" sz="2800" dirty="0"/>
              <a:t>The Southern 2 tribes (</a:t>
            </a:r>
            <a:r>
              <a:rPr lang="en-US" sz="2800" u="sng" dirty="0"/>
              <a:t>Judah</a:t>
            </a:r>
            <a:r>
              <a:rPr lang="en-US" sz="2800" dirty="0"/>
              <a:t> and Benjamin) will follow Solomon’s son </a:t>
            </a:r>
            <a:r>
              <a:rPr lang="en-US" sz="2800" b="1" i="1" u="sng" dirty="0"/>
              <a:t>Rehoboam</a:t>
            </a:r>
            <a:r>
              <a:rPr lang="en-US" sz="2800" dirty="0" smtClean="0"/>
              <a:t>.</a:t>
            </a:r>
          </a:p>
          <a:p>
            <a:pPr>
              <a:buClr>
                <a:schemeClr val="tx1"/>
              </a:buClr>
            </a:pPr>
            <a:endParaRPr lang="en-US" sz="2800" dirty="0"/>
          </a:p>
          <a:p>
            <a:pPr marL="880110" lvl="1" indent="-514350">
              <a:buClr>
                <a:schemeClr val="tx1"/>
              </a:buClr>
              <a:buFont typeface="+mj-lt"/>
              <a:buAutoNum type="arabicParenR"/>
            </a:pPr>
            <a:r>
              <a:rPr lang="en-US" sz="2800" dirty="0">
                <a:solidFill>
                  <a:schemeClr val="tx1"/>
                </a:solidFill>
              </a:rPr>
              <a:t>The capital of the Southern Kingdom is </a:t>
            </a:r>
            <a:r>
              <a:rPr lang="en-US" sz="2800" b="1" i="1" u="sng" dirty="0" smtClean="0">
                <a:solidFill>
                  <a:schemeClr val="tx1"/>
                </a:solidFill>
              </a:rPr>
              <a:t>Jerusalem</a:t>
            </a:r>
          </a:p>
          <a:p>
            <a:pPr marL="880110" lvl="1" indent="-514350">
              <a:buClr>
                <a:schemeClr val="tx1"/>
              </a:buClr>
              <a:buFont typeface="+mj-lt"/>
              <a:buAutoNum type="arabicParenR"/>
            </a:pPr>
            <a:endParaRPr lang="en-US" sz="2800" dirty="0">
              <a:solidFill>
                <a:schemeClr val="tx1"/>
              </a:solidFill>
            </a:endParaRPr>
          </a:p>
          <a:p>
            <a:pPr marL="880110" lvl="1" indent="-514350">
              <a:buClr>
                <a:schemeClr val="tx1"/>
              </a:buClr>
              <a:buFont typeface="+mj-lt"/>
              <a:buAutoNum type="arabicParenR"/>
            </a:pPr>
            <a:r>
              <a:rPr lang="en-US" sz="2800" dirty="0">
                <a:solidFill>
                  <a:schemeClr val="tx1"/>
                </a:solidFill>
              </a:rPr>
              <a:t>The Southern Kingdom will have a succession of 19 kings and 1 queen (some good and some bad) before they are conquered by Babylon in 586 B.C.</a:t>
            </a:r>
          </a:p>
        </p:txBody>
      </p:sp>
    </p:spTree>
    <p:extLst>
      <p:ext uri="{BB962C8B-B14F-4D97-AF65-F5344CB8AC3E}">
        <p14:creationId xmlns:p14="http://schemas.microsoft.com/office/powerpoint/2010/main" val="391980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3699804"/>
            <a:ext cx="8305800" cy="2243796"/>
          </a:xfrm>
        </p:spPr>
        <p:txBody>
          <a:bodyPr/>
          <a:lstStyle/>
          <a:p>
            <a:r>
              <a:rPr lang="en-US" sz="3200" dirty="0">
                <a:solidFill>
                  <a:schemeClr val="tx1"/>
                </a:solidFill>
              </a:rPr>
              <a:t>During the time of the Divided Kingdom (Northern and Southern Kingdom) the </a:t>
            </a:r>
            <a:r>
              <a:rPr lang="en-US" sz="3200" b="1" i="1" u="sng" dirty="0">
                <a:solidFill>
                  <a:schemeClr val="tx1"/>
                </a:solidFill>
              </a:rPr>
              <a:t>prophet</a:t>
            </a:r>
            <a:r>
              <a:rPr lang="en-US" sz="3200" dirty="0">
                <a:solidFill>
                  <a:schemeClr val="tx1"/>
                </a:solidFill>
              </a:rPr>
              <a:t> will become the voice or spokesperson for the Lord to the </a:t>
            </a:r>
            <a:r>
              <a:rPr lang="en-US" sz="3200" dirty="0" smtClean="0">
                <a:solidFill>
                  <a:schemeClr val="tx1"/>
                </a:solidFill>
              </a:rPr>
              <a:t>people</a:t>
            </a:r>
            <a:endParaRPr lang="en-US" sz="3200" dirty="0">
              <a:solidFill>
                <a:schemeClr val="tx1"/>
              </a:solidFill>
            </a:endParaRPr>
          </a:p>
        </p:txBody>
      </p:sp>
      <p:sp>
        <p:nvSpPr>
          <p:cNvPr id="4" name="Title 3"/>
          <p:cNvSpPr>
            <a:spLocks noGrp="1"/>
          </p:cNvSpPr>
          <p:nvPr>
            <p:ph type="ctrTitle"/>
          </p:nvPr>
        </p:nvSpPr>
        <p:spPr>
          <a:xfrm>
            <a:off x="457200" y="1905000"/>
            <a:ext cx="8305800" cy="1052732"/>
          </a:xfrm>
        </p:spPr>
        <p:txBody>
          <a:bodyPr/>
          <a:lstStyle/>
          <a:p>
            <a:r>
              <a:rPr lang="en-US" b="1" u="sng" dirty="0">
                <a:effectLst/>
              </a:rPr>
              <a:t>Introduction:</a:t>
            </a:r>
            <a:endParaRPr lang="en-US" dirty="0"/>
          </a:p>
        </p:txBody>
      </p:sp>
    </p:spTree>
    <p:extLst>
      <p:ext uri="{BB962C8B-B14F-4D97-AF65-F5344CB8AC3E}">
        <p14:creationId xmlns:p14="http://schemas.microsoft.com/office/powerpoint/2010/main" val="231864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762000"/>
            <a:ext cx="8458200" cy="5181600"/>
          </a:xfrm>
        </p:spPr>
        <p:txBody>
          <a:bodyPr>
            <a:normAutofit/>
          </a:bodyPr>
          <a:lstStyle/>
          <a:p>
            <a:pPr>
              <a:buClr>
                <a:schemeClr val="tx1"/>
              </a:buClr>
            </a:pPr>
            <a:r>
              <a:rPr lang="en-US" sz="2800" dirty="0"/>
              <a:t>The prophets who spoke to the people and kings of the </a:t>
            </a:r>
            <a:r>
              <a:rPr lang="en-US" sz="2800" i="1" u="sng" dirty="0"/>
              <a:t>Northern Kingdom</a:t>
            </a:r>
            <a:r>
              <a:rPr lang="en-US" sz="2800" dirty="0"/>
              <a:t> before they were conquered by the </a:t>
            </a:r>
            <a:r>
              <a:rPr lang="en-US" sz="2800" dirty="0" smtClean="0"/>
              <a:t>Assyrians and </a:t>
            </a:r>
            <a:r>
              <a:rPr lang="en-US" sz="2800" dirty="0"/>
              <a:t>went into captivity</a:t>
            </a:r>
            <a:r>
              <a:rPr lang="en-US" sz="2800" dirty="0" smtClean="0"/>
              <a:t>:</a:t>
            </a:r>
          </a:p>
          <a:p>
            <a:pPr>
              <a:buClr>
                <a:schemeClr val="tx1"/>
              </a:buClr>
            </a:pPr>
            <a:endParaRPr lang="en-US" sz="1200" dirty="0"/>
          </a:p>
          <a:p>
            <a:pPr marL="880110" lvl="1" indent="-514350">
              <a:buClr>
                <a:schemeClr val="tx1"/>
              </a:buClr>
              <a:buFont typeface="+mj-lt"/>
              <a:buAutoNum type="arabicParenR"/>
            </a:pPr>
            <a:r>
              <a:rPr lang="en-US" sz="2800" b="1" i="1" u="sng" dirty="0">
                <a:solidFill>
                  <a:schemeClr val="tx1"/>
                </a:solidFill>
              </a:rPr>
              <a:t>Elijah</a:t>
            </a:r>
            <a:r>
              <a:rPr lang="en-US" sz="2800" dirty="0">
                <a:solidFill>
                  <a:schemeClr val="tx1"/>
                </a:solidFill>
              </a:rPr>
              <a:t> (approx. 885-841 B.C</a:t>
            </a:r>
            <a:r>
              <a:rPr lang="en-US" sz="2800" dirty="0" smtClean="0">
                <a:solidFill>
                  <a:schemeClr val="tx1"/>
                </a:solidFill>
              </a:rPr>
              <a:t>.)</a:t>
            </a:r>
          </a:p>
          <a:p>
            <a:pPr marL="880110" lvl="1" indent="-514350">
              <a:buClr>
                <a:schemeClr val="tx1"/>
              </a:buClr>
              <a:buFont typeface="+mj-lt"/>
              <a:buAutoNum type="arabicParenR"/>
            </a:pPr>
            <a:endParaRPr lang="en-US" sz="1200" dirty="0">
              <a:solidFill>
                <a:schemeClr val="tx1"/>
              </a:solidFill>
            </a:endParaRPr>
          </a:p>
          <a:p>
            <a:pPr marL="880110" lvl="1" indent="-514350">
              <a:buClr>
                <a:schemeClr val="tx1"/>
              </a:buClr>
              <a:buFont typeface="+mj-lt"/>
              <a:buAutoNum type="arabicParenR"/>
            </a:pPr>
            <a:r>
              <a:rPr lang="en-US" sz="2800" b="1" i="1" u="sng" dirty="0">
                <a:solidFill>
                  <a:schemeClr val="tx1"/>
                </a:solidFill>
              </a:rPr>
              <a:t>Elisha</a:t>
            </a:r>
            <a:r>
              <a:rPr lang="en-US" sz="2800" dirty="0">
                <a:solidFill>
                  <a:schemeClr val="tx1"/>
                </a:solidFill>
              </a:rPr>
              <a:t> (approx. 841-782 B.C</a:t>
            </a:r>
            <a:r>
              <a:rPr lang="en-US" sz="2800" dirty="0" smtClean="0">
                <a:solidFill>
                  <a:schemeClr val="tx1"/>
                </a:solidFill>
              </a:rPr>
              <a:t>.)</a:t>
            </a:r>
          </a:p>
          <a:p>
            <a:pPr marL="880110" lvl="1" indent="-514350">
              <a:buClr>
                <a:schemeClr val="tx1"/>
              </a:buClr>
              <a:buFont typeface="+mj-lt"/>
              <a:buAutoNum type="arabicParenR"/>
            </a:pPr>
            <a:endParaRPr lang="en-US" sz="1200" dirty="0">
              <a:solidFill>
                <a:schemeClr val="tx1"/>
              </a:solidFill>
            </a:endParaRPr>
          </a:p>
          <a:p>
            <a:pPr marL="880110" lvl="1" indent="-514350">
              <a:buClr>
                <a:schemeClr val="tx1"/>
              </a:buClr>
              <a:buFont typeface="+mj-lt"/>
              <a:buAutoNum type="arabicParenR"/>
            </a:pPr>
            <a:r>
              <a:rPr lang="en-US" sz="2800" dirty="0">
                <a:solidFill>
                  <a:schemeClr val="tx1"/>
                </a:solidFill>
              </a:rPr>
              <a:t>Hosea (approx. 793-722 B.C</a:t>
            </a:r>
            <a:r>
              <a:rPr lang="en-US" sz="2800" dirty="0" smtClean="0">
                <a:solidFill>
                  <a:schemeClr val="tx1"/>
                </a:solidFill>
              </a:rPr>
              <a:t>)</a:t>
            </a:r>
          </a:p>
          <a:p>
            <a:pPr marL="880110" lvl="1" indent="-514350">
              <a:buClr>
                <a:schemeClr val="tx1"/>
              </a:buClr>
              <a:buFont typeface="+mj-lt"/>
              <a:buAutoNum type="arabicParenR"/>
            </a:pPr>
            <a:endParaRPr lang="en-US" sz="1200" dirty="0" smtClean="0">
              <a:solidFill>
                <a:schemeClr val="tx1"/>
              </a:solidFill>
            </a:endParaRPr>
          </a:p>
          <a:p>
            <a:pPr marL="880110" lvl="1" indent="-514350">
              <a:buClr>
                <a:schemeClr val="tx1"/>
              </a:buClr>
              <a:buFont typeface="+mj-lt"/>
              <a:buAutoNum type="arabicParenR"/>
            </a:pPr>
            <a:r>
              <a:rPr lang="en-US" sz="2800" dirty="0">
                <a:solidFill>
                  <a:schemeClr val="tx1"/>
                </a:solidFill>
              </a:rPr>
              <a:t>Jonah (approx. 793-753 B.C</a:t>
            </a:r>
            <a:r>
              <a:rPr lang="en-US" sz="2800" dirty="0" smtClean="0">
                <a:solidFill>
                  <a:schemeClr val="tx1"/>
                </a:solidFill>
              </a:rPr>
              <a:t>.)</a:t>
            </a:r>
          </a:p>
          <a:p>
            <a:pPr marL="880110" lvl="1" indent="-514350">
              <a:buClr>
                <a:schemeClr val="tx1"/>
              </a:buClr>
              <a:buFont typeface="+mj-lt"/>
              <a:buAutoNum type="arabicParenR"/>
            </a:pPr>
            <a:endParaRPr lang="en-US" sz="1200" dirty="0">
              <a:solidFill>
                <a:schemeClr val="tx1"/>
              </a:solidFill>
            </a:endParaRPr>
          </a:p>
          <a:p>
            <a:pPr marL="880110" lvl="1" indent="-514350">
              <a:buClr>
                <a:schemeClr val="tx1"/>
              </a:buClr>
              <a:buFont typeface="+mj-lt"/>
              <a:buAutoNum type="arabicParenR"/>
            </a:pPr>
            <a:r>
              <a:rPr lang="en-US" sz="2800" dirty="0">
                <a:solidFill>
                  <a:schemeClr val="tx1"/>
                </a:solidFill>
              </a:rPr>
              <a:t>Amos (approx. 793-753 B.C.)</a:t>
            </a:r>
          </a:p>
        </p:txBody>
      </p:sp>
    </p:spTree>
    <p:extLst>
      <p:ext uri="{BB962C8B-B14F-4D97-AF65-F5344CB8AC3E}">
        <p14:creationId xmlns:p14="http://schemas.microsoft.com/office/powerpoint/2010/main" val="350024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calcmode="lin" valueType="num">
                                      <p:cBhvr additive="base">
                                        <p:cTn id="3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 calcmode="lin" valueType="num">
                                      <p:cBhvr additive="base">
                                        <p:cTn id="38"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04800"/>
            <a:ext cx="8458200" cy="6172200"/>
          </a:xfrm>
        </p:spPr>
        <p:txBody>
          <a:bodyPr>
            <a:normAutofit lnSpcReduction="10000"/>
          </a:bodyPr>
          <a:lstStyle/>
          <a:p>
            <a:pPr>
              <a:buClr>
                <a:schemeClr val="tx1"/>
              </a:buClr>
            </a:pPr>
            <a:r>
              <a:rPr lang="en-US" sz="2800" dirty="0"/>
              <a:t>The prophets who spoke to the people and kings of the </a:t>
            </a:r>
            <a:r>
              <a:rPr lang="en-US" sz="2800" i="1" u="sng" dirty="0"/>
              <a:t>Southern Kingdom</a:t>
            </a:r>
            <a:r>
              <a:rPr lang="en-US" sz="2800" dirty="0"/>
              <a:t> before they were conquered by the Babylonians and went into </a:t>
            </a:r>
            <a:r>
              <a:rPr lang="en-US" sz="2800" dirty="0" smtClean="0"/>
              <a:t>captivity</a:t>
            </a:r>
            <a:r>
              <a:rPr lang="en-US" sz="2800" dirty="0"/>
              <a:t>:</a:t>
            </a:r>
            <a:endParaRPr lang="en-US" sz="2800" dirty="0" smtClean="0"/>
          </a:p>
          <a:p>
            <a:pPr>
              <a:buClr>
                <a:schemeClr val="tx1"/>
              </a:buClr>
            </a:pPr>
            <a:endParaRPr lang="en-US" sz="1200" dirty="0"/>
          </a:p>
          <a:p>
            <a:pPr marL="880110" lvl="1" indent="-514350">
              <a:buClr>
                <a:schemeClr val="tx1"/>
              </a:buClr>
              <a:buFont typeface="+mj-lt"/>
              <a:buAutoNum type="arabicParenR"/>
            </a:pPr>
            <a:r>
              <a:rPr lang="en-US" sz="2800" dirty="0">
                <a:solidFill>
                  <a:schemeClr val="tx1"/>
                </a:solidFill>
              </a:rPr>
              <a:t>Obadiah (approx. 848-841 B.C</a:t>
            </a:r>
            <a:r>
              <a:rPr lang="en-US" sz="2800" dirty="0" smtClean="0">
                <a:solidFill>
                  <a:schemeClr val="tx1"/>
                </a:solidFill>
              </a:rPr>
              <a:t>.)</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dirty="0">
                <a:solidFill>
                  <a:schemeClr val="tx1"/>
                </a:solidFill>
              </a:rPr>
              <a:t>Joel (approx. 835-796 B.C</a:t>
            </a:r>
            <a:r>
              <a:rPr lang="en-US" sz="2800" dirty="0" smtClean="0">
                <a:solidFill>
                  <a:schemeClr val="tx1"/>
                </a:solidFill>
              </a:rPr>
              <a:t>.)</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b="1" i="1" u="sng" dirty="0">
                <a:solidFill>
                  <a:schemeClr val="tx1"/>
                </a:solidFill>
              </a:rPr>
              <a:t>Isaiah</a:t>
            </a:r>
            <a:r>
              <a:rPr lang="en-US" sz="2800" dirty="0">
                <a:solidFill>
                  <a:schemeClr val="tx1"/>
                </a:solidFill>
              </a:rPr>
              <a:t> (approx. 750-642 B.C</a:t>
            </a:r>
            <a:r>
              <a:rPr lang="en-US" sz="2800" dirty="0" smtClean="0">
                <a:solidFill>
                  <a:schemeClr val="tx1"/>
                </a:solidFill>
              </a:rPr>
              <a:t>.)</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dirty="0" smtClean="0">
                <a:solidFill>
                  <a:schemeClr val="tx1"/>
                </a:solidFill>
              </a:rPr>
              <a:t>Micah </a:t>
            </a:r>
            <a:r>
              <a:rPr lang="en-US" sz="2800" dirty="0">
                <a:solidFill>
                  <a:schemeClr val="tx1"/>
                </a:solidFill>
              </a:rPr>
              <a:t>(approx. 750-686 B.C.)</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dirty="0">
                <a:solidFill>
                  <a:schemeClr val="tx1"/>
                </a:solidFill>
              </a:rPr>
              <a:t>Nahum (approx. 697-642 B.C</a:t>
            </a:r>
            <a:r>
              <a:rPr lang="en-US" sz="2800" dirty="0" smtClean="0">
                <a:solidFill>
                  <a:schemeClr val="tx1"/>
                </a:solidFill>
              </a:rPr>
              <a:t>.)</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b="1" i="1" u="sng" dirty="0">
                <a:solidFill>
                  <a:schemeClr val="tx1"/>
                </a:solidFill>
              </a:rPr>
              <a:t>Jeremiah</a:t>
            </a:r>
            <a:r>
              <a:rPr lang="en-US" sz="2800" dirty="0">
                <a:solidFill>
                  <a:schemeClr val="tx1"/>
                </a:solidFill>
              </a:rPr>
              <a:t> (approx. 640-597</a:t>
            </a:r>
            <a:r>
              <a:rPr lang="en-US" sz="2800" dirty="0" smtClean="0">
                <a:solidFill>
                  <a:schemeClr val="tx1"/>
                </a:solidFill>
              </a:rPr>
              <a:t>)</a:t>
            </a:r>
          </a:p>
          <a:p>
            <a:pPr marL="880110" lvl="1" indent="-514350">
              <a:buClr>
                <a:schemeClr val="tx1"/>
              </a:buClr>
              <a:buFont typeface="+mj-lt"/>
              <a:buAutoNum type="arabicParenR"/>
            </a:pPr>
            <a:endParaRPr lang="en-US" sz="900" dirty="0" smtClean="0">
              <a:solidFill>
                <a:schemeClr val="tx1"/>
              </a:solidFill>
            </a:endParaRPr>
          </a:p>
          <a:p>
            <a:pPr marL="880110" lvl="1" indent="-514350">
              <a:buClr>
                <a:schemeClr val="tx1"/>
              </a:buClr>
              <a:buFont typeface="+mj-lt"/>
              <a:buAutoNum type="arabicParenR"/>
            </a:pPr>
            <a:r>
              <a:rPr lang="en-US" sz="2800" dirty="0" smtClean="0">
                <a:solidFill>
                  <a:schemeClr val="tx1"/>
                </a:solidFill>
              </a:rPr>
              <a:t>Zephaniah </a:t>
            </a:r>
            <a:r>
              <a:rPr lang="en-US" sz="2800" dirty="0">
                <a:solidFill>
                  <a:schemeClr val="tx1"/>
                </a:solidFill>
              </a:rPr>
              <a:t>(approx. 640-609 B.C</a:t>
            </a:r>
            <a:r>
              <a:rPr lang="en-US" sz="2800" dirty="0" smtClean="0">
                <a:solidFill>
                  <a:schemeClr val="tx1"/>
                </a:solidFill>
              </a:rPr>
              <a:t>.)</a:t>
            </a:r>
          </a:p>
          <a:p>
            <a:pPr marL="880110" lvl="1" indent="-514350">
              <a:buClr>
                <a:schemeClr val="tx1"/>
              </a:buClr>
              <a:buFont typeface="+mj-lt"/>
              <a:buAutoNum type="arabicParenR"/>
            </a:pPr>
            <a:endParaRPr lang="en-US" sz="900" dirty="0" smtClean="0">
              <a:solidFill>
                <a:schemeClr val="tx1"/>
              </a:solidFill>
            </a:endParaRPr>
          </a:p>
          <a:p>
            <a:pPr marL="880110" lvl="1" indent="-514350">
              <a:buClr>
                <a:schemeClr val="tx1"/>
              </a:buClr>
              <a:buFont typeface="+mj-lt"/>
              <a:buAutoNum type="arabicParenR"/>
            </a:pPr>
            <a:r>
              <a:rPr lang="en-US" sz="2800" dirty="0" smtClean="0">
                <a:solidFill>
                  <a:schemeClr val="tx1"/>
                </a:solidFill>
              </a:rPr>
              <a:t>Habakkuk </a:t>
            </a:r>
            <a:r>
              <a:rPr lang="en-US" sz="2800" dirty="0">
                <a:solidFill>
                  <a:schemeClr val="tx1"/>
                </a:solidFill>
              </a:rPr>
              <a:t>(approx. 609-598 B.C.)</a:t>
            </a:r>
          </a:p>
        </p:txBody>
      </p:sp>
    </p:spTree>
    <p:extLst>
      <p:ext uri="{BB962C8B-B14F-4D97-AF65-F5344CB8AC3E}">
        <p14:creationId xmlns:p14="http://schemas.microsoft.com/office/powerpoint/2010/main" val="19938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calcmode="lin" valueType="num">
                                      <p:cBhvr additive="base">
                                        <p:cTn id="3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 calcmode="lin" valueType="num">
                                      <p:cBhvr additive="base">
                                        <p:cTn id="38"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
                                            <p:txEl>
                                              <p:pRg st="12" end="12"/>
                                            </p:txEl>
                                          </p:spTgt>
                                        </p:tgtEl>
                                        <p:attrNameLst>
                                          <p:attrName>style.visibility</p:attrName>
                                        </p:attrNameLst>
                                      </p:cBhvr>
                                      <p:to>
                                        <p:strVal val="visible"/>
                                      </p:to>
                                    </p:set>
                                    <p:anim calcmode="lin" valueType="num">
                                      <p:cBhvr additive="base">
                                        <p:cTn id="44"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
                                            <p:txEl>
                                              <p:pRg st="14" end="14"/>
                                            </p:txEl>
                                          </p:spTgt>
                                        </p:tgtEl>
                                        <p:attrNameLst>
                                          <p:attrName>style.visibility</p:attrName>
                                        </p:attrNameLst>
                                      </p:cBhvr>
                                      <p:to>
                                        <p:strVal val="visible"/>
                                      </p:to>
                                    </p:set>
                                    <p:anim calcmode="lin" valueType="num">
                                      <p:cBhvr additive="base">
                                        <p:cTn id="50"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
                                            <p:txEl>
                                              <p:pRg st="16" end="16"/>
                                            </p:txEl>
                                          </p:spTgt>
                                        </p:tgtEl>
                                        <p:attrNameLst>
                                          <p:attrName>style.visibility</p:attrName>
                                        </p:attrNameLst>
                                      </p:cBhvr>
                                      <p:to>
                                        <p:strVal val="visible"/>
                                      </p:to>
                                    </p:set>
                                    <p:anim calcmode="lin" valueType="num">
                                      <p:cBhvr additive="base">
                                        <p:cTn id="56"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3699804"/>
            <a:ext cx="8305800" cy="2243796"/>
          </a:xfrm>
        </p:spPr>
        <p:txBody>
          <a:bodyPr/>
          <a:lstStyle/>
          <a:p>
            <a:r>
              <a:rPr lang="en-US" sz="3200" dirty="0">
                <a:solidFill>
                  <a:schemeClr val="tx1"/>
                </a:solidFill>
              </a:rPr>
              <a:t>The other group that helped to lead the people of God </a:t>
            </a:r>
            <a:r>
              <a:rPr lang="en-US" sz="3200" dirty="0" smtClean="0">
                <a:solidFill>
                  <a:schemeClr val="tx1"/>
                </a:solidFill>
              </a:rPr>
              <a:t>were </a:t>
            </a:r>
            <a:r>
              <a:rPr lang="en-US" sz="3200" dirty="0">
                <a:solidFill>
                  <a:schemeClr val="tx1"/>
                </a:solidFill>
              </a:rPr>
              <a:t>the priests. These men would play a more important role after the return from Babylonian captivity.</a:t>
            </a:r>
          </a:p>
        </p:txBody>
      </p:sp>
      <p:sp>
        <p:nvSpPr>
          <p:cNvPr id="4" name="Title 3"/>
          <p:cNvSpPr>
            <a:spLocks noGrp="1"/>
          </p:cNvSpPr>
          <p:nvPr>
            <p:ph type="ctrTitle"/>
          </p:nvPr>
        </p:nvSpPr>
        <p:spPr>
          <a:xfrm>
            <a:off x="457200" y="1905000"/>
            <a:ext cx="8305800" cy="1052732"/>
          </a:xfrm>
        </p:spPr>
        <p:txBody>
          <a:bodyPr/>
          <a:lstStyle/>
          <a:p>
            <a:r>
              <a:rPr lang="en-US" b="1" u="sng" dirty="0">
                <a:effectLst/>
              </a:rPr>
              <a:t>Introduction:</a:t>
            </a:r>
            <a:endParaRPr lang="en-US" dirty="0"/>
          </a:p>
        </p:txBody>
      </p:sp>
    </p:spTree>
    <p:extLst>
      <p:ext uri="{BB962C8B-B14F-4D97-AF65-F5344CB8AC3E}">
        <p14:creationId xmlns:p14="http://schemas.microsoft.com/office/powerpoint/2010/main" val="326541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1371600" y="228600"/>
            <a:ext cx="5867400" cy="6324600"/>
          </a:xfrm>
          <a:prstGeom prst="rect">
            <a:avLst/>
          </a:prstGeom>
        </p:spPr>
      </p:pic>
    </p:spTree>
    <p:extLst>
      <p:ext uri="{BB962C8B-B14F-4D97-AF65-F5344CB8AC3E}">
        <p14:creationId xmlns:p14="http://schemas.microsoft.com/office/powerpoint/2010/main" val="33687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872196"/>
          </a:xfrm>
        </p:spPr>
        <p:txBody>
          <a:bodyPr/>
          <a:lstStyle/>
          <a:p>
            <a:r>
              <a:rPr lang="en-US" sz="3200" dirty="0">
                <a:solidFill>
                  <a:schemeClr val="tx1"/>
                </a:solidFill>
              </a:rPr>
              <a:t>A little background on Jeroboam</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Jeroboam (931-910 B.C)</a:t>
            </a:r>
            <a:endParaRPr lang="en-US" dirty="0"/>
          </a:p>
        </p:txBody>
      </p:sp>
    </p:spTree>
    <p:extLst>
      <p:ext uri="{BB962C8B-B14F-4D97-AF65-F5344CB8AC3E}">
        <p14:creationId xmlns:p14="http://schemas.microsoft.com/office/powerpoint/2010/main" val="372549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534400" cy="6172200"/>
          </a:xfrm>
        </p:spPr>
        <p:txBody>
          <a:bodyPr>
            <a:normAutofit fontScale="92500" lnSpcReduction="20000"/>
          </a:bodyPr>
          <a:lstStyle/>
          <a:p>
            <a:pPr>
              <a:buClr>
                <a:schemeClr val="tx1"/>
              </a:buClr>
            </a:pPr>
            <a:r>
              <a:rPr lang="en-US" sz="2800" dirty="0"/>
              <a:t>He was a descendant from the tribe of </a:t>
            </a:r>
            <a:r>
              <a:rPr lang="en-US" sz="2800" b="1" i="1" u="sng" dirty="0"/>
              <a:t>Ephraim</a:t>
            </a:r>
            <a:r>
              <a:rPr lang="en-US" sz="2800" dirty="0"/>
              <a:t> which was the strongest of the tribes of the “Northern Kingdom of Israel</a:t>
            </a:r>
            <a:r>
              <a:rPr lang="en-US" sz="2800" dirty="0" smtClean="0"/>
              <a:t>”.</a:t>
            </a:r>
          </a:p>
          <a:p>
            <a:pPr>
              <a:buClr>
                <a:schemeClr val="tx1"/>
              </a:buClr>
            </a:pPr>
            <a:endParaRPr lang="en-US" sz="1200" dirty="0"/>
          </a:p>
          <a:p>
            <a:pPr marL="880110" lvl="1" indent="-514350">
              <a:buClr>
                <a:schemeClr val="tx1"/>
              </a:buClr>
              <a:buFont typeface="+mj-lt"/>
              <a:buAutoNum type="arabicParenR"/>
            </a:pPr>
            <a:r>
              <a:rPr lang="en-US" sz="2800" dirty="0">
                <a:solidFill>
                  <a:schemeClr val="tx1"/>
                </a:solidFill>
              </a:rPr>
              <a:t>Ephraim was </a:t>
            </a:r>
            <a:r>
              <a:rPr lang="en-US" sz="2800" b="1" dirty="0">
                <a:solidFill>
                  <a:schemeClr val="tx1"/>
                </a:solidFill>
              </a:rPr>
              <a:t>not</a:t>
            </a:r>
            <a:r>
              <a:rPr lang="en-US" sz="2800" dirty="0">
                <a:solidFill>
                  <a:schemeClr val="tx1"/>
                </a:solidFill>
              </a:rPr>
              <a:t> one of Jacob’s 12 children – he was actually one of Joseph two sons. The other son of Joseph was Manasseh</a:t>
            </a:r>
            <a:r>
              <a:rPr lang="en-US" sz="2800" dirty="0" smtClean="0">
                <a:solidFill>
                  <a:schemeClr val="tx1"/>
                </a:solidFill>
              </a:rPr>
              <a:t>.</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dirty="0">
                <a:solidFill>
                  <a:schemeClr val="tx1"/>
                </a:solidFill>
              </a:rPr>
              <a:t>Just as a side note – the reason that Ephraim and Manasseh were included as two of the 12 tribes who received designated territories within the land promised to Abraham and later confirmed to Jacob is because Levi was to receive no territorial allotment (they were a special lineage of priests and the Lord chose not to assign them any specific territory) and Reuben (Jacob’s first born) had lost his privileged inheritance for sleeping with Bilhah (Jacob’s concubine). Joseph’s territories were assigned to Ephraim and Manasseh.</a:t>
            </a:r>
            <a:endParaRPr lang="en-US" sz="900" dirty="0">
              <a:solidFill>
                <a:schemeClr val="tx1"/>
              </a:solidFill>
            </a:endParaRPr>
          </a:p>
        </p:txBody>
      </p:sp>
    </p:spTree>
    <p:extLst>
      <p:ext uri="{BB962C8B-B14F-4D97-AF65-F5344CB8AC3E}">
        <p14:creationId xmlns:p14="http://schemas.microsoft.com/office/powerpoint/2010/main" val="402630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534400" cy="3810000"/>
          </a:xfrm>
        </p:spPr>
        <p:txBody>
          <a:bodyPr>
            <a:normAutofit/>
          </a:bodyPr>
          <a:lstStyle/>
          <a:p>
            <a:pPr>
              <a:buClr>
                <a:schemeClr val="tx1"/>
              </a:buClr>
            </a:pPr>
            <a:r>
              <a:rPr lang="en-US" sz="2800" dirty="0"/>
              <a:t>The scriptures mention that Jeroboam was a </a:t>
            </a:r>
            <a:r>
              <a:rPr lang="en-US" sz="2800" b="1" i="1" u="sng" dirty="0"/>
              <a:t>valiant warrior</a:t>
            </a:r>
            <a:r>
              <a:rPr lang="en-US" sz="2800" dirty="0"/>
              <a:t> (I Kings 11:28) which would explain his later abilities to lead the 10 tribes of the north</a:t>
            </a:r>
            <a:r>
              <a:rPr lang="en-US" sz="2800" dirty="0" smtClean="0"/>
              <a:t>.</a:t>
            </a:r>
          </a:p>
          <a:p>
            <a:pPr>
              <a:buClr>
                <a:schemeClr val="tx1"/>
              </a:buClr>
            </a:pPr>
            <a:endParaRPr lang="en-US" sz="2800" dirty="0"/>
          </a:p>
          <a:p>
            <a:pPr>
              <a:buClr>
                <a:schemeClr val="tx1"/>
              </a:buClr>
            </a:pPr>
            <a:r>
              <a:rPr lang="en-US" sz="2800" dirty="0"/>
              <a:t>He is referred to as one of Solomon’s </a:t>
            </a:r>
            <a:r>
              <a:rPr lang="en-US" sz="2800" b="1" i="1" u="sng" dirty="0"/>
              <a:t>servants</a:t>
            </a:r>
            <a:r>
              <a:rPr lang="en-US" sz="2800" dirty="0"/>
              <a:t> and became recognized by Solomon for his good work. Solomon actually promoted him to be in charge of the entire labor force.</a:t>
            </a:r>
          </a:p>
        </p:txBody>
      </p:sp>
    </p:spTree>
    <p:extLst>
      <p:ext uri="{BB962C8B-B14F-4D97-AF65-F5344CB8AC3E}">
        <p14:creationId xmlns:p14="http://schemas.microsoft.com/office/powerpoint/2010/main" val="160967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534400" cy="6172200"/>
          </a:xfrm>
        </p:spPr>
        <p:txBody>
          <a:bodyPr>
            <a:normAutofit lnSpcReduction="10000"/>
          </a:bodyPr>
          <a:lstStyle/>
          <a:p>
            <a:pPr>
              <a:buClr>
                <a:schemeClr val="tx1"/>
              </a:buClr>
            </a:pPr>
            <a:r>
              <a:rPr lang="en-US" sz="2800" dirty="0"/>
              <a:t>The prophet Ahijah will tells Jeroboam of the </a:t>
            </a:r>
            <a:r>
              <a:rPr lang="en-US" sz="2800" b="1" i="1" u="sng" dirty="0"/>
              <a:t>division</a:t>
            </a:r>
            <a:r>
              <a:rPr lang="en-US" sz="2800" dirty="0"/>
              <a:t> of the kingdom that is about to take place </a:t>
            </a:r>
            <a:r>
              <a:rPr lang="en-US" sz="2800" dirty="0" smtClean="0"/>
              <a:t> (</a:t>
            </a:r>
            <a:r>
              <a:rPr lang="en-US" sz="2800" dirty="0"/>
              <a:t>I Kings 11:29-33) and that he would </a:t>
            </a:r>
            <a:r>
              <a:rPr lang="en-US" sz="2800" b="1" i="1" u="sng" dirty="0"/>
              <a:t>rule</a:t>
            </a:r>
            <a:r>
              <a:rPr lang="en-US" sz="2800" dirty="0"/>
              <a:t> the 10 tribes of the Northern Kingdom of Israel</a:t>
            </a:r>
            <a:r>
              <a:rPr lang="en-US" sz="2800" dirty="0" smtClean="0"/>
              <a:t>.</a:t>
            </a:r>
          </a:p>
          <a:p>
            <a:pPr>
              <a:buClr>
                <a:schemeClr val="tx1"/>
              </a:buClr>
            </a:pPr>
            <a:endParaRPr lang="en-US" sz="1200" dirty="0"/>
          </a:p>
          <a:p>
            <a:pPr marL="880110" lvl="1" indent="-514350">
              <a:buClr>
                <a:schemeClr val="tx1"/>
              </a:buClr>
              <a:buFont typeface="+mj-lt"/>
              <a:buAutoNum type="arabicParenR"/>
            </a:pPr>
            <a:r>
              <a:rPr lang="en-US" sz="2800" dirty="0">
                <a:solidFill>
                  <a:schemeClr val="tx1"/>
                </a:solidFill>
              </a:rPr>
              <a:t>“Then Ahijah took hold of the new cloak which was on him and tore it into twelve pieces. He said to Jeroboam, take for yourself ten pieces; for thus says the Lord God of Israel, behold, I will tear the kingdom out of the hand of Solomon and give you ten tribes” (I Kings 11:30-31</a:t>
            </a:r>
            <a:r>
              <a:rPr lang="en-US" sz="2800" dirty="0" smtClean="0">
                <a:solidFill>
                  <a:schemeClr val="tx1"/>
                </a:solidFill>
              </a:rPr>
              <a:t>)</a:t>
            </a:r>
          </a:p>
          <a:p>
            <a:pPr marL="880110" lvl="1" indent="-514350">
              <a:buClr>
                <a:schemeClr val="tx1"/>
              </a:buClr>
              <a:buFont typeface="+mj-lt"/>
              <a:buAutoNum type="arabicParenR"/>
            </a:pPr>
            <a:endParaRPr lang="en-US" sz="900" dirty="0">
              <a:solidFill>
                <a:schemeClr val="tx1"/>
              </a:solidFill>
            </a:endParaRPr>
          </a:p>
          <a:p>
            <a:pPr marL="880110" lvl="1" indent="-514350">
              <a:buClr>
                <a:schemeClr val="tx1"/>
              </a:buClr>
              <a:buFont typeface="+mj-lt"/>
              <a:buAutoNum type="arabicParenR"/>
            </a:pPr>
            <a:r>
              <a:rPr lang="en-US" sz="2800" dirty="0">
                <a:solidFill>
                  <a:schemeClr val="tx1"/>
                </a:solidFill>
              </a:rPr>
              <a:t>“Solomon sought therefore to put Jeroboam to death; but Jeroboam arose and fled to Egypt to Shishak king of Egypt, and he was in Egypt until the death of Solomon” (I Kings 11:40)</a:t>
            </a:r>
          </a:p>
        </p:txBody>
      </p:sp>
    </p:spTree>
    <p:extLst>
      <p:ext uri="{BB962C8B-B14F-4D97-AF65-F5344CB8AC3E}">
        <p14:creationId xmlns:p14="http://schemas.microsoft.com/office/powerpoint/2010/main" val="69711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872196"/>
          </a:xfrm>
        </p:spPr>
        <p:txBody>
          <a:bodyPr/>
          <a:lstStyle/>
          <a:p>
            <a:r>
              <a:rPr lang="en-US" sz="3200" dirty="0">
                <a:solidFill>
                  <a:schemeClr val="tx1"/>
                </a:solidFill>
              </a:rPr>
              <a:t>A missed opportunity</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Jeroboam (931-910 B.C)</a:t>
            </a:r>
            <a:endParaRPr lang="en-US" dirty="0"/>
          </a:p>
        </p:txBody>
      </p:sp>
    </p:spTree>
    <p:extLst>
      <p:ext uri="{BB962C8B-B14F-4D97-AF65-F5344CB8AC3E}">
        <p14:creationId xmlns:p14="http://schemas.microsoft.com/office/powerpoint/2010/main" val="98202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534400" cy="6172200"/>
          </a:xfrm>
        </p:spPr>
        <p:txBody>
          <a:bodyPr>
            <a:normAutofit/>
          </a:bodyPr>
          <a:lstStyle/>
          <a:p>
            <a:pPr>
              <a:buClr>
                <a:schemeClr val="tx1"/>
              </a:buClr>
            </a:pPr>
            <a:r>
              <a:rPr lang="en-US" sz="2800" dirty="0"/>
              <a:t>Jeroboam (a descendant from the lineage of Ephraim) was not a descendant from the line of Judah as was Solomon and his son Rehoboam</a:t>
            </a:r>
            <a:r>
              <a:rPr lang="en-US" sz="2800" dirty="0" smtClean="0"/>
              <a:t>.</a:t>
            </a:r>
          </a:p>
          <a:p>
            <a:pPr>
              <a:buClr>
                <a:schemeClr val="tx1"/>
              </a:buClr>
            </a:pPr>
            <a:endParaRPr lang="en-US" sz="1200" dirty="0"/>
          </a:p>
          <a:p>
            <a:pPr marL="880110" lvl="1" indent="-514350">
              <a:buClr>
                <a:schemeClr val="tx1"/>
              </a:buClr>
              <a:buFont typeface="+mj-lt"/>
              <a:buAutoNum type="arabicParenR"/>
            </a:pPr>
            <a:r>
              <a:rPr lang="en-US" sz="2800" dirty="0">
                <a:solidFill>
                  <a:schemeClr val="tx1"/>
                </a:solidFill>
              </a:rPr>
              <a:t>This is important to note because the royal lineage was to come from the tribe of Judah (Genesis 49:10) and David was a descendant from that tribe</a:t>
            </a:r>
            <a:r>
              <a:rPr lang="en-US" sz="2800" dirty="0" smtClean="0">
                <a:solidFill>
                  <a:schemeClr val="tx1"/>
                </a:solidFill>
              </a:rPr>
              <a:t>.</a:t>
            </a:r>
          </a:p>
          <a:p>
            <a:pPr marL="880110" lvl="1" indent="-514350">
              <a:buClr>
                <a:schemeClr val="tx1"/>
              </a:buClr>
              <a:buFont typeface="+mj-lt"/>
              <a:buAutoNum type="arabicParenR"/>
            </a:pPr>
            <a:endParaRPr lang="en-US" sz="1200" dirty="0">
              <a:solidFill>
                <a:schemeClr val="tx1"/>
              </a:solidFill>
            </a:endParaRPr>
          </a:p>
          <a:p>
            <a:pPr marL="880110" lvl="1" indent="-514350">
              <a:buClr>
                <a:schemeClr val="tx1"/>
              </a:buClr>
              <a:buFont typeface="+mj-lt"/>
              <a:buAutoNum type="arabicParenR"/>
            </a:pPr>
            <a:r>
              <a:rPr lang="en-US" sz="2800" dirty="0">
                <a:solidFill>
                  <a:schemeClr val="tx1"/>
                </a:solidFill>
              </a:rPr>
              <a:t>The Lord made an </a:t>
            </a:r>
            <a:r>
              <a:rPr lang="en-US" sz="2800" b="1" dirty="0">
                <a:solidFill>
                  <a:schemeClr val="tx1"/>
                </a:solidFill>
              </a:rPr>
              <a:t>unconditional</a:t>
            </a:r>
            <a:r>
              <a:rPr lang="en-US" sz="2800" dirty="0">
                <a:solidFill>
                  <a:schemeClr val="tx1"/>
                </a:solidFill>
              </a:rPr>
              <a:t> promise to David that his house (lineage) would be established forever (II Samuel 7:16) and it would be from his royal lineage from whom the Messiah would be born.</a:t>
            </a:r>
          </a:p>
        </p:txBody>
      </p:sp>
    </p:spTree>
    <p:extLst>
      <p:ext uri="{BB962C8B-B14F-4D97-AF65-F5344CB8AC3E}">
        <p14:creationId xmlns:p14="http://schemas.microsoft.com/office/powerpoint/2010/main" val="161598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534400" cy="6324600"/>
          </a:xfrm>
        </p:spPr>
        <p:txBody>
          <a:bodyPr>
            <a:normAutofit fontScale="92500" lnSpcReduction="10000"/>
          </a:bodyPr>
          <a:lstStyle/>
          <a:p>
            <a:pPr>
              <a:buClr>
                <a:schemeClr val="tx1"/>
              </a:buClr>
            </a:pPr>
            <a:r>
              <a:rPr lang="en-US" sz="2800" dirty="0"/>
              <a:t>Jeroboam (a descendant from the lineage of Ephraim) was not a descendant from the line of Judah as was Solomon and his son Rehoboam</a:t>
            </a:r>
            <a:r>
              <a:rPr lang="en-US" sz="2800" dirty="0" smtClean="0"/>
              <a:t>.</a:t>
            </a:r>
          </a:p>
          <a:p>
            <a:pPr>
              <a:buClr>
                <a:schemeClr val="tx1"/>
              </a:buClr>
            </a:pPr>
            <a:endParaRPr lang="en-US" sz="1200" dirty="0"/>
          </a:p>
          <a:p>
            <a:pPr marL="880110" lvl="1" indent="-514350">
              <a:buClr>
                <a:schemeClr val="tx1"/>
              </a:buClr>
              <a:buFont typeface="+mj-lt"/>
              <a:buAutoNum type="arabicParenR" startAt="3"/>
            </a:pPr>
            <a:r>
              <a:rPr lang="en-US" sz="2800" dirty="0">
                <a:solidFill>
                  <a:schemeClr val="tx1"/>
                </a:solidFill>
              </a:rPr>
              <a:t>It was because of Solomon’s disobedience that the Lord stripped the kingdom away from Solomon and made a </a:t>
            </a:r>
            <a:r>
              <a:rPr lang="en-US" sz="2800" b="1" dirty="0">
                <a:solidFill>
                  <a:schemeClr val="tx1"/>
                </a:solidFill>
              </a:rPr>
              <a:t>conditional</a:t>
            </a:r>
            <a:r>
              <a:rPr lang="en-US" sz="2800" dirty="0">
                <a:solidFill>
                  <a:schemeClr val="tx1"/>
                </a:solidFill>
              </a:rPr>
              <a:t> promise to Jeroboam that he would rule Israel, and also have an enduring house (lineage) as David, if he was obedient to the Lord’s commands</a:t>
            </a:r>
            <a:r>
              <a:rPr lang="en-US" sz="2800" dirty="0" smtClean="0">
                <a:solidFill>
                  <a:schemeClr val="tx1"/>
                </a:solidFill>
              </a:rPr>
              <a:t>.</a:t>
            </a:r>
            <a:endParaRPr lang="en-US" sz="2800" dirty="0" smtClean="0">
              <a:solidFill>
                <a:schemeClr val="tx1"/>
              </a:solidFill>
            </a:endParaRPr>
          </a:p>
          <a:p>
            <a:pPr marL="880110" lvl="1" indent="-514350">
              <a:buClr>
                <a:schemeClr val="tx1"/>
              </a:buClr>
              <a:buFont typeface="+mj-lt"/>
              <a:buAutoNum type="arabicParenR" startAt="3"/>
            </a:pPr>
            <a:endParaRPr lang="en-US" sz="1300" dirty="0">
              <a:solidFill>
                <a:schemeClr val="tx1"/>
              </a:solidFill>
            </a:endParaRPr>
          </a:p>
          <a:p>
            <a:pPr marL="880110" lvl="1" indent="-514350">
              <a:buClr>
                <a:schemeClr val="tx1"/>
              </a:buClr>
              <a:buFont typeface="+mj-lt"/>
              <a:buAutoNum type="arabicParenR" startAt="3"/>
            </a:pPr>
            <a:r>
              <a:rPr lang="en-US" sz="2800" dirty="0" smtClean="0">
                <a:solidFill>
                  <a:schemeClr val="tx1"/>
                </a:solidFill>
              </a:rPr>
              <a:t>“Then it will be, that if you listen to all that I command you and walk in My ways, and do what is right in My sight by observing My statutes and My commandments, as My servant David did, then ﻿﻿I will be with you and ﻿build you an enduring house as I built for David, and I will give Israel to you.” (I Kings 11:38)</a:t>
            </a:r>
            <a:endParaRPr lang="en-US" sz="2800" dirty="0">
              <a:solidFill>
                <a:schemeClr val="tx1"/>
              </a:solidFill>
            </a:endParaRPr>
          </a:p>
        </p:txBody>
      </p:sp>
    </p:spTree>
    <p:extLst>
      <p:ext uri="{BB962C8B-B14F-4D97-AF65-F5344CB8AC3E}">
        <p14:creationId xmlns:p14="http://schemas.microsoft.com/office/powerpoint/2010/main" val="208044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04800"/>
            <a:ext cx="8763000" cy="6324600"/>
          </a:xfrm>
        </p:spPr>
        <p:txBody>
          <a:bodyPr>
            <a:normAutofit fontScale="92500" lnSpcReduction="20000"/>
          </a:bodyPr>
          <a:lstStyle/>
          <a:p>
            <a:pPr>
              <a:buClr>
                <a:schemeClr val="tx1"/>
              </a:buClr>
            </a:pPr>
            <a:r>
              <a:rPr lang="en-US" sz="2800" dirty="0"/>
              <a:t>The promises that the Lord made to David had not changed and the ultimate fulfillment of those promises would come through the birth of Jesus Christ, but because of Solomon’s sin and disobedience the judgment of the Lord came in the form of a </a:t>
            </a:r>
            <a:r>
              <a:rPr lang="en-US" sz="2800" b="1" i="1" u="sng" dirty="0"/>
              <a:t>divided</a:t>
            </a:r>
            <a:r>
              <a:rPr lang="en-US" sz="2800" dirty="0"/>
              <a:t> kingdom</a:t>
            </a:r>
            <a:r>
              <a:rPr lang="en-US" sz="2800" dirty="0" smtClean="0"/>
              <a:t>.</a:t>
            </a:r>
          </a:p>
          <a:p>
            <a:pPr>
              <a:buClr>
                <a:schemeClr val="tx1"/>
              </a:buClr>
            </a:pPr>
            <a:endParaRPr lang="en-US" sz="1900" dirty="0" smtClean="0"/>
          </a:p>
          <a:p>
            <a:pPr marL="880110" lvl="1" indent="-514350">
              <a:buClr>
                <a:schemeClr val="tx1"/>
              </a:buClr>
              <a:buFont typeface="+mj-lt"/>
              <a:buAutoNum type="arabicParenR"/>
            </a:pPr>
            <a:r>
              <a:rPr lang="en-US" sz="2800" dirty="0">
                <a:solidFill>
                  <a:schemeClr val="tx1"/>
                </a:solidFill>
              </a:rPr>
              <a:t>Had Jeroboam been obedient and followed the Lord with his whole heart, then things might have turned out different for him and his descendants</a:t>
            </a:r>
            <a:r>
              <a:rPr lang="en-US" sz="2800" dirty="0" smtClean="0">
                <a:solidFill>
                  <a:schemeClr val="tx1"/>
                </a:solidFill>
              </a:rPr>
              <a:t>.</a:t>
            </a:r>
          </a:p>
          <a:p>
            <a:pPr marL="880110" lvl="1" indent="-514350">
              <a:buClr>
                <a:schemeClr val="tx1"/>
              </a:buClr>
              <a:buFont typeface="+mj-lt"/>
              <a:buAutoNum type="arabicParenR"/>
            </a:pPr>
            <a:endParaRPr lang="en-US" sz="1300" dirty="0">
              <a:solidFill>
                <a:schemeClr val="tx1"/>
              </a:solidFill>
            </a:endParaRPr>
          </a:p>
          <a:p>
            <a:pPr marL="880110" lvl="1" indent="-514350">
              <a:buClr>
                <a:schemeClr val="tx1"/>
              </a:buClr>
              <a:buFont typeface="+mj-lt"/>
              <a:buAutoNum type="arabicParenR"/>
            </a:pPr>
            <a:r>
              <a:rPr lang="en-US" sz="2800" dirty="0">
                <a:solidFill>
                  <a:schemeClr val="tx1"/>
                </a:solidFill>
              </a:rPr>
              <a:t>Instead (as we will see) Jeroboam will not follow the Lord and his sins will exceed those of Solomon. This will set a course of continued disobedience for those kings that succeed Jeroboam and rule the Northern Kingdom of Israel</a:t>
            </a:r>
            <a:r>
              <a:rPr lang="en-US" sz="2800" dirty="0" smtClean="0">
                <a:solidFill>
                  <a:schemeClr val="tx1"/>
                </a:solidFill>
              </a:rPr>
              <a:t>.</a:t>
            </a:r>
          </a:p>
          <a:p>
            <a:pPr>
              <a:buClr>
                <a:schemeClr val="tx1"/>
              </a:buClr>
            </a:pPr>
            <a:endParaRPr lang="en-US" sz="1700" dirty="0" smtClean="0"/>
          </a:p>
          <a:p>
            <a:pPr>
              <a:buClr>
                <a:schemeClr val="tx1"/>
              </a:buClr>
            </a:pPr>
            <a:r>
              <a:rPr lang="en-US" sz="2800" dirty="0" smtClean="0"/>
              <a:t>The </a:t>
            </a:r>
            <a:r>
              <a:rPr lang="en-US" sz="2800" dirty="0"/>
              <a:t>Lord’s plans remain unchanged, but Jeroboam’s missed opportunity is a stark reminder of the Lord’s expectations and requirements of obedience as we will </a:t>
            </a:r>
            <a:r>
              <a:rPr lang="en-US" sz="2800" dirty="0" smtClean="0"/>
              <a:t>see</a:t>
            </a:r>
            <a:endParaRPr lang="en-US" sz="3000" dirty="0">
              <a:solidFill>
                <a:schemeClr val="tx1"/>
              </a:solidFill>
            </a:endParaRPr>
          </a:p>
        </p:txBody>
      </p:sp>
    </p:spTree>
    <p:extLst>
      <p:ext uri="{BB962C8B-B14F-4D97-AF65-F5344CB8AC3E}">
        <p14:creationId xmlns:p14="http://schemas.microsoft.com/office/powerpoint/2010/main" val="295552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p:cTn id="26"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1253196"/>
          </a:xfrm>
        </p:spPr>
        <p:txBody>
          <a:bodyPr/>
          <a:lstStyle/>
          <a:p>
            <a:r>
              <a:rPr lang="en-US" sz="3200" dirty="0">
                <a:solidFill>
                  <a:schemeClr val="tx1"/>
                </a:solidFill>
              </a:rPr>
              <a:t>The formal division of the kingdom happens after the death of Solomon</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Jeroboam (931-910 B.C)</a:t>
            </a:r>
            <a:endParaRPr lang="en-US" dirty="0"/>
          </a:p>
        </p:txBody>
      </p:sp>
    </p:spTree>
    <p:extLst>
      <p:ext uri="{BB962C8B-B14F-4D97-AF65-F5344CB8AC3E}">
        <p14:creationId xmlns:p14="http://schemas.microsoft.com/office/powerpoint/2010/main" val="203170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458200" cy="6324600"/>
          </a:xfrm>
        </p:spPr>
        <p:txBody>
          <a:bodyPr>
            <a:normAutofit fontScale="92500" lnSpcReduction="10000"/>
          </a:bodyPr>
          <a:lstStyle/>
          <a:p>
            <a:pPr>
              <a:buClr>
                <a:schemeClr val="tx1"/>
              </a:buClr>
            </a:pPr>
            <a:r>
              <a:rPr lang="en-US" sz="2800" dirty="0"/>
              <a:t>“And Solomon ﻿﻿slept with his fathers and was buried in the city of his father David, and his son Rehoboam reigned in his place. Then Rehoboam went to Shechem, for all Israel had come to Shechem to make him king” </a:t>
            </a:r>
            <a:r>
              <a:rPr lang="en-US" sz="2800" dirty="0" smtClean="0"/>
              <a:t>  (</a:t>
            </a:r>
            <a:r>
              <a:rPr lang="en-US" sz="2800" dirty="0"/>
              <a:t>I Kings 11:43</a:t>
            </a:r>
            <a:r>
              <a:rPr lang="en-US" sz="2800" dirty="0" smtClean="0"/>
              <a:t>, </a:t>
            </a:r>
            <a:r>
              <a:rPr lang="en-US" sz="2800" dirty="0"/>
              <a:t>I Kings 12:1</a:t>
            </a:r>
            <a:r>
              <a:rPr lang="en-US" sz="2800" dirty="0" smtClean="0"/>
              <a:t>)</a:t>
            </a:r>
          </a:p>
          <a:p>
            <a:pPr>
              <a:buClr>
                <a:schemeClr val="tx1"/>
              </a:buClr>
            </a:pPr>
            <a:endParaRPr lang="en-US" sz="1200" dirty="0" smtClean="0"/>
          </a:p>
          <a:p>
            <a:pPr marL="880110" lvl="1" indent="-514350">
              <a:buClr>
                <a:schemeClr val="tx1"/>
              </a:buClr>
              <a:buFont typeface="+mj-lt"/>
              <a:buAutoNum type="arabicParenR"/>
            </a:pPr>
            <a:r>
              <a:rPr lang="en-US" sz="2800" dirty="0">
                <a:solidFill>
                  <a:schemeClr val="tx1"/>
                </a:solidFill>
              </a:rPr>
              <a:t>Rehoboam was the natural successor to the throne upon the death of </a:t>
            </a:r>
            <a:r>
              <a:rPr lang="en-US" sz="2800" dirty="0" smtClean="0">
                <a:solidFill>
                  <a:schemeClr val="tx1"/>
                </a:solidFill>
              </a:rPr>
              <a:t>Solomon</a:t>
            </a:r>
          </a:p>
          <a:p>
            <a:pPr marL="880110" lvl="1" indent="-514350">
              <a:buClr>
                <a:schemeClr val="tx1"/>
              </a:buClr>
              <a:buFont typeface="+mj-lt"/>
              <a:buAutoNum type="arabicParenR"/>
            </a:pPr>
            <a:endParaRPr lang="en-US" sz="1300" dirty="0">
              <a:solidFill>
                <a:schemeClr val="tx1"/>
              </a:solidFill>
            </a:endParaRPr>
          </a:p>
          <a:p>
            <a:pPr marL="880110" lvl="1" indent="-514350">
              <a:buClr>
                <a:schemeClr val="tx1"/>
              </a:buClr>
              <a:buFont typeface="+mj-lt"/>
              <a:buAutoNum type="arabicParenR"/>
            </a:pPr>
            <a:r>
              <a:rPr lang="en-US" sz="2800" dirty="0">
                <a:solidFill>
                  <a:schemeClr val="tx1"/>
                </a:solidFill>
              </a:rPr>
              <a:t>Rehoboam came to Shechem as that was the primary gathering point for the ten tribes of the north (Israel</a:t>
            </a:r>
            <a:r>
              <a:rPr lang="en-US" sz="2800" dirty="0" smtClean="0">
                <a:solidFill>
                  <a:schemeClr val="tx1"/>
                </a:solidFill>
              </a:rPr>
              <a:t>).</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2800" dirty="0" smtClean="0">
                <a:solidFill>
                  <a:schemeClr val="tx1"/>
                </a:solidFill>
              </a:rPr>
              <a:t>Rehoboam’s </a:t>
            </a:r>
            <a:r>
              <a:rPr lang="en-US" sz="2800" dirty="0">
                <a:solidFill>
                  <a:schemeClr val="tx1"/>
                </a:solidFill>
              </a:rPr>
              <a:t>purpose in going to Shechem was to solidify his authority over the northern 10 tribes. Jerusalem was the headquarters of the two southern tribes (Judah and Benjamin) from where Rehoboam already ruled.</a:t>
            </a:r>
            <a:endParaRPr lang="en-US" sz="2800" dirty="0" smtClean="0">
              <a:solidFill>
                <a:schemeClr val="tx1"/>
              </a:solidFill>
            </a:endParaRPr>
          </a:p>
          <a:p>
            <a:pPr>
              <a:buClr>
                <a:schemeClr val="tx1"/>
              </a:buClr>
            </a:pPr>
            <a:endParaRPr lang="en-US" sz="3000" dirty="0">
              <a:solidFill>
                <a:schemeClr val="tx1"/>
              </a:solidFill>
            </a:endParaRPr>
          </a:p>
        </p:txBody>
      </p:sp>
    </p:spTree>
    <p:extLst>
      <p:ext uri="{BB962C8B-B14F-4D97-AF65-F5344CB8AC3E}">
        <p14:creationId xmlns:p14="http://schemas.microsoft.com/office/powerpoint/2010/main" val="311004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458200" cy="6324600"/>
          </a:xfrm>
        </p:spPr>
        <p:txBody>
          <a:bodyPr>
            <a:normAutofit fontScale="92500" lnSpcReduction="10000"/>
          </a:bodyPr>
          <a:lstStyle/>
          <a:p>
            <a:pPr>
              <a:buClr>
                <a:schemeClr val="tx1"/>
              </a:buClr>
            </a:pPr>
            <a:r>
              <a:rPr lang="en-US" sz="2800" dirty="0"/>
              <a:t>“Now ﻿﻿when Jeroboam the son of Nebat heard of it, he was living in Egypt (for he was yet in Egypt, where he had fled from the presence of King Solomon). Then they sent and called him, and Jeroboam and all the assembly of Israel came and spoke to Rehoboam, saying, your father made our yoke hard; now therefore lighten the hard service of your father and his heavy yoke which he put on us, and we will serve you”. (I Kings 12:2-4</a:t>
            </a:r>
            <a:r>
              <a:rPr lang="en-US" sz="2800" dirty="0" smtClean="0"/>
              <a:t>)</a:t>
            </a:r>
          </a:p>
          <a:p>
            <a:pPr>
              <a:buClr>
                <a:schemeClr val="tx1"/>
              </a:buClr>
            </a:pPr>
            <a:endParaRPr lang="en-US" sz="1200" dirty="0" smtClean="0"/>
          </a:p>
          <a:p>
            <a:pPr marL="880110" lvl="1" indent="-514350">
              <a:buClr>
                <a:schemeClr val="tx1"/>
              </a:buClr>
              <a:buFont typeface="+mj-lt"/>
              <a:buAutoNum type="arabicParenR"/>
            </a:pPr>
            <a:r>
              <a:rPr lang="en-US" sz="2800" dirty="0">
                <a:solidFill>
                  <a:schemeClr val="tx1"/>
                </a:solidFill>
              </a:rPr>
              <a:t>Jeroboam returned from Egypt to his homeland and the people of northern ten tribes of Israel looked to him for leadership instead of </a:t>
            </a:r>
            <a:r>
              <a:rPr lang="en-US" sz="2800" dirty="0" smtClean="0">
                <a:solidFill>
                  <a:schemeClr val="tx1"/>
                </a:solidFill>
              </a:rPr>
              <a:t>Rehoboam.</a:t>
            </a:r>
          </a:p>
          <a:p>
            <a:pPr marL="880110" lvl="1" indent="-514350">
              <a:buClr>
                <a:schemeClr val="tx1"/>
              </a:buClr>
              <a:buFont typeface="+mj-lt"/>
              <a:buAutoNum type="arabicParenR"/>
            </a:pPr>
            <a:endParaRPr lang="en-US" sz="1300" dirty="0">
              <a:solidFill>
                <a:schemeClr val="tx1"/>
              </a:solidFill>
            </a:endParaRPr>
          </a:p>
          <a:p>
            <a:pPr marL="880110" lvl="1" indent="-514350">
              <a:buClr>
                <a:schemeClr val="tx1"/>
              </a:buClr>
              <a:buFont typeface="+mj-lt"/>
              <a:buAutoNum type="arabicParenR"/>
            </a:pPr>
            <a:r>
              <a:rPr lang="en-US" sz="2800" dirty="0" smtClean="0">
                <a:solidFill>
                  <a:schemeClr val="tx1"/>
                </a:solidFill>
              </a:rPr>
              <a:t>Rehoboam </a:t>
            </a:r>
            <a:r>
              <a:rPr lang="en-US" sz="2800" dirty="0">
                <a:solidFill>
                  <a:schemeClr val="tx1"/>
                </a:solidFill>
              </a:rPr>
              <a:t>was not interested in the well-being of the people and was more interested in </a:t>
            </a:r>
            <a:r>
              <a:rPr lang="en-US" sz="2800" b="1" i="1" u="sng" dirty="0">
                <a:solidFill>
                  <a:schemeClr val="tx1"/>
                </a:solidFill>
              </a:rPr>
              <a:t>overworking</a:t>
            </a:r>
            <a:r>
              <a:rPr lang="en-US" sz="2800" dirty="0">
                <a:solidFill>
                  <a:schemeClr val="tx1"/>
                </a:solidFill>
              </a:rPr>
              <a:t> and </a:t>
            </a:r>
            <a:r>
              <a:rPr lang="en-US" sz="2800" b="1" i="1" u="sng" dirty="0">
                <a:solidFill>
                  <a:schemeClr val="tx1"/>
                </a:solidFill>
              </a:rPr>
              <a:t>overtaxing</a:t>
            </a:r>
            <a:r>
              <a:rPr lang="en-US" sz="2800" dirty="0">
                <a:solidFill>
                  <a:schemeClr val="tx1"/>
                </a:solidFill>
              </a:rPr>
              <a:t> them. This brought rebellion and insurrection from the 10 tribes of Israel against Rehoboam.</a:t>
            </a:r>
          </a:p>
          <a:p>
            <a:pPr>
              <a:buClr>
                <a:schemeClr val="tx1"/>
              </a:buClr>
            </a:pPr>
            <a:endParaRPr lang="en-US" sz="3000" dirty="0">
              <a:solidFill>
                <a:schemeClr val="tx1"/>
              </a:solidFill>
            </a:endParaRPr>
          </a:p>
        </p:txBody>
      </p:sp>
    </p:spTree>
    <p:extLst>
      <p:ext uri="{BB962C8B-B14F-4D97-AF65-F5344CB8AC3E}">
        <p14:creationId xmlns:p14="http://schemas.microsoft.com/office/powerpoint/2010/main" val="126160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762000"/>
            <a:ext cx="8458200" cy="5410200"/>
          </a:xfrm>
        </p:spPr>
        <p:txBody>
          <a:bodyPr>
            <a:normAutofit/>
          </a:bodyPr>
          <a:lstStyle/>
          <a:p>
            <a:pPr>
              <a:buClr>
                <a:schemeClr val="tx1"/>
              </a:buClr>
            </a:pPr>
            <a:r>
              <a:rPr lang="en-US" sz="2800" dirty="0"/>
              <a:t>“It came about when all Israel heard that Jeroboam had returned, that they sent and called him to the assembly and made him king over all Israel. None but the tribe of Judah followed the house of David.” (I Kings 12:20</a:t>
            </a:r>
            <a:r>
              <a:rPr lang="en-US" sz="2800" dirty="0" smtClean="0"/>
              <a:t>)</a:t>
            </a:r>
          </a:p>
          <a:p>
            <a:pPr>
              <a:buClr>
                <a:schemeClr val="tx1"/>
              </a:buClr>
            </a:pPr>
            <a:endParaRPr lang="en-US" sz="1200" dirty="0" smtClean="0"/>
          </a:p>
          <a:p>
            <a:pPr marL="880110" lvl="1" indent="-514350">
              <a:buClr>
                <a:schemeClr val="tx1"/>
              </a:buClr>
              <a:buFont typeface="+mj-lt"/>
              <a:buAutoNum type="arabicParenR"/>
            </a:pPr>
            <a:r>
              <a:rPr lang="en-US" sz="2800" dirty="0">
                <a:solidFill>
                  <a:schemeClr val="tx1"/>
                </a:solidFill>
              </a:rPr>
              <a:t>The 10 tribes of the north (Northern Kingdom of Israel) followed </a:t>
            </a:r>
            <a:r>
              <a:rPr lang="en-US" sz="2800" b="1" i="1" u="sng" dirty="0" smtClean="0">
                <a:solidFill>
                  <a:schemeClr val="tx1"/>
                </a:solidFill>
              </a:rPr>
              <a:t>Jeroboam</a:t>
            </a:r>
          </a:p>
          <a:p>
            <a:pPr marL="880110" lvl="1" indent="-514350">
              <a:buClr>
                <a:schemeClr val="tx1"/>
              </a:buClr>
              <a:buFont typeface="+mj-lt"/>
              <a:buAutoNum type="arabicParenR"/>
            </a:pPr>
            <a:endParaRPr lang="en-US" sz="1300" dirty="0">
              <a:solidFill>
                <a:schemeClr val="tx1"/>
              </a:solidFill>
            </a:endParaRPr>
          </a:p>
          <a:p>
            <a:pPr marL="880110" lvl="1" indent="-514350">
              <a:buClr>
                <a:schemeClr val="tx1"/>
              </a:buClr>
              <a:buFont typeface="+mj-lt"/>
              <a:buAutoNum type="arabicParenR"/>
            </a:pPr>
            <a:r>
              <a:rPr lang="en-US" sz="2800" dirty="0">
                <a:solidFill>
                  <a:schemeClr val="tx1"/>
                </a:solidFill>
              </a:rPr>
              <a:t>The 2 tribes of the south (Southern Kingdom of Judah) followed </a:t>
            </a:r>
            <a:r>
              <a:rPr lang="en-US" sz="2800" b="1" i="1" u="sng" dirty="0">
                <a:solidFill>
                  <a:schemeClr val="tx1"/>
                </a:solidFill>
              </a:rPr>
              <a:t>Rehoboam</a:t>
            </a:r>
            <a:endParaRPr lang="en-US" sz="3000" dirty="0">
              <a:solidFill>
                <a:schemeClr val="tx1"/>
              </a:solidFill>
            </a:endParaRPr>
          </a:p>
        </p:txBody>
      </p:sp>
    </p:spTree>
    <p:extLst>
      <p:ext uri="{BB962C8B-B14F-4D97-AF65-F5344CB8AC3E}">
        <p14:creationId xmlns:p14="http://schemas.microsoft.com/office/powerpoint/2010/main" val="46167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57"/>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04800"/>
            <a:ext cx="5334000" cy="6248400"/>
          </a:xfrm>
          <a:prstGeom prst="rect">
            <a:avLst/>
          </a:prstGeom>
          <a:noFill/>
          <a:ln>
            <a:noFill/>
          </a:ln>
          <a:extLst/>
        </p:spPr>
      </p:pic>
      <p:cxnSp>
        <p:nvCxnSpPr>
          <p:cNvPr id="7" name="Straight Arrow Connector 6"/>
          <p:cNvCxnSpPr/>
          <p:nvPr/>
        </p:nvCxnSpPr>
        <p:spPr>
          <a:xfrm>
            <a:off x="3671570" y="1981200"/>
            <a:ext cx="900430" cy="1091565"/>
          </a:xfrm>
          <a:prstGeom prst="straightConnector1">
            <a:avLst/>
          </a:prstGeom>
          <a:noFill/>
          <a:ln w="19050" cap="flat" cmpd="sng" algn="ctr">
            <a:solidFill>
              <a:srgbClr val="FF0000"/>
            </a:solidFill>
            <a:prstDash val="solid"/>
            <a:tailEnd type="arrow"/>
          </a:ln>
          <a:effectLst/>
        </p:spPr>
      </p:cxnSp>
      <p:cxnSp>
        <p:nvCxnSpPr>
          <p:cNvPr id="8" name="Straight Arrow Connector 7"/>
          <p:cNvCxnSpPr/>
          <p:nvPr/>
        </p:nvCxnSpPr>
        <p:spPr>
          <a:xfrm>
            <a:off x="3276600" y="2057400"/>
            <a:ext cx="900430" cy="1091565"/>
          </a:xfrm>
          <a:prstGeom prst="straightConnector1">
            <a:avLst/>
          </a:prstGeom>
          <a:noFill/>
          <a:ln w="19050" cap="flat" cmpd="sng" algn="ctr">
            <a:solidFill>
              <a:srgbClr val="FF0000"/>
            </a:solidFill>
            <a:prstDash val="solid"/>
            <a:tailEnd type="arrow"/>
          </a:ln>
          <a:effectLst/>
        </p:spPr>
      </p:cxnSp>
      <p:cxnSp>
        <p:nvCxnSpPr>
          <p:cNvPr id="9" name="Straight Arrow Connector 8"/>
          <p:cNvCxnSpPr/>
          <p:nvPr/>
        </p:nvCxnSpPr>
        <p:spPr>
          <a:xfrm>
            <a:off x="3657600" y="2209800"/>
            <a:ext cx="900430" cy="1091565"/>
          </a:xfrm>
          <a:prstGeom prst="straightConnector1">
            <a:avLst/>
          </a:prstGeom>
          <a:noFill/>
          <a:ln w="19050" cap="flat" cmpd="sng" algn="ctr">
            <a:solidFill>
              <a:srgbClr val="FF0000"/>
            </a:solidFill>
            <a:prstDash val="solid"/>
            <a:tailEnd type="arrow"/>
          </a:ln>
          <a:effectLst/>
        </p:spPr>
      </p:cxnSp>
      <p:cxnSp>
        <p:nvCxnSpPr>
          <p:cNvPr id="10" name="Straight Arrow Connector 9"/>
          <p:cNvCxnSpPr/>
          <p:nvPr/>
        </p:nvCxnSpPr>
        <p:spPr>
          <a:xfrm>
            <a:off x="2847870" y="3505200"/>
            <a:ext cx="1357630" cy="405765"/>
          </a:xfrm>
          <a:prstGeom prst="straightConnector1">
            <a:avLst/>
          </a:prstGeom>
          <a:noFill/>
          <a:ln w="19050" cap="flat" cmpd="sng" algn="ctr">
            <a:solidFill>
              <a:srgbClr val="FF0000"/>
            </a:solidFill>
            <a:prstDash val="solid"/>
            <a:tailEnd type="arrow"/>
          </a:ln>
          <a:effectLst/>
        </p:spPr>
      </p:cxnSp>
    </p:spTree>
    <p:extLst>
      <p:ext uri="{BB962C8B-B14F-4D97-AF65-F5344CB8AC3E}">
        <p14:creationId xmlns:p14="http://schemas.microsoft.com/office/powerpoint/2010/main" val="26012019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1253196"/>
          </a:xfrm>
        </p:spPr>
        <p:txBody>
          <a:bodyPr/>
          <a:lstStyle/>
          <a:p>
            <a:r>
              <a:rPr lang="en-US" sz="3200" dirty="0">
                <a:solidFill>
                  <a:schemeClr val="tx1"/>
                </a:solidFill>
              </a:rPr>
              <a:t>Jeroboam’s Rebellion </a:t>
            </a:r>
            <a:endParaRPr lang="en-US" sz="3200" dirty="0" smtClean="0">
              <a:solidFill>
                <a:schemeClr val="tx1"/>
              </a:solidFill>
            </a:endParaRPr>
          </a:p>
          <a:p>
            <a:r>
              <a:rPr lang="en-US" sz="3200" dirty="0" smtClean="0">
                <a:solidFill>
                  <a:schemeClr val="tx1"/>
                </a:solidFill>
              </a:rPr>
              <a:t>(</a:t>
            </a:r>
            <a:r>
              <a:rPr lang="en-US" sz="3200" dirty="0">
                <a:solidFill>
                  <a:schemeClr val="tx1"/>
                </a:solidFill>
              </a:rPr>
              <a:t>I Kings 13:25-33)</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Jeroboam (931-910 B.C)</a:t>
            </a:r>
            <a:endParaRPr lang="en-US" dirty="0"/>
          </a:p>
        </p:txBody>
      </p:sp>
    </p:spTree>
    <p:extLst>
      <p:ext uri="{BB962C8B-B14F-4D97-AF65-F5344CB8AC3E}">
        <p14:creationId xmlns:p14="http://schemas.microsoft.com/office/powerpoint/2010/main" val="429252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fontScale="85000" lnSpcReduction="20000"/>
          </a:bodyPr>
          <a:lstStyle/>
          <a:p>
            <a:pPr>
              <a:buClr>
                <a:schemeClr val="tx1"/>
              </a:buClr>
            </a:pPr>
            <a:r>
              <a:rPr lang="en-US" sz="3100" dirty="0"/>
              <a:t>Jeroboam establishes the city of </a:t>
            </a:r>
            <a:r>
              <a:rPr lang="en-US" sz="3100" b="1" i="1" u="sng" dirty="0"/>
              <a:t>Shechem</a:t>
            </a:r>
            <a:r>
              <a:rPr lang="en-US" sz="3100" dirty="0"/>
              <a:t> as the primary headquarters of the Northern Kingdom</a:t>
            </a:r>
            <a:r>
              <a:rPr lang="en-US" sz="3100" dirty="0" smtClean="0"/>
              <a:t>:</a:t>
            </a:r>
          </a:p>
          <a:p>
            <a:pPr>
              <a:buClr>
                <a:schemeClr val="tx1"/>
              </a:buClr>
            </a:pPr>
            <a:endParaRPr lang="en-US" sz="1200" dirty="0" smtClean="0"/>
          </a:p>
          <a:p>
            <a:pPr marL="880110" lvl="1" indent="-514350">
              <a:buClr>
                <a:schemeClr val="tx1"/>
              </a:buClr>
              <a:buFont typeface="+mj-lt"/>
              <a:buAutoNum type="arabicParenR"/>
            </a:pPr>
            <a:r>
              <a:rPr lang="en-US" sz="3100" dirty="0">
                <a:solidFill>
                  <a:schemeClr val="tx1"/>
                </a:solidFill>
              </a:rPr>
              <a:t>“Then ﻿﻿Jeroboam built Shechem in the hill country of Ephraim, and lived there. And he went out from there and built Peniel.” (I Kings 13:25</a:t>
            </a:r>
            <a:r>
              <a:rPr lang="en-US" sz="3100" dirty="0" smtClean="0">
                <a:solidFill>
                  <a:schemeClr val="tx1"/>
                </a:solidFill>
              </a:rPr>
              <a:t>)</a:t>
            </a:r>
          </a:p>
          <a:p>
            <a:pPr marL="880110" lvl="1" indent="-514350">
              <a:buClr>
                <a:schemeClr val="tx1"/>
              </a:buClr>
              <a:buFont typeface="+mj-lt"/>
              <a:buAutoNum type="arabicParenR"/>
            </a:pPr>
            <a:endParaRPr lang="en-US" sz="1300" dirty="0">
              <a:solidFill>
                <a:schemeClr val="tx1"/>
              </a:solidFill>
            </a:endParaRPr>
          </a:p>
          <a:p>
            <a:pPr marL="880110" lvl="1" indent="-514350">
              <a:buClr>
                <a:schemeClr val="tx1"/>
              </a:buClr>
              <a:buFont typeface="+mj-lt"/>
              <a:buAutoNum type="arabicParenR"/>
            </a:pPr>
            <a:r>
              <a:rPr lang="en-US" sz="3100" dirty="0">
                <a:solidFill>
                  <a:schemeClr val="tx1"/>
                </a:solidFill>
              </a:rPr>
              <a:t>It’s ironic that he chose Shechem as his capitol since it is the same location where Rehoboam was crowned as king</a:t>
            </a:r>
            <a:r>
              <a:rPr lang="en-US" sz="3100" dirty="0" smtClean="0">
                <a:solidFill>
                  <a:schemeClr val="tx1"/>
                </a:solidFill>
              </a:rPr>
              <a:t>.</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3100" dirty="0" smtClean="0">
                <a:solidFill>
                  <a:schemeClr val="tx1"/>
                </a:solidFill>
              </a:rPr>
              <a:t>Jeroboam’s </a:t>
            </a:r>
            <a:r>
              <a:rPr lang="en-US" sz="3100" dirty="0">
                <a:solidFill>
                  <a:schemeClr val="tx1"/>
                </a:solidFill>
              </a:rPr>
              <a:t>choice to make Shechem as the headquarter was intentional and planned to draw attention away from Jerusalem where the Temple was </a:t>
            </a:r>
            <a:r>
              <a:rPr lang="en-US" sz="3100" dirty="0" smtClean="0">
                <a:solidFill>
                  <a:schemeClr val="tx1"/>
                </a:solidFill>
              </a:rPr>
              <a:t>located</a:t>
            </a:r>
          </a:p>
          <a:p>
            <a:pPr marL="880110" lvl="1" indent="-514350">
              <a:buClr>
                <a:schemeClr val="tx1"/>
              </a:buClr>
              <a:buFont typeface="+mj-lt"/>
              <a:buAutoNum type="arabicParenR"/>
            </a:pPr>
            <a:endParaRPr lang="en-US" sz="1500" dirty="0" smtClean="0">
              <a:solidFill>
                <a:schemeClr val="tx1"/>
              </a:solidFill>
            </a:endParaRPr>
          </a:p>
          <a:p>
            <a:pPr marL="880110" lvl="1" indent="-514350">
              <a:buClr>
                <a:schemeClr val="tx1"/>
              </a:buClr>
              <a:buFont typeface="+mj-lt"/>
              <a:buAutoNum type="arabicParenR"/>
            </a:pPr>
            <a:r>
              <a:rPr lang="en-US" sz="3100" dirty="0" smtClean="0">
                <a:solidFill>
                  <a:schemeClr val="tx1"/>
                </a:solidFill>
              </a:rPr>
              <a:t>Jeroboam </a:t>
            </a:r>
            <a:r>
              <a:rPr lang="en-US" sz="3100" dirty="0">
                <a:solidFill>
                  <a:schemeClr val="tx1"/>
                </a:solidFill>
              </a:rPr>
              <a:t>was fearful that the hearts of the people would turn to Rehoboam and to the city of Jerusalem so he provides an alternative center of </a:t>
            </a:r>
            <a:r>
              <a:rPr lang="en-US" sz="3100" b="1" i="1" u="sng" dirty="0">
                <a:solidFill>
                  <a:schemeClr val="tx1"/>
                </a:solidFill>
              </a:rPr>
              <a:t>authority</a:t>
            </a:r>
            <a:r>
              <a:rPr lang="en-US" sz="3100" dirty="0">
                <a:solidFill>
                  <a:schemeClr val="tx1"/>
                </a:solidFill>
              </a:rPr>
              <a:t> and an alternative place of </a:t>
            </a:r>
            <a:r>
              <a:rPr lang="en-US" sz="3100" b="1" i="1" u="sng" dirty="0">
                <a:solidFill>
                  <a:schemeClr val="tx1"/>
                </a:solidFill>
              </a:rPr>
              <a:t>worship</a:t>
            </a:r>
            <a:r>
              <a:rPr lang="en-US" sz="3100" dirty="0">
                <a:solidFill>
                  <a:schemeClr val="tx1"/>
                </a:solidFill>
              </a:rPr>
              <a:t>.</a:t>
            </a:r>
          </a:p>
        </p:txBody>
      </p:sp>
    </p:spTree>
    <p:extLst>
      <p:ext uri="{BB962C8B-B14F-4D97-AF65-F5344CB8AC3E}">
        <p14:creationId xmlns:p14="http://schemas.microsoft.com/office/powerpoint/2010/main" val="49176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 calcmode="lin" valueType="num">
                                      <p:cBhvr additive="base">
                                        <p:cTn id="3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fontScale="92500" lnSpcReduction="10000"/>
          </a:bodyPr>
          <a:lstStyle/>
          <a:p>
            <a:pPr>
              <a:buClr>
                <a:schemeClr val="tx1"/>
              </a:buClr>
            </a:pPr>
            <a:r>
              <a:rPr lang="en-US" sz="3000" dirty="0"/>
              <a:t>Jeroboam led the people down a path of </a:t>
            </a:r>
            <a:r>
              <a:rPr lang="en-US" sz="3000" b="1" u="sng" dirty="0"/>
              <a:t>idolatry</a:t>
            </a:r>
            <a:r>
              <a:rPr lang="en-US" sz="3000" dirty="0"/>
              <a:t> and </a:t>
            </a:r>
            <a:r>
              <a:rPr lang="en-US" sz="3000" b="1" i="1" u="sng" dirty="0"/>
              <a:t>rebellion</a:t>
            </a:r>
            <a:r>
              <a:rPr lang="en-US" sz="3000" dirty="0"/>
              <a:t> against the Lord</a:t>
            </a:r>
            <a:r>
              <a:rPr lang="en-US" sz="3000" dirty="0" smtClean="0"/>
              <a:t>:</a:t>
            </a:r>
          </a:p>
          <a:p>
            <a:pPr>
              <a:buClr>
                <a:schemeClr val="tx1"/>
              </a:buClr>
            </a:pPr>
            <a:endParaRPr lang="en-US" sz="1200" dirty="0" smtClean="0"/>
          </a:p>
          <a:p>
            <a:pPr marL="880110" lvl="1" indent="-514350">
              <a:buClr>
                <a:schemeClr val="tx1"/>
              </a:buClr>
              <a:buFont typeface="+mj-lt"/>
              <a:buAutoNum type="arabicParenR"/>
            </a:pPr>
            <a:r>
              <a:rPr lang="en-US" sz="3000" dirty="0">
                <a:solidFill>
                  <a:schemeClr val="tx1"/>
                </a:solidFill>
              </a:rPr>
              <a:t>“So the king consulted, and ﻿made two golden calves, and he said to them, It is too much for you to go up to Jerusalem; ﻿behold your gods, O Israel, that brought you up from the land of Egypt. He set one in Bethel, and the other he put in Dan.” (I Kings 12:28-29</a:t>
            </a:r>
            <a:r>
              <a:rPr lang="en-US" sz="3000" dirty="0" smtClean="0">
                <a:solidFill>
                  <a:schemeClr val="tx1"/>
                </a:solidFill>
              </a:rPr>
              <a:t>)</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3000" dirty="0" smtClean="0">
                <a:solidFill>
                  <a:schemeClr val="tx1"/>
                </a:solidFill>
              </a:rPr>
              <a:t>“</a:t>
            </a:r>
            <a:r>
              <a:rPr lang="en-US" sz="3000" dirty="0">
                <a:solidFill>
                  <a:schemeClr val="tx1"/>
                </a:solidFill>
              </a:rPr>
              <a:t>Now this thing became a sin, for the people went to worship before the one as far as Dan. And he made houses on high places, and </a:t>
            </a:r>
            <a:r>
              <a:rPr lang="en-US" sz="3000" b="1" dirty="0">
                <a:solidFill>
                  <a:schemeClr val="tx1"/>
                </a:solidFill>
              </a:rPr>
              <a:t>﻿﻿made priests from among ﻿﻿all the people who were not of the sons of Levi</a:t>
            </a:r>
            <a:r>
              <a:rPr lang="en-US" sz="3000" dirty="0">
                <a:solidFill>
                  <a:schemeClr val="tx1"/>
                </a:solidFill>
              </a:rPr>
              <a:t>.” (I Kings 12:30-31)</a:t>
            </a:r>
          </a:p>
        </p:txBody>
      </p:sp>
    </p:spTree>
    <p:extLst>
      <p:ext uri="{BB962C8B-B14F-4D97-AF65-F5344CB8AC3E}">
        <p14:creationId xmlns:p14="http://schemas.microsoft.com/office/powerpoint/2010/main" val="26953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fontScale="85000" lnSpcReduction="10000"/>
          </a:bodyPr>
          <a:lstStyle/>
          <a:p>
            <a:pPr>
              <a:buClr>
                <a:schemeClr val="tx1"/>
              </a:buClr>
            </a:pPr>
            <a:r>
              <a:rPr lang="en-US" sz="3300" dirty="0"/>
              <a:t>Jeroboam led the people down a path of </a:t>
            </a:r>
            <a:r>
              <a:rPr lang="en-US" sz="3300" b="1" u="sng" dirty="0"/>
              <a:t>idolatry</a:t>
            </a:r>
            <a:r>
              <a:rPr lang="en-US" sz="3300" dirty="0"/>
              <a:t> and </a:t>
            </a:r>
            <a:r>
              <a:rPr lang="en-US" sz="3300" b="1" i="1" u="sng" dirty="0"/>
              <a:t>rebellion</a:t>
            </a:r>
            <a:r>
              <a:rPr lang="en-US" sz="3300" dirty="0"/>
              <a:t> against the Lord</a:t>
            </a:r>
            <a:r>
              <a:rPr lang="en-US" sz="3300" dirty="0" smtClean="0"/>
              <a:t>:</a:t>
            </a:r>
          </a:p>
          <a:p>
            <a:pPr>
              <a:buClr>
                <a:schemeClr val="tx1"/>
              </a:buClr>
            </a:pPr>
            <a:endParaRPr lang="en-US" sz="1200" dirty="0" smtClean="0"/>
          </a:p>
          <a:p>
            <a:pPr marL="880110" lvl="1" indent="-514350">
              <a:buClr>
                <a:schemeClr val="tx1"/>
              </a:buClr>
              <a:buFont typeface="+mj-lt"/>
              <a:buAutoNum type="arabicParenR" startAt="3"/>
            </a:pPr>
            <a:r>
              <a:rPr lang="en-US" sz="3200" dirty="0">
                <a:solidFill>
                  <a:schemeClr val="tx1"/>
                </a:solidFill>
              </a:rPr>
              <a:t>“</a:t>
            </a:r>
            <a:r>
              <a:rPr lang="en-US" sz="3200" b="1" dirty="0">
                <a:solidFill>
                  <a:schemeClr val="tx1"/>
                </a:solidFill>
              </a:rPr>
              <a:t>Jeroboam instituted a feast</a:t>
            </a:r>
            <a:r>
              <a:rPr lang="en-US" sz="3200" dirty="0">
                <a:solidFill>
                  <a:schemeClr val="tx1"/>
                </a:solidFill>
              </a:rPr>
              <a:t> in the eighth month on the fifteenth day of the month, like the feast which is in Judah, and he went up to the altar; thus he did in Bethel, </a:t>
            </a:r>
            <a:r>
              <a:rPr lang="en-US" sz="3200" b="1" dirty="0">
                <a:solidFill>
                  <a:schemeClr val="tx1"/>
                </a:solidFill>
              </a:rPr>
              <a:t>sacrificing to the calves which he had made</a:t>
            </a:r>
            <a:r>
              <a:rPr lang="en-US" sz="3200" dirty="0">
                <a:solidFill>
                  <a:schemeClr val="tx1"/>
                </a:solidFill>
              </a:rPr>
              <a:t>. And he stationed in Bethel the priests of the high places which he had made. </a:t>
            </a:r>
            <a:r>
              <a:rPr lang="en-US" sz="3200" b="1" dirty="0">
                <a:solidFill>
                  <a:schemeClr val="tx1"/>
                </a:solidFill>
              </a:rPr>
              <a:t>Then he went up to the altar which he had made in Bethel</a:t>
            </a:r>
            <a:r>
              <a:rPr lang="en-US" sz="3200" dirty="0">
                <a:solidFill>
                  <a:schemeClr val="tx1"/>
                </a:solidFill>
              </a:rPr>
              <a:t> on the fifteenth day in the eighth month, even in the month which he had ﻿devised ﻿in his own heart; and </a:t>
            </a:r>
            <a:r>
              <a:rPr lang="en-US" sz="3200" b="1" dirty="0">
                <a:solidFill>
                  <a:schemeClr val="tx1"/>
                </a:solidFill>
              </a:rPr>
              <a:t>he instituted a feast for the sons of Israel and ﻿went up to the altar ﻿to burn ﻿incense</a:t>
            </a:r>
            <a:r>
              <a:rPr lang="en-US" sz="3200" dirty="0">
                <a:solidFill>
                  <a:schemeClr val="tx1"/>
                </a:solidFill>
              </a:rPr>
              <a:t>.” (I Kings 12:32-33)</a:t>
            </a:r>
          </a:p>
        </p:txBody>
      </p:sp>
    </p:spTree>
    <p:extLst>
      <p:ext uri="{BB962C8B-B14F-4D97-AF65-F5344CB8AC3E}">
        <p14:creationId xmlns:p14="http://schemas.microsoft.com/office/powerpoint/2010/main" val="144949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fontScale="92500" lnSpcReduction="20000"/>
          </a:bodyPr>
          <a:lstStyle/>
          <a:p>
            <a:pPr>
              <a:buClr>
                <a:schemeClr val="tx1"/>
              </a:buClr>
            </a:pPr>
            <a:r>
              <a:rPr lang="en-US" sz="3000" dirty="0"/>
              <a:t>Jeroboam’s actions evidenced a </a:t>
            </a:r>
            <a:r>
              <a:rPr lang="en-US" sz="3000" b="1" i="1" u="sng" dirty="0"/>
              <a:t>wicked</a:t>
            </a:r>
            <a:r>
              <a:rPr lang="en-US" sz="3000" dirty="0"/>
              <a:t> heart of unbelief and a complete lack of faith and trust in the Lord which will bring judgment upon him</a:t>
            </a:r>
            <a:r>
              <a:rPr lang="en-US" sz="3000" dirty="0" smtClean="0"/>
              <a:t>.</a:t>
            </a:r>
          </a:p>
          <a:p>
            <a:pPr>
              <a:buClr>
                <a:schemeClr val="tx1"/>
              </a:buClr>
            </a:pPr>
            <a:endParaRPr lang="en-US" sz="1200" dirty="0" smtClean="0"/>
          </a:p>
          <a:p>
            <a:pPr marL="880110" lvl="1" indent="-514350">
              <a:buClr>
                <a:schemeClr val="tx1"/>
              </a:buClr>
              <a:buFont typeface="+mj-lt"/>
              <a:buAutoNum type="arabicParenR"/>
            </a:pPr>
            <a:r>
              <a:rPr lang="en-US" sz="3000" dirty="0">
                <a:solidFill>
                  <a:schemeClr val="tx1"/>
                </a:solidFill>
              </a:rPr>
              <a:t>The first thing that Jeroboam did was to make two golden calves (or bulls) for the intended purpose of making these idols the </a:t>
            </a:r>
            <a:r>
              <a:rPr lang="en-US" sz="3000" b="1" i="1" u="sng" dirty="0">
                <a:solidFill>
                  <a:schemeClr val="tx1"/>
                </a:solidFill>
              </a:rPr>
              <a:t>object</a:t>
            </a:r>
            <a:r>
              <a:rPr lang="en-US" sz="3000" dirty="0">
                <a:solidFill>
                  <a:schemeClr val="tx1"/>
                </a:solidFill>
              </a:rPr>
              <a:t> of their worship and turning the people’s hearts </a:t>
            </a:r>
            <a:r>
              <a:rPr lang="en-US" sz="3000" b="1" i="1" u="sng" dirty="0">
                <a:solidFill>
                  <a:schemeClr val="tx1"/>
                </a:solidFill>
              </a:rPr>
              <a:t>away</a:t>
            </a:r>
            <a:r>
              <a:rPr lang="en-US" sz="3000" dirty="0">
                <a:solidFill>
                  <a:schemeClr val="tx1"/>
                </a:solidFill>
              </a:rPr>
              <a:t> from worshipping the Lord. This will later be openly condemned by the prophet Hosea (Hosea 8:5-6, 13:2-3</a:t>
            </a:r>
            <a:r>
              <a:rPr lang="en-US" sz="3000" dirty="0" smtClean="0">
                <a:solidFill>
                  <a:schemeClr val="tx1"/>
                </a:solidFill>
              </a:rPr>
              <a:t>).</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3000" dirty="0">
                <a:solidFill>
                  <a:schemeClr val="tx1"/>
                </a:solidFill>
              </a:rPr>
              <a:t>The second thing that Jeroboam did was to build new houses of worship (in high places) to </a:t>
            </a:r>
            <a:r>
              <a:rPr lang="en-US" sz="3000" b="1" i="1" u="sng" dirty="0">
                <a:solidFill>
                  <a:schemeClr val="tx1"/>
                </a:solidFill>
              </a:rPr>
              <a:t>replace</a:t>
            </a:r>
            <a:r>
              <a:rPr lang="en-US" sz="3000" dirty="0">
                <a:solidFill>
                  <a:schemeClr val="tx1"/>
                </a:solidFill>
              </a:rPr>
              <a:t> the need to go to Jerusalem where the temple was located to </a:t>
            </a:r>
            <a:r>
              <a:rPr lang="en-US" sz="3000" b="1" i="1" u="sng" dirty="0">
                <a:solidFill>
                  <a:schemeClr val="tx1"/>
                </a:solidFill>
              </a:rPr>
              <a:t>honor</a:t>
            </a:r>
            <a:r>
              <a:rPr lang="en-US" sz="3000" dirty="0">
                <a:solidFill>
                  <a:schemeClr val="tx1"/>
                </a:solidFill>
              </a:rPr>
              <a:t> the Lord and have ones sins </a:t>
            </a:r>
            <a:r>
              <a:rPr lang="en-US" sz="3000" b="1" i="1" u="sng" dirty="0">
                <a:solidFill>
                  <a:schemeClr val="tx1"/>
                </a:solidFill>
              </a:rPr>
              <a:t>atoned</a:t>
            </a:r>
            <a:r>
              <a:rPr lang="en-US" sz="3000" dirty="0">
                <a:solidFill>
                  <a:schemeClr val="tx1"/>
                </a:solidFill>
              </a:rPr>
              <a:t> for.</a:t>
            </a:r>
          </a:p>
        </p:txBody>
      </p:sp>
    </p:spTree>
    <p:extLst>
      <p:ext uri="{BB962C8B-B14F-4D97-AF65-F5344CB8AC3E}">
        <p14:creationId xmlns:p14="http://schemas.microsoft.com/office/powerpoint/2010/main" val="311541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lnSpcReduction="10000"/>
          </a:bodyPr>
          <a:lstStyle/>
          <a:p>
            <a:pPr>
              <a:buClr>
                <a:schemeClr val="tx1"/>
              </a:buClr>
            </a:pPr>
            <a:r>
              <a:rPr lang="en-US" sz="2800" dirty="0"/>
              <a:t>Jeroboam’s actions evidenced a </a:t>
            </a:r>
            <a:r>
              <a:rPr lang="en-US" sz="2800" b="1" i="1" u="sng" dirty="0"/>
              <a:t>wicked</a:t>
            </a:r>
            <a:r>
              <a:rPr lang="en-US" sz="2800" dirty="0"/>
              <a:t> heart of unbelief and a complete lack of faith and trust in the Lord which will bring judgment upon him</a:t>
            </a:r>
            <a:r>
              <a:rPr lang="en-US" sz="2800" dirty="0" smtClean="0"/>
              <a:t>.</a:t>
            </a:r>
          </a:p>
          <a:p>
            <a:pPr>
              <a:buClr>
                <a:schemeClr val="tx1"/>
              </a:buClr>
            </a:pPr>
            <a:endParaRPr lang="en-US" sz="1200" dirty="0" smtClean="0"/>
          </a:p>
          <a:p>
            <a:pPr marL="880110" lvl="1" indent="-514350">
              <a:buClr>
                <a:schemeClr val="tx1"/>
              </a:buClr>
              <a:buFont typeface="+mj-lt"/>
              <a:buAutoNum type="arabicParenR" startAt="3"/>
            </a:pPr>
            <a:r>
              <a:rPr lang="en-US" sz="2800" dirty="0">
                <a:solidFill>
                  <a:schemeClr val="tx1"/>
                </a:solidFill>
              </a:rPr>
              <a:t>The third things that Jeroboam did was to appoint his own set of </a:t>
            </a:r>
            <a:r>
              <a:rPr lang="en-US" sz="2800" b="1" i="1" u="sng" dirty="0">
                <a:solidFill>
                  <a:schemeClr val="tx1"/>
                </a:solidFill>
              </a:rPr>
              <a:t>priests</a:t>
            </a:r>
            <a:r>
              <a:rPr lang="en-US" sz="2800" dirty="0">
                <a:solidFill>
                  <a:schemeClr val="tx1"/>
                </a:solidFill>
              </a:rPr>
              <a:t> who were not descendants of Levi (the tribe from whom the Lord declared to be priests and able to conduct priestly activities) and who had no real </a:t>
            </a:r>
            <a:r>
              <a:rPr lang="en-US" sz="2800" b="1" i="1" u="sng" dirty="0">
                <a:solidFill>
                  <a:schemeClr val="tx1"/>
                </a:solidFill>
              </a:rPr>
              <a:t>spiritual</a:t>
            </a:r>
            <a:r>
              <a:rPr lang="en-US" sz="2800" dirty="0">
                <a:solidFill>
                  <a:schemeClr val="tx1"/>
                </a:solidFill>
              </a:rPr>
              <a:t> background or </a:t>
            </a:r>
            <a:r>
              <a:rPr lang="en-US" sz="2800" dirty="0" smtClean="0">
                <a:solidFill>
                  <a:schemeClr val="tx1"/>
                </a:solidFill>
              </a:rPr>
              <a:t>qualifications.</a:t>
            </a:r>
          </a:p>
          <a:p>
            <a:pPr marL="880110" lvl="1" indent="-514350">
              <a:buClr>
                <a:schemeClr val="tx1"/>
              </a:buClr>
              <a:buFont typeface="+mj-lt"/>
              <a:buAutoNum type="arabicParenR" startAt="3"/>
            </a:pPr>
            <a:endParaRPr lang="en-US" sz="1300" dirty="0">
              <a:solidFill>
                <a:schemeClr val="tx1"/>
              </a:solidFill>
            </a:endParaRPr>
          </a:p>
          <a:p>
            <a:pPr marL="880110" lvl="1" indent="-514350">
              <a:buClr>
                <a:schemeClr val="tx1"/>
              </a:buClr>
              <a:buFont typeface="+mj-lt"/>
              <a:buAutoNum type="arabicParenR" startAt="3"/>
            </a:pPr>
            <a:r>
              <a:rPr lang="en-US" sz="2800" dirty="0" smtClean="0">
                <a:solidFill>
                  <a:schemeClr val="tx1"/>
                </a:solidFill>
              </a:rPr>
              <a:t>The </a:t>
            </a:r>
            <a:r>
              <a:rPr lang="en-US" sz="2800" dirty="0">
                <a:solidFill>
                  <a:schemeClr val="tx1"/>
                </a:solidFill>
              </a:rPr>
              <a:t>fourth thing that Jeroboam did was to institute his own </a:t>
            </a:r>
            <a:r>
              <a:rPr lang="en-US" sz="2800" b="1" i="1" u="sng" dirty="0">
                <a:solidFill>
                  <a:schemeClr val="tx1"/>
                </a:solidFill>
              </a:rPr>
              <a:t>festivals</a:t>
            </a:r>
            <a:r>
              <a:rPr lang="en-US" sz="2800" dirty="0">
                <a:solidFill>
                  <a:schemeClr val="tx1"/>
                </a:solidFill>
              </a:rPr>
              <a:t> that were more tied to pagan gods and not the required feasts and festivals that the Lord required them to observe.</a:t>
            </a:r>
          </a:p>
        </p:txBody>
      </p:sp>
    </p:spTree>
    <p:extLst>
      <p:ext uri="{BB962C8B-B14F-4D97-AF65-F5344CB8AC3E}">
        <p14:creationId xmlns:p14="http://schemas.microsoft.com/office/powerpoint/2010/main" val="418259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fontScale="85000" lnSpcReduction="20000"/>
          </a:bodyPr>
          <a:lstStyle/>
          <a:p>
            <a:pPr>
              <a:buClr>
                <a:schemeClr val="tx1"/>
              </a:buClr>
            </a:pPr>
            <a:r>
              <a:rPr lang="en-US" sz="3200" dirty="0"/>
              <a:t>Each of these practices put into place by Jeroboam were </a:t>
            </a:r>
            <a:r>
              <a:rPr lang="en-US" sz="3200" b="1" i="1" u="sng" dirty="0"/>
              <a:t>intentional</a:t>
            </a:r>
            <a:r>
              <a:rPr lang="en-US" sz="3200" dirty="0"/>
              <a:t> and the purpose was to draw the hearts of the people </a:t>
            </a:r>
            <a:r>
              <a:rPr lang="en-US" sz="3200" b="1" i="1" u="sng" dirty="0"/>
              <a:t>away</a:t>
            </a:r>
            <a:r>
              <a:rPr lang="en-US" sz="3200" dirty="0"/>
              <a:t> from the One True God</a:t>
            </a:r>
            <a:r>
              <a:rPr lang="en-US" sz="3200" dirty="0" smtClean="0"/>
              <a:t>!</a:t>
            </a:r>
          </a:p>
          <a:p>
            <a:pPr>
              <a:buClr>
                <a:schemeClr val="tx1"/>
              </a:buClr>
            </a:pPr>
            <a:endParaRPr lang="en-US" sz="1200" dirty="0" smtClean="0"/>
          </a:p>
          <a:p>
            <a:pPr marL="880110" lvl="1" indent="-514350">
              <a:buClr>
                <a:schemeClr val="tx1"/>
              </a:buClr>
              <a:buFont typeface="+mj-lt"/>
              <a:buAutoNum type="arabicParenR"/>
            </a:pPr>
            <a:r>
              <a:rPr lang="en-US" sz="3200" dirty="0">
                <a:solidFill>
                  <a:schemeClr val="tx1"/>
                </a:solidFill>
              </a:rPr>
              <a:t>Jeroboam actually researched the other false pagan religion and used those findings to put his evil plan in place</a:t>
            </a:r>
            <a:r>
              <a:rPr lang="en-US" sz="3200" dirty="0" smtClean="0">
                <a:solidFill>
                  <a:schemeClr val="tx1"/>
                </a:solidFill>
              </a:rPr>
              <a:t>.</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3200" dirty="0">
                <a:solidFill>
                  <a:schemeClr val="tx1"/>
                </a:solidFill>
              </a:rPr>
              <a:t>These actions polluted and stained the people of the northern tribes of Israel for generations and they ultimately lost their </a:t>
            </a:r>
            <a:r>
              <a:rPr lang="en-US" sz="3200" b="1" i="1" u="sng" dirty="0">
                <a:solidFill>
                  <a:schemeClr val="tx1"/>
                </a:solidFill>
              </a:rPr>
              <a:t>identity</a:t>
            </a:r>
            <a:r>
              <a:rPr lang="en-US" sz="3200" dirty="0">
                <a:solidFill>
                  <a:schemeClr val="tx1"/>
                </a:solidFill>
              </a:rPr>
              <a:t> and </a:t>
            </a:r>
            <a:r>
              <a:rPr lang="en-US" sz="3200" b="1" i="1" u="sng" dirty="0">
                <a:solidFill>
                  <a:schemeClr val="tx1"/>
                </a:solidFill>
              </a:rPr>
              <a:t>standing</a:t>
            </a:r>
            <a:r>
              <a:rPr lang="en-US" sz="3200" dirty="0">
                <a:solidFill>
                  <a:schemeClr val="tx1"/>
                </a:solidFill>
              </a:rPr>
              <a:t> as a people who once worshipped God and God alone</a:t>
            </a:r>
            <a:r>
              <a:rPr lang="en-US" sz="3200" dirty="0" smtClean="0">
                <a:solidFill>
                  <a:schemeClr val="tx1"/>
                </a:solidFill>
              </a:rPr>
              <a:t>!</a:t>
            </a:r>
          </a:p>
          <a:p>
            <a:pPr marL="880110" lvl="1" indent="-514350">
              <a:buClr>
                <a:schemeClr val="tx1"/>
              </a:buClr>
              <a:buFont typeface="+mj-lt"/>
              <a:buAutoNum type="arabicParenR"/>
            </a:pPr>
            <a:endParaRPr lang="en-US" sz="1500" dirty="0" smtClean="0">
              <a:solidFill>
                <a:schemeClr val="tx1"/>
              </a:solidFill>
            </a:endParaRPr>
          </a:p>
          <a:p>
            <a:pPr marL="880110" lvl="1" indent="-514350">
              <a:buClr>
                <a:schemeClr val="tx1"/>
              </a:buClr>
              <a:buFont typeface="+mj-lt"/>
              <a:buAutoNum type="arabicParenR"/>
            </a:pPr>
            <a:r>
              <a:rPr lang="en-US" sz="3200" dirty="0" smtClean="0">
                <a:solidFill>
                  <a:schemeClr val="tx1"/>
                </a:solidFill>
              </a:rPr>
              <a:t>Many </a:t>
            </a:r>
            <a:r>
              <a:rPr lang="en-US" sz="3200" dirty="0">
                <a:solidFill>
                  <a:schemeClr val="tx1"/>
                </a:solidFill>
              </a:rPr>
              <a:t>of the true Levitical priests of the northern tribes would have nothing to do with these false practices and moved to the southern territory of Judah, as they recognized this </a:t>
            </a:r>
            <a:r>
              <a:rPr lang="en-US" sz="3200" b="1" i="1" u="sng" dirty="0">
                <a:solidFill>
                  <a:schemeClr val="tx1"/>
                </a:solidFill>
              </a:rPr>
              <a:t>apostasy</a:t>
            </a:r>
            <a:r>
              <a:rPr lang="en-US" sz="3200" dirty="0">
                <a:solidFill>
                  <a:schemeClr val="tx1"/>
                </a:solidFill>
              </a:rPr>
              <a:t> and departure from the </a:t>
            </a:r>
            <a:r>
              <a:rPr lang="en-US" sz="3200" b="1" i="1" u="sng" dirty="0">
                <a:solidFill>
                  <a:schemeClr val="tx1"/>
                </a:solidFill>
              </a:rPr>
              <a:t>truth</a:t>
            </a:r>
            <a:r>
              <a:rPr lang="en-US" sz="3200" dirty="0">
                <a:solidFill>
                  <a:schemeClr val="tx1"/>
                </a:solidFill>
              </a:rPr>
              <a:t>.</a:t>
            </a:r>
            <a:endParaRPr lang="en-US" sz="3000" dirty="0">
              <a:solidFill>
                <a:schemeClr val="tx1"/>
              </a:solidFill>
            </a:endParaRPr>
          </a:p>
        </p:txBody>
      </p:sp>
    </p:spTree>
    <p:extLst>
      <p:ext uri="{BB962C8B-B14F-4D97-AF65-F5344CB8AC3E}">
        <p14:creationId xmlns:p14="http://schemas.microsoft.com/office/powerpoint/2010/main" val="277052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14400"/>
            <a:ext cx="8458200" cy="5562600"/>
          </a:xfrm>
        </p:spPr>
        <p:txBody>
          <a:bodyPr>
            <a:normAutofit/>
          </a:bodyPr>
          <a:lstStyle/>
          <a:p>
            <a:pPr marL="0" indent="0" algn="ctr">
              <a:buClr>
                <a:schemeClr val="tx1"/>
              </a:buClr>
              <a:buNone/>
            </a:pPr>
            <a:r>
              <a:rPr lang="en-US" sz="5400" dirty="0"/>
              <a:t>These changes made by Jeroboam made it easier for the people to worship as they </a:t>
            </a:r>
            <a:r>
              <a:rPr lang="en-US" sz="5400" b="1" i="1" u="sng" dirty="0"/>
              <a:t>pleased</a:t>
            </a:r>
            <a:r>
              <a:rPr lang="en-US" sz="5400" dirty="0"/>
              <a:t> and the desire for their former way of true worship </a:t>
            </a:r>
            <a:r>
              <a:rPr lang="en-US" sz="5400" b="1" i="1" u="sng" dirty="0"/>
              <a:t>diminished</a:t>
            </a:r>
            <a:r>
              <a:rPr lang="en-US" sz="5400" dirty="0"/>
              <a:t>.</a:t>
            </a:r>
            <a:endParaRPr lang="en-US" sz="5400" dirty="0">
              <a:solidFill>
                <a:schemeClr val="tx1"/>
              </a:solidFill>
            </a:endParaRPr>
          </a:p>
        </p:txBody>
      </p:sp>
    </p:spTree>
    <p:extLst>
      <p:ext uri="{BB962C8B-B14F-4D97-AF65-F5344CB8AC3E}">
        <p14:creationId xmlns:p14="http://schemas.microsoft.com/office/powerpoint/2010/main" val="3428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1253196"/>
          </a:xfrm>
        </p:spPr>
        <p:txBody>
          <a:bodyPr/>
          <a:lstStyle/>
          <a:p>
            <a:r>
              <a:rPr lang="en-US" sz="3200" dirty="0">
                <a:solidFill>
                  <a:schemeClr val="tx1"/>
                </a:solidFill>
              </a:rPr>
              <a:t>Jeroboam and his family face judgment </a:t>
            </a:r>
            <a:endParaRPr lang="en-US" sz="3200" dirty="0" smtClean="0">
              <a:solidFill>
                <a:schemeClr val="tx1"/>
              </a:solidFill>
            </a:endParaRPr>
          </a:p>
          <a:p>
            <a:r>
              <a:rPr lang="en-US" sz="3200" dirty="0" smtClean="0">
                <a:solidFill>
                  <a:schemeClr val="tx1"/>
                </a:solidFill>
              </a:rPr>
              <a:t>(</a:t>
            </a:r>
            <a:r>
              <a:rPr lang="en-US" sz="3200" dirty="0">
                <a:solidFill>
                  <a:schemeClr val="tx1"/>
                </a:solidFill>
              </a:rPr>
              <a:t>I Kings 14)</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Jeroboam (931-910 B.C)</a:t>
            </a:r>
            <a:endParaRPr lang="en-US" dirty="0"/>
          </a:p>
        </p:txBody>
      </p:sp>
    </p:spTree>
    <p:extLst>
      <p:ext uri="{BB962C8B-B14F-4D97-AF65-F5344CB8AC3E}">
        <p14:creationId xmlns:p14="http://schemas.microsoft.com/office/powerpoint/2010/main" val="337086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533400"/>
            <a:ext cx="8458200" cy="5562600"/>
          </a:xfrm>
        </p:spPr>
        <p:txBody>
          <a:bodyPr>
            <a:noAutofit/>
          </a:bodyPr>
          <a:lstStyle/>
          <a:p>
            <a:pPr marL="0" indent="0" algn="ctr">
              <a:buClr>
                <a:schemeClr val="tx1"/>
              </a:buClr>
              <a:buNone/>
            </a:pPr>
            <a:r>
              <a:rPr lang="en-US" sz="3600" dirty="0"/>
              <a:t>“Go, say to Jeroboam, Thus says the Lord God of Israel, because I exalted you from among the people and made you leader over My people Israel, and ﻿tore the kingdom away from the house of David and gave it to you; </a:t>
            </a:r>
            <a:r>
              <a:rPr lang="en-US" sz="3600" u="sng" dirty="0"/>
              <a:t>yet you have not been like My servant David</a:t>
            </a:r>
            <a:r>
              <a:rPr lang="en-US" sz="3600" dirty="0"/>
              <a:t>, who kept My commandments and who followed Me with all his heart, ﻿to do only that which was right in My sight;” (I Kings 14:7-8)</a:t>
            </a:r>
            <a:endParaRPr lang="en-US" sz="3600" dirty="0">
              <a:solidFill>
                <a:schemeClr val="tx1"/>
              </a:solidFill>
            </a:endParaRPr>
          </a:p>
        </p:txBody>
      </p:sp>
    </p:spTree>
    <p:extLst>
      <p:ext uri="{BB962C8B-B14F-4D97-AF65-F5344CB8AC3E}">
        <p14:creationId xmlns:p14="http://schemas.microsoft.com/office/powerpoint/2010/main" val="274130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96000"/>
          </a:xfrm>
        </p:spPr>
        <p:txBody>
          <a:bodyPr>
            <a:normAutofit fontScale="92500" lnSpcReduction="10000"/>
          </a:bodyPr>
          <a:lstStyle/>
          <a:p>
            <a:pPr marL="0" indent="0" algn="ctr">
              <a:buClr>
                <a:schemeClr val="tx1"/>
              </a:buClr>
              <a:buNone/>
            </a:pPr>
            <a:r>
              <a:rPr lang="en-US" sz="3000" dirty="0"/>
              <a:t>“</a:t>
            </a:r>
            <a:r>
              <a:rPr lang="en-US" sz="3000" b="1" dirty="0"/>
              <a:t>You also have done more evil than all who were before you</a:t>
            </a:r>
            <a:r>
              <a:rPr lang="en-US" sz="3000" dirty="0"/>
              <a:t>, and have gone and </a:t>
            </a:r>
            <a:r>
              <a:rPr lang="en-US" sz="3000" b="1" dirty="0"/>
              <a:t>made for yourself other gods and molten images to provoke Me to anger</a:t>
            </a:r>
            <a:r>
              <a:rPr lang="en-US" sz="3000" dirty="0"/>
              <a:t>, and have cast Me behind your back; therefore </a:t>
            </a:r>
            <a:r>
              <a:rPr lang="en-US" sz="3000" b="1" dirty="0"/>
              <a:t>behold, I am bringing calamity on the house of Jeroboam</a:t>
            </a:r>
            <a:r>
              <a:rPr lang="en-US" sz="3000" dirty="0"/>
              <a:t>, and will cut off from Jeroboam every male person, both bond and free in Israel, and I will make a clean sweep of the house of Jeroboam, as one sweeps away dung until it is all gone.” (I Kings 14:9-10</a:t>
            </a:r>
            <a:r>
              <a:rPr lang="en-US" sz="3000" dirty="0" smtClean="0"/>
              <a:t>)</a:t>
            </a:r>
          </a:p>
          <a:p>
            <a:pPr>
              <a:buClr>
                <a:schemeClr val="tx1"/>
              </a:buClr>
            </a:pPr>
            <a:endParaRPr lang="en-US" sz="1200" dirty="0" smtClean="0"/>
          </a:p>
          <a:p>
            <a:pPr marL="880110" lvl="1" indent="-514350">
              <a:buClr>
                <a:schemeClr val="tx1"/>
              </a:buClr>
              <a:buFont typeface="+mj-lt"/>
              <a:buAutoNum type="arabicParenR"/>
            </a:pPr>
            <a:r>
              <a:rPr lang="en-US" sz="3000" dirty="0">
                <a:solidFill>
                  <a:schemeClr val="tx1"/>
                </a:solidFill>
              </a:rPr>
              <a:t>Jeroboam’s pursuit of </a:t>
            </a:r>
            <a:r>
              <a:rPr lang="en-US" sz="3000" b="1" i="1" u="sng" dirty="0">
                <a:solidFill>
                  <a:schemeClr val="tx1"/>
                </a:solidFill>
              </a:rPr>
              <a:t>idolatry</a:t>
            </a:r>
            <a:r>
              <a:rPr lang="en-US" sz="3000" dirty="0">
                <a:solidFill>
                  <a:schemeClr val="tx1"/>
                </a:solidFill>
              </a:rPr>
              <a:t> was his major </a:t>
            </a:r>
            <a:r>
              <a:rPr lang="en-US" sz="3000" dirty="0" smtClean="0">
                <a:solidFill>
                  <a:schemeClr val="tx1"/>
                </a:solidFill>
              </a:rPr>
              <a:t>downfall</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3000" dirty="0">
                <a:solidFill>
                  <a:schemeClr val="tx1"/>
                </a:solidFill>
              </a:rPr>
              <a:t>His active </a:t>
            </a:r>
            <a:r>
              <a:rPr lang="en-US" sz="3000" b="1" i="1" u="sng" dirty="0">
                <a:solidFill>
                  <a:schemeClr val="tx1"/>
                </a:solidFill>
              </a:rPr>
              <a:t>rebellion</a:t>
            </a:r>
            <a:r>
              <a:rPr lang="en-US" sz="3000" dirty="0">
                <a:solidFill>
                  <a:schemeClr val="tx1"/>
                </a:solidFill>
              </a:rPr>
              <a:t> against the Lord also brought judgment to his family</a:t>
            </a:r>
          </a:p>
        </p:txBody>
      </p:sp>
    </p:spTree>
    <p:extLst>
      <p:ext uri="{BB962C8B-B14F-4D97-AF65-F5344CB8AC3E}">
        <p14:creationId xmlns:p14="http://schemas.microsoft.com/office/powerpoint/2010/main" val="385935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6324600"/>
          </a:xfrm>
        </p:spPr>
        <p:txBody>
          <a:bodyPr>
            <a:normAutofit lnSpcReduction="10000"/>
          </a:bodyPr>
          <a:lstStyle/>
          <a:p>
            <a:pPr>
              <a:buClr>
                <a:schemeClr val="tx1"/>
              </a:buClr>
            </a:pPr>
            <a:r>
              <a:rPr lang="en-US" sz="2800" dirty="0"/>
              <a:t>“Anyone belonging to Jeroboam who dies in the city the dogs will eat. And he who dies in the field the birds of the heavens will eat; for the Lord has spoken it.” (I Kings 14:11</a:t>
            </a:r>
            <a:r>
              <a:rPr lang="en-US" sz="2800" dirty="0" smtClean="0"/>
              <a:t>)</a:t>
            </a:r>
          </a:p>
          <a:p>
            <a:pPr>
              <a:buClr>
                <a:schemeClr val="tx1"/>
              </a:buClr>
            </a:pPr>
            <a:endParaRPr lang="en-US" sz="1300" dirty="0"/>
          </a:p>
          <a:p>
            <a:pPr>
              <a:buClr>
                <a:schemeClr val="tx1"/>
              </a:buClr>
            </a:pPr>
            <a:r>
              <a:rPr lang="en-US" sz="2800" dirty="0"/>
              <a:t>“Moreover, the Lord will raise up for Himself a king over Israel who will cut off the house of Jeroboam this day and from now on. For the Lord will strike Israel, as a reed is shaken in the water; and ﻿He will uproot Israel from this good land which He gave to their fathers, and will scatter them beyond the Euphrates River, because they have made their Asherim, provoking the Lord to anger. He will give up Israel on account of the sins of Jeroboam, which he committed and with which he made Israel to sin.” (I Kings 14:14-16)</a:t>
            </a:r>
          </a:p>
        </p:txBody>
      </p:sp>
    </p:spTree>
    <p:extLst>
      <p:ext uri="{BB962C8B-B14F-4D97-AF65-F5344CB8AC3E}">
        <p14:creationId xmlns:p14="http://schemas.microsoft.com/office/powerpoint/2010/main" val="182233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486400"/>
          </a:xfrm>
        </p:spPr>
        <p:txBody>
          <a:bodyPr>
            <a:normAutofit/>
          </a:bodyPr>
          <a:lstStyle/>
          <a:p>
            <a:pPr marL="514350" indent="-514350">
              <a:buClr>
                <a:schemeClr val="tx1"/>
              </a:buClr>
              <a:buFont typeface="+mj-lt"/>
              <a:buAutoNum type="arabicPeriod" startAt="7"/>
            </a:pPr>
            <a:r>
              <a:rPr lang="en-US" sz="2800" dirty="0"/>
              <a:t>Jeroboam was clearly a very </a:t>
            </a:r>
            <a:r>
              <a:rPr lang="en-US" sz="2800" b="1" i="1" u="sng" dirty="0"/>
              <a:t>powerful</a:t>
            </a:r>
            <a:r>
              <a:rPr lang="en-US" sz="2800" dirty="0"/>
              <a:t> man who managed to draw the 10 tribes of Israel to follow him and he successfully ruled the Northern Kingdom for some time. His reign lasted a total of </a:t>
            </a:r>
            <a:r>
              <a:rPr lang="en-US" sz="2800" b="1" i="1" u="sng" dirty="0"/>
              <a:t>22</a:t>
            </a:r>
            <a:r>
              <a:rPr lang="en-US" sz="2800" dirty="0"/>
              <a:t> years and his son Nadab succeeded him to the throne of </a:t>
            </a:r>
            <a:r>
              <a:rPr lang="en-US" sz="2800" dirty="0" smtClean="0"/>
              <a:t>Israel.</a:t>
            </a:r>
          </a:p>
          <a:p>
            <a:pPr marL="514350" indent="-514350">
              <a:buClr>
                <a:schemeClr val="tx1"/>
              </a:buClr>
              <a:buFont typeface="+mj-lt"/>
              <a:buAutoNum type="arabicPeriod" startAt="7"/>
            </a:pPr>
            <a:endParaRPr lang="en-US" sz="2800" dirty="0"/>
          </a:p>
          <a:p>
            <a:pPr marL="514350" indent="-514350">
              <a:buClr>
                <a:schemeClr val="tx1"/>
              </a:buClr>
              <a:buFont typeface="+mj-lt"/>
              <a:buAutoNum type="arabicPeriod" startAt="7"/>
            </a:pPr>
            <a:r>
              <a:rPr lang="en-US" sz="2800" dirty="0" smtClean="0"/>
              <a:t>Jeroboam’s </a:t>
            </a:r>
            <a:r>
              <a:rPr lang="en-US" sz="2800" dirty="0"/>
              <a:t>downfall was in his lack of </a:t>
            </a:r>
            <a:r>
              <a:rPr lang="en-US" sz="2800" b="1" i="1" u="sng" dirty="0"/>
              <a:t>commitment</a:t>
            </a:r>
            <a:r>
              <a:rPr lang="en-US" sz="2800" dirty="0"/>
              <a:t> to the Lord. Had he been obedient to the Lord, then he might have been a blessed and spiritually effective king.</a:t>
            </a:r>
          </a:p>
        </p:txBody>
      </p:sp>
    </p:spTree>
    <p:extLst>
      <p:ext uri="{BB962C8B-B14F-4D97-AF65-F5344CB8AC3E}">
        <p14:creationId xmlns:p14="http://schemas.microsoft.com/office/powerpoint/2010/main" val="7096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872196"/>
          </a:xfrm>
        </p:spPr>
        <p:txBody>
          <a:bodyPr/>
          <a:lstStyle/>
          <a:p>
            <a:r>
              <a:rPr lang="en-US" sz="3200" dirty="0">
                <a:solidFill>
                  <a:schemeClr val="tx1"/>
                </a:solidFill>
              </a:rPr>
              <a:t>A little background on Rehoboam:</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Rehoboam (931-917 B.C)</a:t>
            </a:r>
            <a:endParaRPr lang="en-US" dirty="0"/>
          </a:p>
        </p:txBody>
      </p:sp>
    </p:spTree>
    <p:extLst>
      <p:ext uri="{BB962C8B-B14F-4D97-AF65-F5344CB8AC3E}">
        <p14:creationId xmlns:p14="http://schemas.microsoft.com/office/powerpoint/2010/main" val="179604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534400" cy="5943600"/>
          </a:xfrm>
        </p:spPr>
        <p:txBody>
          <a:bodyPr>
            <a:normAutofit/>
          </a:bodyPr>
          <a:lstStyle/>
          <a:p>
            <a:pPr>
              <a:buClr>
                <a:schemeClr val="tx1"/>
              </a:buClr>
            </a:pPr>
            <a:r>
              <a:rPr lang="en-US" sz="2800" dirty="0"/>
              <a:t>His mother was Naamah (I Kings 14:21</a:t>
            </a:r>
            <a:r>
              <a:rPr lang="en-US" sz="2800" dirty="0" smtClean="0"/>
              <a:t>)</a:t>
            </a:r>
          </a:p>
          <a:p>
            <a:pPr>
              <a:buClr>
                <a:schemeClr val="tx1"/>
              </a:buClr>
            </a:pPr>
            <a:endParaRPr lang="en-US" sz="2800" dirty="0"/>
          </a:p>
          <a:p>
            <a:pPr marL="880110" lvl="1" indent="-514350">
              <a:buClr>
                <a:schemeClr val="tx1"/>
              </a:buClr>
              <a:buFont typeface="+mj-lt"/>
              <a:buAutoNum type="arabicParenR"/>
            </a:pPr>
            <a:r>
              <a:rPr lang="en-US" sz="2800" dirty="0">
                <a:solidFill>
                  <a:schemeClr val="tx1"/>
                </a:solidFill>
              </a:rPr>
              <a:t>She was an Ammonite (descendant of Ammon – son of Lot and his daughter</a:t>
            </a:r>
            <a:r>
              <a:rPr lang="en-US" sz="2800" dirty="0" smtClean="0">
                <a:solidFill>
                  <a:schemeClr val="tx1"/>
                </a:solidFill>
              </a:rPr>
              <a:t>)</a:t>
            </a:r>
          </a:p>
          <a:p>
            <a:pPr marL="880110" lvl="1" indent="-514350">
              <a:buClr>
                <a:schemeClr val="tx1"/>
              </a:buClr>
              <a:buFont typeface="+mj-lt"/>
              <a:buAutoNum type="arabicParenR"/>
            </a:pPr>
            <a:endParaRPr lang="en-US" sz="2800" dirty="0">
              <a:solidFill>
                <a:schemeClr val="tx1"/>
              </a:solidFill>
            </a:endParaRPr>
          </a:p>
          <a:p>
            <a:pPr marL="880110" lvl="1" indent="-514350">
              <a:buClr>
                <a:schemeClr val="tx1"/>
              </a:buClr>
              <a:buFont typeface="+mj-lt"/>
              <a:buAutoNum type="arabicParenR"/>
            </a:pPr>
            <a:r>
              <a:rPr lang="en-US" sz="2800" dirty="0">
                <a:solidFill>
                  <a:schemeClr val="tx1"/>
                </a:solidFill>
              </a:rPr>
              <a:t>She was one of Solomon’s many foreign wives and she probably worshipped the pagan god Molech</a:t>
            </a:r>
            <a:r>
              <a:rPr lang="en-US" sz="2800" dirty="0" smtClean="0">
                <a:solidFill>
                  <a:schemeClr val="tx1"/>
                </a:solidFill>
              </a:rPr>
              <a:t>.</a:t>
            </a:r>
          </a:p>
          <a:p>
            <a:pPr marL="880110" lvl="1" indent="-514350">
              <a:buClr>
                <a:schemeClr val="tx1"/>
              </a:buClr>
              <a:buFont typeface="+mj-lt"/>
              <a:buAutoNum type="arabicParenR"/>
            </a:pPr>
            <a:endParaRPr lang="en-US" sz="2800" dirty="0">
              <a:solidFill>
                <a:schemeClr val="tx1"/>
              </a:solidFill>
            </a:endParaRPr>
          </a:p>
          <a:p>
            <a:pPr marL="880110" lvl="1" indent="-514350">
              <a:buClr>
                <a:schemeClr val="tx1"/>
              </a:buClr>
              <a:buFont typeface="+mj-lt"/>
              <a:buAutoNum type="arabicParenR"/>
            </a:pPr>
            <a:r>
              <a:rPr lang="en-US" sz="2800" dirty="0">
                <a:solidFill>
                  <a:schemeClr val="tx1"/>
                </a:solidFill>
              </a:rPr>
              <a:t>Many Bible scholars conclude that she was very influential in re-establishing Canaanite worship of false deities during Rehoboam’s reign.</a:t>
            </a:r>
          </a:p>
        </p:txBody>
      </p:sp>
    </p:spTree>
    <p:extLst>
      <p:ext uri="{BB962C8B-B14F-4D97-AF65-F5344CB8AC3E}">
        <p14:creationId xmlns:p14="http://schemas.microsoft.com/office/powerpoint/2010/main" val="308616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914400"/>
            <a:ext cx="8229600" cy="4648200"/>
          </a:xfrm>
        </p:spPr>
        <p:txBody>
          <a:bodyPr>
            <a:normAutofit/>
          </a:bodyPr>
          <a:lstStyle/>
          <a:p>
            <a:pPr>
              <a:buClr>
                <a:schemeClr val="tx1"/>
              </a:buClr>
            </a:pPr>
            <a:r>
              <a:rPr lang="en-US" sz="2800" dirty="0"/>
              <a:t>His father of course was </a:t>
            </a:r>
            <a:r>
              <a:rPr lang="en-US" sz="2800" dirty="0" smtClean="0"/>
              <a:t>Solomon</a:t>
            </a:r>
          </a:p>
          <a:p>
            <a:pPr>
              <a:buClr>
                <a:schemeClr val="tx1"/>
              </a:buClr>
            </a:pPr>
            <a:endParaRPr lang="en-US" sz="2800" dirty="0"/>
          </a:p>
          <a:p>
            <a:pPr marL="822960" lvl="1" indent="-457200">
              <a:buClr>
                <a:schemeClr val="tx1"/>
              </a:buClr>
              <a:buFont typeface="+mj-lt"/>
              <a:buAutoNum type="arabicParenR"/>
            </a:pPr>
            <a:r>
              <a:rPr lang="en-US" sz="2800" dirty="0">
                <a:solidFill>
                  <a:schemeClr val="tx1"/>
                </a:solidFill>
              </a:rPr>
              <a:t>This would make him from the royal lineage of Judah</a:t>
            </a:r>
          </a:p>
          <a:p>
            <a:pPr marL="880110" lvl="1" indent="-514350">
              <a:buClr>
                <a:schemeClr val="tx1"/>
              </a:buClr>
              <a:buFont typeface="+mj-lt"/>
              <a:buAutoNum type="arabicParenR"/>
            </a:pPr>
            <a:endParaRPr lang="en-US" sz="2800" dirty="0">
              <a:solidFill>
                <a:schemeClr val="tx1"/>
              </a:solidFill>
            </a:endParaRPr>
          </a:p>
          <a:p>
            <a:pPr marL="880110" lvl="1" indent="-514350">
              <a:buClr>
                <a:schemeClr val="tx1"/>
              </a:buClr>
              <a:buFont typeface="+mj-lt"/>
              <a:buAutoNum type="arabicParenR"/>
            </a:pPr>
            <a:r>
              <a:rPr lang="en-US" sz="2800" dirty="0">
                <a:solidFill>
                  <a:schemeClr val="tx1"/>
                </a:solidFill>
              </a:rPr>
              <a:t>With all of Solomon’s wives he must have had others sons but Rehoboam was the only one mentioned and the one who succeeded Solomon to the throne.</a:t>
            </a:r>
          </a:p>
        </p:txBody>
      </p:sp>
    </p:spTree>
    <p:extLst>
      <p:ext uri="{BB962C8B-B14F-4D97-AF65-F5344CB8AC3E}">
        <p14:creationId xmlns:p14="http://schemas.microsoft.com/office/powerpoint/2010/main" val="296265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381000"/>
            <a:ext cx="8229600" cy="6096000"/>
          </a:xfrm>
        </p:spPr>
        <p:txBody>
          <a:bodyPr>
            <a:normAutofit lnSpcReduction="10000"/>
          </a:bodyPr>
          <a:lstStyle/>
          <a:p>
            <a:pPr>
              <a:buClr>
                <a:schemeClr val="tx1"/>
              </a:buClr>
            </a:pPr>
            <a:r>
              <a:rPr lang="en-US" sz="2800" dirty="0"/>
              <a:t>There is no evidence of any spiritual interest, no special relationship with any of the prophets and no covenantal promises from the Lord were made to Rehoboam</a:t>
            </a:r>
            <a:r>
              <a:rPr lang="en-US" sz="2800" dirty="0" smtClean="0"/>
              <a:t>.</a:t>
            </a:r>
          </a:p>
          <a:p>
            <a:pPr>
              <a:buClr>
                <a:schemeClr val="tx1"/>
              </a:buClr>
            </a:pPr>
            <a:endParaRPr lang="en-US" sz="2800" dirty="0" smtClean="0"/>
          </a:p>
          <a:p>
            <a:pPr>
              <a:buClr>
                <a:schemeClr val="tx1"/>
              </a:buClr>
            </a:pPr>
            <a:r>
              <a:rPr lang="en-US" sz="2800" dirty="0" smtClean="0"/>
              <a:t>With </a:t>
            </a:r>
            <a:r>
              <a:rPr lang="en-US" sz="2800" dirty="0"/>
              <a:t>all of Solomon’s personal failures and the influence of various pagan rituals and practices, Rehoboam’s life will echo his apparent upbringing</a:t>
            </a:r>
            <a:r>
              <a:rPr lang="en-US" sz="2800" dirty="0" smtClean="0"/>
              <a:t>.</a:t>
            </a:r>
          </a:p>
          <a:p>
            <a:pPr>
              <a:buClr>
                <a:schemeClr val="tx1"/>
              </a:buClr>
            </a:pPr>
            <a:endParaRPr lang="en-US" sz="2800" dirty="0">
              <a:solidFill>
                <a:schemeClr val="tx1"/>
              </a:solidFill>
            </a:endParaRPr>
          </a:p>
          <a:p>
            <a:pPr>
              <a:buClr>
                <a:schemeClr val="tx1"/>
              </a:buClr>
            </a:pPr>
            <a:r>
              <a:rPr lang="en-US" sz="2800" dirty="0"/>
              <a:t>He (like all of the kings of the Southern Kingdom of Judah) will reign from Jerusalem which (until the division of the kingdom) was the religious and political center during the reign of his father and grandfather for approx. 73 years.</a:t>
            </a:r>
            <a:endParaRPr lang="en-US" sz="2800" dirty="0">
              <a:solidFill>
                <a:schemeClr val="tx1"/>
              </a:solidFill>
            </a:endParaRPr>
          </a:p>
        </p:txBody>
      </p:sp>
    </p:spTree>
    <p:extLst>
      <p:ext uri="{BB962C8B-B14F-4D97-AF65-F5344CB8AC3E}">
        <p14:creationId xmlns:p14="http://schemas.microsoft.com/office/powerpoint/2010/main" val="347978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143000"/>
            <a:ext cx="8229600" cy="4648200"/>
          </a:xfrm>
        </p:spPr>
        <p:txBody>
          <a:bodyPr>
            <a:normAutofit/>
          </a:bodyPr>
          <a:lstStyle/>
          <a:p>
            <a:pPr>
              <a:buClr>
                <a:schemeClr val="tx1"/>
              </a:buClr>
            </a:pPr>
            <a:r>
              <a:rPr lang="en-US" sz="2800" dirty="0"/>
              <a:t>Rehoboam will begin his reign as king at the age of 41 and he will reign a total of 17 years (931 B.C. to 913B.C</a:t>
            </a:r>
            <a:r>
              <a:rPr lang="en-US" sz="2800" dirty="0" smtClean="0"/>
              <a:t>)</a:t>
            </a:r>
          </a:p>
          <a:p>
            <a:pPr>
              <a:buClr>
                <a:schemeClr val="tx1"/>
              </a:buClr>
            </a:pPr>
            <a:endParaRPr lang="en-US" sz="2800" dirty="0" smtClean="0"/>
          </a:p>
          <a:p>
            <a:pPr lvl="0">
              <a:buClr>
                <a:schemeClr val="tx1"/>
              </a:buClr>
            </a:pPr>
            <a:r>
              <a:rPr lang="en-US" sz="2800" dirty="0"/>
              <a:t>Shortly after Rehoboam begins his reign there is dissention in the ranks and he heads to Shechem (the unofficial headquarters of the northern tribes) to be crowned. His leadership is questioned by Jeroboam and the kingdom divides.</a:t>
            </a:r>
          </a:p>
        </p:txBody>
      </p:sp>
    </p:spTree>
    <p:extLst>
      <p:ext uri="{BB962C8B-B14F-4D97-AF65-F5344CB8AC3E}">
        <p14:creationId xmlns:p14="http://schemas.microsoft.com/office/powerpoint/2010/main" val="280651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1176996"/>
          </a:xfrm>
        </p:spPr>
        <p:txBody>
          <a:bodyPr/>
          <a:lstStyle/>
          <a:p>
            <a:r>
              <a:rPr lang="en-US" sz="3200" dirty="0">
                <a:solidFill>
                  <a:schemeClr val="tx1"/>
                </a:solidFill>
              </a:rPr>
              <a:t>Rehoboam clearly lacked the wisdom of his father Solomon:</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Rehoboam (931-917 B.C)</a:t>
            </a:r>
            <a:endParaRPr lang="en-US" dirty="0"/>
          </a:p>
        </p:txBody>
      </p:sp>
    </p:spTree>
    <p:extLst>
      <p:ext uri="{BB962C8B-B14F-4D97-AF65-F5344CB8AC3E}">
        <p14:creationId xmlns:p14="http://schemas.microsoft.com/office/powerpoint/2010/main" val="235655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19800"/>
          </a:xfrm>
        </p:spPr>
        <p:txBody>
          <a:bodyPr>
            <a:noAutofit/>
          </a:bodyPr>
          <a:lstStyle/>
          <a:p>
            <a:pPr marL="0" indent="0" algn="ctr">
              <a:buClr>
                <a:schemeClr val="tx1"/>
              </a:buClr>
              <a:buNone/>
            </a:pPr>
            <a:r>
              <a:rPr lang="en-US" sz="3200" dirty="0"/>
              <a:t>﻿“Then Rehoboam went to Shechem, for all Israel had come to Shechem to make him king. Now ﻿﻿when Jeroboam the son of Nebat heard of it, he was living in Egypt (for he was yet in Egypt, where he had fled from the presence of King Solomon). Then they sent and called him, and Jeroboam and all the assembly of Israel came and spoke to Rehoboam, saying, ﻿</a:t>
            </a:r>
            <a:r>
              <a:rPr lang="en-US" sz="3200" b="1" dirty="0"/>
              <a:t>Your father made our yoke hard; now therefore lighten the hard service of your father and his heavy yoke which he put on us, and we will serve you</a:t>
            </a:r>
            <a:r>
              <a:rPr lang="en-US" sz="3200" dirty="0"/>
              <a:t>.” (I Kings 12:1-4)</a:t>
            </a:r>
            <a:endParaRPr lang="en-US" sz="3200" dirty="0">
              <a:solidFill>
                <a:schemeClr val="tx1"/>
              </a:solidFill>
            </a:endParaRPr>
          </a:p>
        </p:txBody>
      </p:sp>
    </p:spTree>
    <p:extLst>
      <p:ext uri="{BB962C8B-B14F-4D97-AF65-F5344CB8AC3E}">
        <p14:creationId xmlns:p14="http://schemas.microsoft.com/office/powerpoint/2010/main" val="428475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381000"/>
            <a:ext cx="8229600" cy="6096000"/>
          </a:xfrm>
        </p:spPr>
        <p:txBody>
          <a:bodyPr>
            <a:normAutofit fontScale="92500" lnSpcReduction="10000"/>
          </a:bodyPr>
          <a:lstStyle/>
          <a:p>
            <a:pPr marL="514350" indent="-514350">
              <a:buClr>
                <a:schemeClr val="tx1"/>
              </a:buClr>
              <a:buFont typeface="+mj-lt"/>
              <a:buAutoNum type="arabicParenR"/>
            </a:pPr>
            <a:r>
              <a:rPr lang="en-US" sz="2800" dirty="0"/>
              <a:t>This event happened shortly after the death of Solomon and just prior to the division of the kingdom</a:t>
            </a:r>
            <a:r>
              <a:rPr lang="en-US" sz="2800" dirty="0" smtClean="0"/>
              <a:t>.</a:t>
            </a:r>
          </a:p>
          <a:p>
            <a:pPr marL="514350" indent="-514350">
              <a:buClr>
                <a:schemeClr val="tx1"/>
              </a:buClr>
              <a:buFont typeface="+mj-lt"/>
              <a:buAutoNum type="arabicParenR"/>
            </a:pPr>
            <a:endParaRPr lang="en-US" sz="1200" dirty="0"/>
          </a:p>
          <a:p>
            <a:pPr marL="514350" indent="-514350">
              <a:buClr>
                <a:schemeClr val="tx1"/>
              </a:buClr>
              <a:buFont typeface="+mj-lt"/>
              <a:buAutoNum type="arabicParenR"/>
            </a:pPr>
            <a:r>
              <a:rPr lang="en-US" sz="2800" dirty="0"/>
              <a:t>If you recall Rehoboam went to Shechem to be crowned as king over what was still a United Kingdom of Israel</a:t>
            </a:r>
            <a:r>
              <a:rPr lang="en-US" sz="2800" dirty="0" smtClean="0"/>
              <a:t>.</a:t>
            </a:r>
          </a:p>
          <a:p>
            <a:pPr marL="514350" indent="-514350">
              <a:buClr>
                <a:schemeClr val="tx1"/>
              </a:buClr>
              <a:buFont typeface="+mj-lt"/>
              <a:buAutoNum type="arabicParenR"/>
            </a:pPr>
            <a:endParaRPr lang="en-US" sz="1200" dirty="0"/>
          </a:p>
          <a:p>
            <a:pPr marL="514350" indent="-514350">
              <a:buClr>
                <a:schemeClr val="tx1"/>
              </a:buClr>
              <a:buFont typeface="+mj-lt"/>
              <a:buAutoNum type="arabicParenR"/>
            </a:pPr>
            <a:r>
              <a:rPr lang="en-US" sz="2800" dirty="0"/>
              <a:t>Jeroboam (who had not yet led the people of the 10 tribes of Israel into rebellion) had returned from Egypt (Solomon had planned to put him to death) and gathered the ten tribes of Israel to air their grievances with Rehoboam</a:t>
            </a:r>
            <a:r>
              <a:rPr lang="en-US" sz="2800" dirty="0" smtClean="0"/>
              <a:t>.</a:t>
            </a:r>
          </a:p>
          <a:p>
            <a:pPr marL="514350" indent="-514350">
              <a:buClr>
                <a:schemeClr val="tx1"/>
              </a:buClr>
              <a:buFont typeface="+mj-lt"/>
              <a:buAutoNum type="arabicParenR"/>
            </a:pPr>
            <a:endParaRPr lang="en-US" sz="1300" dirty="0" smtClean="0"/>
          </a:p>
          <a:p>
            <a:pPr marL="514350" indent="-514350">
              <a:buClr>
                <a:schemeClr val="tx1"/>
              </a:buClr>
              <a:buFont typeface="+mj-lt"/>
              <a:buAutoNum type="arabicParenR"/>
            </a:pPr>
            <a:r>
              <a:rPr lang="en-US" sz="2800" dirty="0" smtClean="0"/>
              <a:t>The </a:t>
            </a:r>
            <a:r>
              <a:rPr lang="en-US" sz="2800" dirty="0"/>
              <a:t>request of Jeroboam and the ten tribes of Israel were simple; stop </a:t>
            </a:r>
            <a:r>
              <a:rPr lang="en-US" sz="2800" b="1" i="1" u="sng" dirty="0"/>
              <a:t>overworking</a:t>
            </a:r>
            <a:r>
              <a:rPr lang="en-US" sz="2800" dirty="0"/>
              <a:t> and </a:t>
            </a:r>
            <a:r>
              <a:rPr lang="en-US" sz="2800" b="1" i="1" u="sng" dirty="0"/>
              <a:t>overtaxing</a:t>
            </a:r>
            <a:r>
              <a:rPr lang="en-US" sz="2800" dirty="0"/>
              <a:t> your people and we will serve you.</a:t>
            </a:r>
            <a:endParaRPr lang="en-US" sz="2800" dirty="0" smtClean="0"/>
          </a:p>
        </p:txBody>
      </p:sp>
    </p:spTree>
    <p:extLst>
      <p:ext uri="{BB962C8B-B14F-4D97-AF65-F5344CB8AC3E}">
        <p14:creationId xmlns:p14="http://schemas.microsoft.com/office/powerpoint/2010/main" val="204504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458200" cy="6019800"/>
          </a:xfrm>
        </p:spPr>
        <p:txBody>
          <a:bodyPr>
            <a:noAutofit/>
          </a:bodyPr>
          <a:lstStyle/>
          <a:p>
            <a:pPr marL="0" indent="0" algn="ctr">
              <a:buClr>
                <a:schemeClr val="tx1"/>
              </a:buClr>
              <a:buNone/>
            </a:pPr>
            <a:r>
              <a:rPr lang="en-US" sz="3200" dirty="0"/>
              <a:t>﻿</a:t>
            </a:r>
            <a:r>
              <a:rPr lang="en-US" sz="4800" dirty="0"/>
              <a:t>Rehoboam took several days to consider their proposal and he even counseled with the elders (many of them trusted advisors to his father Solomon) who advised Rehoboam to do as they requested and maintain peace and harmony.</a:t>
            </a:r>
            <a:endParaRPr lang="en-US" sz="4800" dirty="0">
              <a:solidFill>
                <a:schemeClr val="tx1"/>
              </a:solidFill>
            </a:endParaRPr>
          </a:p>
        </p:txBody>
      </p:sp>
    </p:spTree>
    <p:extLst>
      <p:ext uri="{BB962C8B-B14F-4D97-AF65-F5344CB8AC3E}">
        <p14:creationId xmlns:p14="http://schemas.microsoft.com/office/powerpoint/2010/main" val="99436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381000"/>
            <a:ext cx="8229600" cy="6019800"/>
          </a:xfrm>
        </p:spPr>
        <p:txBody>
          <a:bodyPr>
            <a:normAutofit/>
          </a:bodyPr>
          <a:lstStyle/>
          <a:p>
            <a:pPr>
              <a:buClr>
                <a:schemeClr val="tx1"/>
              </a:buClr>
            </a:pPr>
            <a:r>
              <a:rPr lang="en-US" sz="2800" dirty="0"/>
              <a:t>Rehoboam’s decision was most </a:t>
            </a:r>
            <a:r>
              <a:rPr lang="en-US" sz="2800" b="1" i="1" u="sng" dirty="0"/>
              <a:t>foolish</a:t>
            </a:r>
            <a:r>
              <a:rPr lang="en-US" sz="2800" dirty="0" smtClean="0"/>
              <a:t>:</a:t>
            </a:r>
          </a:p>
          <a:p>
            <a:pPr>
              <a:buClr>
                <a:schemeClr val="tx1"/>
              </a:buClr>
            </a:pPr>
            <a:endParaRPr lang="en-US" sz="1200" dirty="0"/>
          </a:p>
          <a:p>
            <a:pPr marL="822960" lvl="1" indent="-457200">
              <a:buClr>
                <a:schemeClr val="tx1"/>
              </a:buClr>
              <a:buFont typeface="+mj-lt"/>
              <a:buAutoNum type="arabicParenR"/>
            </a:pPr>
            <a:r>
              <a:rPr lang="en-US" sz="2800" dirty="0">
                <a:solidFill>
                  <a:schemeClr val="tx1"/>
                </a:solidFill>
              </a:rPr>
              <a:t>“The king answered the people harshly, for he forsook the advice of the elders which they had given him, and he spoke to them according to the advice of the young men, saying, my father made your yoke heavy, but I will add to your yoke; my father disciplined you with whips, but I will discipline you with scorpions.” (I Kings 12:13-14</a:t>
            </a:r>
            <a:r>
              <a:rPr lang="en-US" sz="2800" dirty="0" smtClean="0">
                <a:solidFill>
                  <a:schemeClr val="tx1"/>
                </a:solidFill>
              </a:rPr>
              <a:t>)</a:t>
            </a:r>
          </a:p>
          <a:p>
            <a:pPr marL="822960" lvl="1" indent="-457200">
              <a:buClr>
                <a:schemeClr val="tx1"/>
              </a:buClr>
              <a:buFont typeface="+mj-lt"/>
              <a:buAutoNum type="arabicParenR"/>
            </a:pPr>
            <a:endParaRPr lang="en-US" sz="1200" dirty="0">
              <a:solidFill>
                <a:schemeClr val="tx1"/>
              </a:solidFill>
            </a:endParaRPr>
          </a:p>
          <a:p>
            <a:pPr marL="880110" lvl="1" indent="-514350">
              <a:buClr>
                <a:schemeClr val="tx1"/>
              </a:buClr>
              <a:buFont typeface="+mj-lt"/>
              <a:buAutoNum type="arabicParenR"/>
            </a:pPr>
            <a:r>
              <a:rPr lang="en-US" sz="2800" dirty="0">
                <a:solidFill>
                  <a:schemeClr val="tx1"/>
                </a:solidFill>
              </a:rPr>
              <a:t>This action by Rehoboam is what brought the division between the northern ten tribes of Israel and the southern two tribes of Judah.</a:t>
            </a:r>
          </a:p>
        </p:txBody>
      </p:sp>
    </p:spTree>
    <p:extLst>
      <p:ext uri="{BB962C8B-B14F-4D97-AF65-F5344CB8AC3E}">
        <p14:creationId xmlns:p14="http://schemas.microsoft.com/office/powerpoint/2010/main" val="265103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57004"/>
            <a:ext cx="8305800" cy="1176996"/>
          </a:xfrm>
        </p:spPr>
        <p:txBody>
          <a:bodyPr/>
          <a:lstStyle/>
          <a:p>
            <a:r>
              <a:rPr lang="en-US" sz="3200" dirty="0">
                <a:solidFill>
                  <a:schemeClr val="tx1"/>
                </a:solidFill>
              </a:rPr>
              <a:t>Rehoboam reigns over the Southern Kingdom of Judah (931-913 B.C.)</a:t>
            </a:r>
          </a:p>
        </p:txBody>
      </p:sp>
      <p:sp>
        <p:nvSpPr>
          <p:cNvPr id="4" name="Title 3"/>
          <p:cNvSpPr>
            <a:spLocks noGrp="1"/>
          </p:cNvSpPr>
          <p:nvPr>
            <p:ph type="ctrTitle"/>
          </p:nvPr>
        </p:nvSpPr>
        <p:spPr>
          <a:xfrm>
            <a:off x="457200" y="1905000"/>
            <a:ext cx="8305800" cy="1052732"/>
          </a:xfrm>
        </p:spPr>
        <p:txBody>
          <a:bodyPr/>
          <a:lstStyle/>
          <a:p>
            <a:r>
              <a:rPr lang="en-US" b="1" u="sng" dirty="0">
                <a:effectLst/>
              </a:rPr>
              <a:t>King Rehoboam (931-917 B.C)</a:t>
            </a:r>
            <a:endParaRPr lang="en-US" dirty="0"/>
          </a:p>
        </p:txBody>
      </p:sp>
    </p:spTree>
    <p:extLst>
      <p:ext uri="{BB962C8B-B14F-4D97-AF65-F5344CB8AC3E}">
        <p14:creationId xmlns:p14="http://schemas.microsoft.com/office/powerpoint/2010/main" val="212355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457200"/>
            <a:ext cx="8763000" cy="6096000"/>
          </a:xfrm>
        </p:spPr>
        <p:txBody>
          <a:bodyPr>
            <a:normAutofit fontScale="92500" lnSpcReduction="20000"/>
          </a:bodyPr>
          <a:lstStyle/>
          <a:p>
            <a:pPr>
              <a:buClr>
                <a:schemeClr val="tx1"/>
              </a:buClr>
            </a:pPr>
            <a:r>
              <a:rPr lang="en-US" sz="2800" dirty="0"/>
              <a:t>﻿“Now Rehoboam the son of Solomon reigned in Judah. Rehoboam was forty-one years old when he became king, and he reigned seventeen years in Jerusalem, the city which the Lord had chosen from all the tribes of Israel to put His name there. And his mother’s name was Naamah the Ammonitess.” (I Kings 14:21</a:t>
            </a:r>
            <a:r>
              <a:rPr lang="en-US" sz="2800" dirty="0" smtClean="0"/>
              <a:t>)</a:t>
            </a:r>
          </a:p>
          <a:p>
            <a:pPr>
              <a:buClr>
                <a:schemeClr val="tx1"/>
              </a:buClr>
            </a:pPr>
            <a:endParaRPr lang="en-US" sz="1200" dirty="0"/>
          </a:p>
          <a:p>
            <a:pPr marL="822960" lvl="1" indent="-457200">
              <a:buClr>
                <a:schemeClr val="tx1"/>
              </a:buClr>
              <a:buFont typeface="+mj-lt"/>
              <a:buAutoNum type="arabicParenR"/>
            </a:pPr>
            <a:r>
              <a:rPr lang="en-US" sz="2800" dirty="0">
                <a:solidFill>
                  <a:schemeClr val="tx1"/>
                </a:solidFill>
              </a:rPr>
              <a:t>It is probably good to note the location of Rehoboam’s rule which was the city of </a:t>
            </a:r>
            <a:r>
              <a:rPr lang="en-US" sz="2800" b="1" i="1" u="sng" dirty="0">
                <a:solidFill>
                  <a:schemeClr val="tx1"/>
                </a:solidFill>
              </a:rPr>
              <a:t>Jerusalem</a:t>
            </a:r>
            <a:r>
              <a:rPr lang="en-US" sz="2800" dirty="0">
                <a:solidFill>
                  <a:schemeClr val="tx1"/>
                </a:solidFill>
              </a:rPr>
              <a:t>, a place chosen by the Lord and in contrast to the cities of Shechem and Samaria which were places chosen by men from which the kings of the North would rule</a:t>
            </a:r>
            <a:r>
              <a:rPr lang="en-US" sz="2800" dirty="0" smtClean="0">
                <a:solidFill>
                  <a:schemeClr val="tx1"/>
                </a:solidFill>
              </a:rPr>
              <a:t>.</a:t>
            </a:r>
          </a:p>
          <a:p>
            <a:pPr marL="880110" lvl="1" indent="-514350">
              <a:buClr>
                <a:schemeClr val="tx1"/>
              </a:buClr>
              <a:buFont typeface="+mj-lt"/>
              <a:buAutoNum type="arabicParenR"/>
            </a:pPr>
            <a:endParaRPr lang="en-US" sz="1400" dirty="0" smtClean="0">
              <a:solidFill>
                <a:schemeClr val="tx1"/>
              </a:solidFill>
            </a:endParaRPr>
          </a:p>
          <a:p>
            <a:pPr marL="880110" lvl="1" indent="-514350">
              <a:buClr>
                <a:schemeClr val="tx1"/>
              </a:buClr>
              <a:buFont typeface="+mj-lt"/>
              <a:buAutoNum type="arabicParenR"/>
            </a:pPr>
            <a:r>
              <a:rPr lang="en-US" sz="2800" dirty="0" smtClean="0">
                <a:solidFill>
                  <a:schemeClr val="tx1"/>
                </a:solidFill>
              </a:rPr>
              <a:t>The </a:t>
            </a:r>
            <a:r>
              <a:rPr lang="en-US" sz="2800" dirty="0">
                <a:solidFill>
                  <a:schemeClr val="tx1"/>
                </a:solidFill>
              </a:rPr>
              <a:t>other important item to note from this text is Rehoboam’s mother who was an </a:t>
            </a:r>
            <a:r>
              <a:rPr lang="en-US" sz="2800" b="1" i="1" u="sng" dirty="0">
                <a:solidFill>
                  <a:schemeClr val="tx1"/>
                </a:solidFill>
              </a:rPr>
              <a:t>Ammonite</a:t>
            </a:r>
            <a:r>
              <a:rPr lang="en-US" sz="2800" dirty="0">
                <a:solidFill>
                  <a:schemeClr val="tx1"/>
                </a:solidFill>
              </a:rPr>
              <a:t> and she clearly influenced her son toward pagan deities and idol worship which resulted in his downfall and the downfall of the Southern kingdom of Judah for a season of time</a:t>
            </a:r>
          </a:p>
        </p:txBody>
      </p:sp>
    </p:spTree>
    <p:extLst>
      <p:ext uri="{BB962C8B-B14F-4D97-AF65-F5344CB8AC3E}">
        <p14:creationId xmlns:p14="http://schemas.microsoft.com/office/powerpoint/2010/main" val="8388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305800" cy="6248400"/>
          </a:xfrm>
        </p:spPr>
        <p:txBody>
          <a:bodyPr>
            <a:normAutofit lnSpcReduction="10000"/>
          </a:bodyPr>
          <a:lstStyle/>
          <a:p>
            <a:pPr>
              <a:buClr>
                <a:schemeClr val="tx1"/>
              </a:buClr>
            </a:pPr>
            <a:r>
              <a:rPr lang="en-US" sz="2800" dirty="0"/>
              <a:t>These passages describe the spiritual condition of Rehoboam and the people of the Southern Kingdom of Judah</a:t>
            </a:r>
            <a:r>
              <a:rPr lang="en-US" sz="2800" dirty="0" smtClean="0"/>
              <a:t>:</a:t>
            </a:r>
          </a:p>
          <a:p>
            <a:pPr>
              <a:buClr>
                <a:schemeClr val="tx1"/>
              </a:buClr>
            </a:pPr>
            <a:endParaRPr lang="en-US" sz="1200" dirty="0"/>
          </a:p>
          <a:p>
            <a:pPr marL="822960" lvl="1" indent="-457200">
              <a:buClr>
                <a:schemeClr val="tx1"/>
              </a:buClr>
              <a:buFont typeface="+mj-lt"/>
              <a:buAutoNum type="arabicParenR"/>
            </a:pPr>
            <a:r>
              <a:rPr lang="en-US" sz="2800" dirty="0"/>
              <a:t>﻿</a:t>
            </a:r>
            <a:r>
              <a:rPr lang="en-US" sz="2800" dirty="0">
                <a:solidFill>
                  <a:schemeClr val="tx1"/>
                </a:solidFill>
              </a:rPr>
              <a:t>“Judah did evil in the sight of the Lord, and they provoked Him to jealousy more than all that their fathers had done, with ﻿﻿the sins which they ﻿﻿committed.” (I Kings 14:22</a:t>
            </a:r>
            <a:r>
              <a:rPr lang="en-US" sz="2800" dirty="0" smtClean="0">
                <a:solidFill>
                  <a:schemeClr val="tx1"/>
                </a:solidFill>
              </a:rPr>
              <a:t>)</a:t>
            </a:r>
          </a:p>
          <a:p>
            <a:pPr marL="822960" lvl="1" indent="-457200">
              <a:buClr>
                <a:schemeClr val="tx1"/>
              </a:buClr>
              <a:buFont typeface="+mj-lt"/>
              <a:buAutoNum type="arabicParenR"/>
            </a:pPr>
            <a:endParaRPr lang="en-US" sz="1400" dirty="0" smtClean="0">
              <a:solidFill>
                <a:schemeClr val="tx1"/>
              </a:solidFill>
            </a:endParaRPr>
          </a:p>
          <a:p>
            <a:pPr marL="880110" lvl="1" indent="-514350">
              <a:buClr>
                <a:schemeClr val="tx1"/>
              </a:buClr>
              <a:buFont typeface="+mj-lt"/>
              <a:buAutoNum type="arabicParenR"/>
            </a:pPr>
            <a:r>
              <a:rPr lang="en-US" sz="2800" dirty="0">
                <a:solidFill>
                  <a:schemeClr val="tx1"/>
                </a:solidFill>
              </a:rPr>
              <a:t>“For they also built for themselves </a:t>
            </a:r>
            <a:r>
              <a:rPr lang="en-US" sz="2800" b="1" u="sng" dirty="0">
                <a:solidFill>
                  <a:schemeClr val="tx1"/>
                </a:solidFill>
              </a:rPr>
              <a:t>high places</a:t>
            </a:r>
            <a:r>
              <a:rPr lang="en-US" sz="2800" dirty="0">
                <a:solidFill>
                  <a:schemeClr val="tx1"/>
                </a:solidFill>
              </a:rPr>
              <a:t> and </a:t>
            </a:r>
            <a:r>
              <a:rPr lang="en-US" sz="2800" b="1" u="sng" dirty="0">
                <a:solidFill>
                  <a:schemeClr val="tx1"/>
                </a:solidFill>
              </a:rPr>
              <a:t>sacred ﻿﻿pillars</a:t>
            </a:r>
            <a:r>
              <a:rPr lang="en-US" sz="2800" dirty="0">
                <a:solidFill>
                  <a:schemeClr val="tx1"/>
                </a:solidFill>
              </a:rPr>
              <a:t> and </a:t>
            </a:r>
            <a:r>
              <a:rPr lang="en-US" sz="2800" b="1" dirty="0">
                <a:solidFill>
                  <a:schemeClr val="tx1"/>
                </a:solidFill>
              </a:rPr>
              <a:t>Asherim</a:t>
            </a:r>
            <a:r>
              <a:rPr lang="en-US" sz="2800" dirty="0">
                <a:solidFill>
                  <a:schemeClr val="tx1"/>
                </a:solidFill>
              </a:rPr>
              <a:t> on every high hill and ﻿﻿beneath every luxuriant tree. There were also </a:t>
            </a:r>
            <a:r>
              <a:rPr lang="en-US" sz="2800" b="1" u="sng" dirty="0">
                <a:solidFill>
                  <a:schemeClr val="tx1"/>
                </a:solidFill>
              </a:rPr>
              <a:t>male cult prostitutes</a:t>
            </a:r>
            <a:r>
              <a:rPr lang="en-US" sz="2800" dirty="0">
                <a:solidFill>
                  <a:schemeClr val="tx1"/>
                </a:solidFill>
              </a:rPr>
              <a:t> in the land. </a:t>
            </a:r>
            <a:r>
              <a:rPr lang="en-US" sz="2800" b="1" dirty="0">
                <a:solidFill>
                  <a:schemeClr val="tx1"/>
                </a:solidFill>
              </a:rPr>
              <a:t>They did according to all the </a:t>
            </a:r>
            <a:r>
              <a:rPr lang="en-US" sz="2800" b="1" u="sng" dirty="0">
                <a:solidFill>
                  <a:schemeClr val="tx1"/>
                </a:solidFill>
              </a:rPr>
              <a:t>abominations of the nations</a:t>
            </a:r>
            <a:r>
              <a:rPr lang="en-US" sz="2800" b="1" dirty="0">
                <a:solidFill>
                  <a:schemeClr val="tx1"/>
                </a:solidFill>
              </a:rPr>
              <a:t> which the Lord dispossessed before the sons of Israel</a:t>
            </a:r>
            <a:r>
              <a:rPr lang="en-US" sz="2800" dirty="0">
                <a:solidFill>
                  <a:schemeClr val="tx1"/>
                </a:solidFill>
              </a:rPr>
              <a:t>.” (I Kings 14:23-24)</a:t>
            </a:r>
          </a:p>
        </p:txBody>
      </p:sp>
    </p:spTree>
    <p:extLst>
      <p:ext uri="{BB962C8B-B14F-4D97-AF65-F5344CB8AC3E}">
        <p14:creationId xmlns:p14="http://schemas.microsoft.com/office/powerpoint/2010/main" val="126864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305800" cy="5181600"/>
          </a:xfrm>
        </p:spPr>
        <p:txBody>
          <a:bodyPr>
            <a:normAutofit/>
          </a:bodyPr>
          <a:lstStyle/>
          <a:p>
            <a:pPr>
              <a:buClr>
                <a:schemeClr val="tx1"/>
              </a:buClr>
            </a:pPr>
            <a:r>
              <a:rPr lang="en-US" sz="2800" dirty="0"/>
              <a:t>Rehoboam had turned </a:t>
            </a:r>
            <a:r>
              <a:rPr lang="en-US" sz="2800" b="1" i="1" u="sng" dirty="0"/>
              <a:t>from</a:t>
            </a:r>
            <a:r>
              <a:rPr lang="en-US" sz="2800" dirty="0"/>
              <a:t> the Lord and he reintroduced many of the pagan and wicked practices that existed during the time of the Judges in which “every person did what was right in their own eyes” (Judges 2:11-17</a:t>
            </a:r>
            <a:r>
              <a:rPr lang="en-US" sz="2800" dirty="0" smtClean="0"/>
              <a:t>)</a:t>
            </a:r>
          </a:p>
          <a:p>
            <a:pPr>
              <a:buClr>
                <a:schemeClr val="tx1"/>
              </a:buClr>
            </a:pPr>
            <a:endParaRPr lang="en-US" sz="1200" dirty="0"/>
          </a:p>
          <a:p>
            <a:pPr marL="822960" lvl="1" indent="-457200">
              <a:buClr>
                <a:schemeClr val="tx1"/>
              </a:buClr>
              <a:buFont typeface="+mj-lt"/>
              <a:buAutoNum type="arabicParenR"/>
            </a:pPr>
            <a:r>
              <a:rPr lang="en-US" sz="2800" dirty="0"/>
              <a:t>﻿</a:t>
            </a:r>
            <a:r>
              <a:rPr lang="en-US" sz="2800" dirty="0">
                <a:solidFill>
                  <a:schemeClr val="tx1"/>
                </a:solidFill>
              </a:rPr>
              <a:t>“He did evil because he did not set his heart to seek the Lord”. (I Chr. 12:14</a:t>
            </a:r>
            <a:r>
              <a:rPr lang="en-US" sz="2800" dirty="0" smtClean="0">
                <a:solidFill>
                  <a:schemeClr val="tx1"/>
                </a:solidFill>
              </a:rPr>
              <a:t>)</a:t>
            </a:r>
          </a:p>
          <a:p>
            <a:pPr marL="822960" lvl="1" indent="-457200">
              <a:buClr>
                <a:schemeClr val="tx1"/>
              </a:buClr>
              <a:buFont typeface="+mj-lt"/>
              <a:buAutoNum type="arabicParenR"/>
            </a:pPr>
            <a:endParaRPr lang="en-US" sz="1400" dirty="0" smtClean="0">
              <a:solidFill>
                <a:schemeClr val="tx1"/>
              </a:solidFill>
            </a:endParaRPr>
          </a:p>
          <a:p>
            <a:pPr marL="880110" lvl="1" indent="-514350">
              <a:buClr>
                <a:schemeClr val="tx1"/>
              </a:buClr>
              <a:buFont typeface="+mj-lt"/>
              <a:buAutoNum type="arabicParenR"/>
            </a:pPr>
            <a:r>
              <a:rPr lang="en-US" sz="2800" dirty="0">
                <a:solidFill>
                  <a:schemeClr val="tx1"/>
                </a:solidFill>
              </a:rPr>
              <a:t>During Rehoboam’s reign he was in constant </a:t>
            </a:r>
            <a:r>
              <a:rPr lang="en-US" sz="2800" b="1" i="1" u="sng" dirty="0">
                <a:solidFill>
                  <a:schemeClr val="tx1"/>
                </a:solidFill>
              </a:rPr>
              <a:t>warfare</a:t>
            </a:r>
            <a:r>
              <a:rPr lang="en-US" sz="2800" dirty="0">
                <a:solidFill>
                  <a:schemeClr val="tx1"/>
                </a:solidFill>
              </a:rPr>
              <a:t> against Jeroboam</a:t>
            </a:r>
          </a:p>
        </p:txBody>
      </p:sp>
    </p:spTree>
    <p:extLst>
      <p:ext uri="{BB962C8B-B14F-4D97-AF65-F5344CB8AC3E}">
        <p14:creationId xmlns:p14="http://schemas.microsoft.com/office/powerpoint/2010/main" val="244728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181600"/>
          </a:xfrm>
        </p:spPr>
        <p:txBody>
          <a:bodyPr/>
          <a:lstStyle/>
          <a:p>
            <a:pPr marL="514350" lvl="0" indent="-514350">
              <a:buClr>
                <a:schemeClr val="tx1"/>
              </a:buClr>
              <a:buFont typeface="+mj-lt"/>
              <a:buAutoNum type="arabicPeriod" startAt="4"/>
            </a:pPr>
            <a:r>
              <a:rPr lang="en-US" dirty="0"/>
              <a:t>There are no records at our disposal that describe King Rehoboam’s reign as anything other than </a:t>
            </a:r>
            <a:r>
              <a:rPr lang="en-US" dirty="0" smtClean="0"/>
              <a:t>an </a:t>
            </a:r>
            <a:r>
              <a:rPr lang="en-US" b="1" i="1" u="sng" dirty="0"/>
              <a:t>evil</a:t>
            </a:r>
            <a:r>
              <a:rPr lang="en-US" dirty="0"/>
              <a:t> and </a:t>
            </a:r>
            <a:r>
              <a:rPr lang="en-US" b="1" i="1" u="sng" dirty="0"/>
              <a:t>wicked</a:t>
            </a:r>
            <a:r>
              <a:rPr lang="en-US" dirty="0"/>
              <a:t> ruler who </a:t>
            </a:r>
            <a:r>
              <a:rPr lang="en-US" b="1" i="1" u="sng" dirty="0"/>
              <a:t>forsook</a:t>
            </a:r>
            <a:r>
              <a:rPr lang="en-US" dirty="0"/>
              <a:t> the Lord and squandered an opportunity to unite the kingdom rather than divide </a:t>
            </a:r>
            <a:r>
              <a:rPr lang="en-US" dirty="0" smtClean="0"/>
              <a:t>it.</a:t>
            </a:r>
          </a:p>
          <a:p>
            <a:pPr marL="514350" lvl="0" indent="-514350">
              <a:buClr>
                <a:schemeClr val="tx1"/>
              </a:buClr>
              <a:buFont typeface="+mj-lt"/>
              <a:buAutoNum type="arabicPeriod" startAt="4"/>
            </a:pPr>
            <a:endParaRPr lang="en-US" dirty="0"/>
          </a:p>
          <a:p>
            <a:pPr marL="514350" lvl="0" indent="-514350">
              <a:buClr>
                <a:schemeClr val="tx1"/>
              </a:buClr>
              <a:buFont typeface="+mj-lt"/>
              <a:buAutoNum type="arabicPeriod" startAt="4"/>
            </a:pPr>
            <a:r>
              <a:rPr lang="en-US" dirty="0" smtClean="0"/>
              <a:t>Rehoboam </a:t>
            </a:r>
            <a:r>
              <a:rPr lang="en-US" dirty="0"/>
              <a:t>died at a young age of 58 with a brief statement telling us he was buried with his fathers in the city of </a:t>
            </a:r>
            <a:r>
              <a:rPr lang="en-US" dirty="0" smtClean="0"/>
              <a:t>Jerusalem.</a:t>
            </a:r>
          </a:p>
          <a:p>
            <a:pPr marL="514350" lvl="0" indent="-514350">
              <a:buClr>
                <a:schemeClr val="tx1"/>
              </a:buClr>
              <a:buFont typeface="+mj-lt"/>
              <a:buAutoNum type="arabicPeriod" startAt="4"/>
            </a:pPr>
            <a:endParaRPr lang="en-US" dirty="0"/>
          </a:p>
          <a:p>
            <a:pPr marL="514350" lvl="0" indent="-514350">
              <a:buClr>
                <a:schemeClr val="tx1"/>
              </a:buClr>
              <a:buFont typeface="+mj-lt"/>
              <a:buAutoNum type="arabicPeriod" startAt="4"/>
            </a:pPr>
            <a:r>
              <a:rPr lang="en-US" dirty="0" smtClean="0"/>
              <a:t>What </a:t>
            </a:r>
            <a:r>
              <a:rPr lang="en-US" dirty="0"/>
              <a:t>a </a:t>
            </a:r>
            <a:r>
              <a:rPr lang="en-US" b="1" i="1" u="sng" dirty="0"/>
              <a:t>missed</a:t>
            </a:r>
            <a:r>
              <a:rPr lang="en-US" dirty="0"/>
              <a:t> opportunity and a wasted life!</a:t>
            </a:r>
          </a:p>
        </p:txBody>
      </p:sp>
    </p:spTree>
    <p:extLst>
      <p:ext uri="{BB962C8B-B14F-4D97-AF65-F5344CB8AC3E}">
        <p14:creationId xmlns:p14="http://schemas.microsoft.com/office/powerpoint/2010/main" val="368454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04800" y="3886200"/>
            <a:ext cx="8458200" cy="2133600"/>
          </a:xfrm>
        </p:spPr>
        <p:txBody>
          <a:bodyPr/>
          <a:lstStyle/>
          <a:p>
            <a:r>
              <a:rPr lang="en-US" sz="3000" dirty="0">
                <a:solidFill>
                  <a:schemeClr val="tx1"/>
                </a:solidFill>
              </a:rPr>
              <a:t>Solomon’s decisions to marry foreign women, follow after their gods, and allow open worship of these pagan deities clearly impacted his son Rehoboam in a </a:t>
            </a:r>
            <a:r>
              <a:rPr lang="en-US" sz="3000" b="1" i="1" u="sng" dirty="0">
                <a:solidFill>
                  <a:schemeClr val="tx1"/>
                </a:solidFill>
              </a:rPr>
              <a:t>negative</a:t>
            </a:r>
            <a:r>
              <a:rPr lang="en-US" sz="3000" dirty="0">
                <a:solidFill>
                  <a:schemeClr val="tx1"/>
                </a:solidFill>
              </a:rPr>
              <a:t> way.</a:t>
            </a:r>
          </a:p>
        </p:txBody>
      </p:sp>
      <p:sp>
        <p:nvSpPr>
          <p:cNvPr id="4" name="Title 3"/>
          <p:cNvSpPr>
            <a:spLocks noGrp="1"/>
          </p:cNvSpPr>
          <p:nvPr>
            <p:ph type="ctrTitle"/>
          </p:nvPr>
        </p:nvSpPr>
        <p:spPr>
          <a:xfrm>
            <a:off x="457200" y="1905000"/>
            <a:ext cx="8305800" cy="1052732"/>
          </a:xfrm>
        </p:spPr>
        <p:txBody>
          <a:bodyPr/>
          <a:lstStyle/>
          <a:p>
            <a:r>
              <a:rPr lang="en-US" b="1" u="sng" dirty="0">
                <a:effectLst/>
              </a:rPr>
              <a:t>Closing Remarks</a:t>
            </a:r>
            <a:endParaRPr lang="en-US" dirty="0"/>
          </a:p>
        </p:txBody>
      </p:sp>
    </p:spTree>
    <p:extLst>
      <p:ext uri="{BB962C8B-B14F-4D97-AF65-F5344CB8AC3E}">
        <p14:creationId xmlns:p14="http://schemas.microsoft.com/office/powerpoint/2010/main" val="261258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457200"/>
            <a:ext cx="8534400" cy="5791200"/>
          </a:xfrm>
        </p:spPr>
        <p:txBody>
          <a:bodyPr/>
          <a:lstStyle/>
          <a:p>
            <a:pPr marL="514350" lvl="0" indent="-514350">
              <a:buClr>
                <a:schemeClr val="tx1"/>
              </a:buClr>
              <a:buFont typeface="+mj-lt"/>
              <a:buAutoNum type="arabicPeriod" startAt="2"/>
            </a:pPr>
            <a:r>
              <a:rPr lang="en-US" sz="2800" dirty="0"/>
              <a:t>It really is a sad testimony for Solomon as he was given so much and yet he chose to allow himself to be sidetracked and influenced by </a:t>
            </a:r>
            <a:r>
              <a:rPr lang="en-US" sz="2800" b="1" i="1" u="sng" dirty="0"/>
              <a:t>wickedness</a:t>
            </a:r>
            <a:r>
              <a:rPr lang="en-US" sz="2800" dirty="0"/>
              <a:t>. This evil influence is what drove the kingdom to </a:t>
            </a:r>
            <a:r>
              <a:rPr lang="en-US" sz="2800" b="1" i="1" u="sng" dirty="0"/>
              <a:t>divide</a:t>
            </a:r>
            <a:r>
              <a:rPr lang="en-US" sz="2800" dirty="0" smtClean="0"/>
              <a:t>.</a:t>
            </a:r>
          </a:p>
          <a:p>
            <a:pPr marL="0" lvl="0" indent="0">
              <a:buClr>
                <a:schemeClr val="tx1"/>
              </a:buClr>
              <a:buNone/>
            </a:pPr>
            <a:endParaRPr lang="en-US" dirty="0" smtClean="0"/>
          </a:p>
          <a:p>
            <a:pPr lvl="1">
              <a:buClr>
                <a:schemeClr val="tx1"/>
              </a:buClr>
            </a:pPr>
            <a:r>
              <a:rPr lang="en-US" sz="2800" dirty="0">
                <a:solidFill>
                  <a:schemeClr val="tx1"/>
                </a:solidFill>
              </a:rPr>
              <a:t>The Northern tribes of Israel followed Jeroboam who drove those tribes even further into wickedness, perversion, and idolatry</a:t>
            </a:r>
            <a:r>
              <a:rPr lang="en-US" sz="2800" dirty="0" smtClean="0">
                <a:solidFill>
                  <a:schemeClr val="tx1"/>
                </a:solidFill>
              </a:rPr>
              <a:t>.</a:t>
            </a:r>
          </a:p>
          <a:p>
            <a:pPr lvl="1">
              <a:buClr>
                <a:schemeClr val="tx1"/>
              </a:buClr>
            </a:pPr>
            <a:endParaRPr lang="en-US" sz="2800" dirty="0">
              <a:solidFill>
                <a:schemeClr val="tx1"/>
              </a:solidFill>
            </a:endParaRPr>
          </a:p>
          <a:p>
            <a:pPr lvl="1">
              <a:buClr>
                <a:schemeClr val="tx1"/>
              </a:buClr>
            </a:pPr>
            <a:r>
              <a:rPr lang="en-US" sz="2800" dirty="0">
                <a:solidFill>
                  <a:schemeClr val="tx1"/>
                </a:solidFill>
              </a:rPr>
              <a:t>The Southern tribes followed Rehoboam and they too pursued the same wicked practices and idolatry that the Northern Kingdom followed.</a:t>
            </a:r>
          </a:p>
        </p:txBody>
      </p:sp>
    </p:spTree>
    <p:extLst>
      <p:ext uri="{BB962C8B-B14F-4D97-AF65-F5344CB8AC3E}">
        <p14:creationId xmlns:p14="http://schemas.microsoft.com/office/powerpoint/2010/main" val="42706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457200"/>
            <a:ext cx="8534400" cy="6019800"/>
          </a:xfrm>
        </p:spPr>
        <p:txBody>
          <a:bodyPr>
            <a:normAutofit fontScale="92500" lnSpcReduction="20000"/>
          </a:bodyPr>
          <a:lstStyle/>
          <a:p>
            <a:pPr marL="514350" lvl="0" indent="-514350">
              <a:buClr>
                <a:schemeClr val="tx1"/>
              </a:buClr>
              <a:buFont typeface="+mj-lt"/>
              <a:buAutoNum type="arabicPeriod" startAt="3"/>
            </a:pPr>
            <a:r>
              <a:rPr lang="en-US" sz="2800" dirty="0"/>
              <a:t>The remaining two lessons of our study will focus on each kingdom (the Northern Kingdom of Israel and the Southern Kingdom of Judah) and the kings associated with those two kingdoms</a:t>
            </a:r>
            <a:r>
              <a:rPr lang="en-US" sz="2800" dirty="0" smtClean="0"/>
              <a:t>.</a:t>
            </a:r>
          </a:p>
          <a:p>
            <a:pPr marL="514350" lvl="0" indent="-514350">
              <a:buClr>
                <a:schemeClr val="tx1"/>
              </a:buClr>
              <a:buFont typeface="+mj-lt"/>
              <a:buAutoNum type="arabicPeriod" startAt="3"/>
            </a:pPr>
            <a:endParaRPr lang="en-US" dirty="0" smtClean="0"/>
          </a:p>
          <a:p>
            <a:pPr lvl="1">
              <a:buClr>
                <a:schemeClr val="tx1"/>
              </a:buClr>
            </a:pPr>
            <a:r>
              <a:rPr lang="en-US" sz="2800" dirty="0">
                <a:solidFill>
                  <a:schemeClr val="tx1"/>
                </a:solidFill>
              </a:rPr>
              <a:t>The kings of the Northern Kingdom of Israel (19 in all) were all wicked and eventually the Northern Kingdom was defeated by the </a:t>
            </a:r>
            <a:r>
              <a:rPr lang="en-US" sz="2800" b="1" dirty="0">
                <a:solidFill>
                  <a:schemeClr val="tx1"/>
                </a:solidFill>
              </a:rPr>
              <a:t>Assyrians</a:t>
            </a:r>
            <a:r>
              <a:rPr lang="en-US" sz="2800" dirty="0">
                <a:solidFill>
                  <a:schemeClr val="tx1"/>
                </a:solidFill>
              </a:rPr>
              <a:t>. The people were taken captive by the Assyrians and never recovered or fully returned to their land, nor did they </a:t>
            </a:r>
            <a:r>
              <a:rPr lang="en-US" sz="2800" b="1" i="1" u="sng" dirty="0">
                <a:solidFill>
                  <a:schemeClr val="tx1"/>
                </a:solidFill>
              </a:rPr>
              <a:t>repent</a:t>
            </a:r>
            <a:r>
              <a:rPr lang="en-US" sz="2800" dirty="0">
                <a:solidFill>
                  <a:schemeClr val="tx1"/>
                </a:solidFill>
              </a:rPr>
              <a:t> and return to the Lord</a:t>
            </a:r>
            <a:r>
              <a:rPr lang="en-US" sz="2800" dirty="0" smtClean="0">
                <a:solidFill>
                  <a:schemeClr val="tx1"/>
                </a:solidFill>
              </a:rPr>
              <a:t>.</a:t>
            </a:r>
          </a:p>
          <a:p>
            <a:pPr lvl="1">
              <a:buClr>
                <a:schemeClr val="tx1"/>
              </a:buClr>
            </a:pPr>
            <a:endParaRPr lang="en-US" sz="1300" dirty="0">
              <a:solidFill>
                <a:schemeClr val="tx1"/>
              </a:solidFill>
            </a:endParaRPr>
          </a:p>
          <a:p>
            <a:pPr lvl="1">
              <a:buClr>
                <a:schemeClr val="tx1"/>
              </a:buClr>
            </a:pPr>
            <a:r>
              <a:rPr lang="en-US" sz="2800" dirty="0">
                <a:solidFill>
                  <a:schemeClr val="tx1"/>
                </a:solidFill>
              </a:rPr>
              <a:t>The kings of the Southern Kingdom of Judah (19 + 1 Queen) were mostly wicked but some followed the Lord. Eventually the Southern Kingdom was defeated by the Babylonians and taken captive. They did eventually </a:t>
            </a:r>
            <a:r>
              <a:rPr lang="en-US" sz="2800" b="1" i="1" u="sng" dirty="0">
                <a:solidFill>
                  <a:schemeClr val="tx1"/>
                </a:solidFill>
              </a:rPr>
              <a:t>repent</a:t>
            </a:r>
            <a:r>
              <a:rPr lang="en-US" sz="2800" dirty="0">
                <a:solidFill>
                  <a:schemeClr val="tx1"/>
                </a:solidFill>
              </a:rPr>
              <a:t> and returned to their land, rebuilt the Temple and </a:t>
            </a:r>
            <a:r>
              <a:rPr lang="en-US" sz="2800" b="1" i="1" u="sng" dirty="0">
                <a:solidFill>
                  <a:schemeClr val="tx1"/>
                </a:solidFill>
              </a:rPr>
              <a:t>worshipped</a:t>
            </a:r>
            <a:r>
              <a:rPr lang="en-US" sz="2800" dirty="0">
                <a:solidFill>
                  <a:schemeClr val="tx1"/>
                </a:solidFill>
              </a:rPr>
              <a:t> the Lord once again.</a:t>
            </a:r>
          </a:p>
        </p:txBody>
      </p:sp>
    </p:spTree>
    <p:extLst>
      <p:ext uri="{BB962C8B-B14F-4D97-AF65-F5344CB8AC3E}">
        <p14:creationId xmlns:p14="http://schemas.microsoft.com/office/powerpoint/2010/main" val="39889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3087</Words>
  <Application>Microsoft Office PowerPoint</Application>
  <PresentationFormat>On-screen Show (4:3)</PresentationFormat>
  <Paragraphs>227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1_Paper</vt:lpstr>
      <vt:lpstr>PowerPoint Presentation</vt:lpstr>
      <vt:lpstr>    A Divided Kingdom</vt:lpstr>
      <vt:lpstr>PowerPoint Presentation</vt:lpstr>
      <vt:lpstr>Introduction:</vt:lpstr>
      <vt:lpstr>PowerPoint Presentation</vt:lpstr>
      <vt:lpstr>PowerPoint Presentation</vt:lpstr>
      <vt:lpstr>Introduction:</vt:lpstr>
      <vt:lpstr>PowerPoint Presentation</vt:lpstr>
      <vt:lpstr>PowerPoint Presentation</vt:lpstr>
      <vt:lpstr>Introduction:</vt:lpstr>
      <vt:lpstr>PowerPoint Presentation</vt:lpstr>
      <vt:lpstr>King Jeroboam (931-910 B.C)</vt:lpstr>
      <vt:lpstr>PowerPoint Presentation</vt:lpstr>
      <vt:lpstr>PowerPoint Presentation</vt:lpstr>
      <vt:lpstr>PowerPoint Presentation</vt:lpstr>
      <vt:lpstr>King Jeroboam (931-910 B.C)</vt:lpstr>
      <vt:lpstr>PowerPoint Presentation</vt:lpstr>
      <vt:lpstr>PowerPoint Presentation</vt:lpstr>
      <vt:lpstr>PowerPoint Presentation</vt:lpstr>
      <vt:lpstr>King Jeroboam (931-910 B.C)</vt:lpstr>
      <vt:lpstr>PowerPoint Presentation</vt:lpstr>
      <vt:lpstr>PowerPoint Presentation</vt:lpstr>
      <vt:lpstr>PowerPoint Presentation</vt:lpstr>
      <vt:lpstr>PowerPoint Presentation</vt:lpstr>
      <vt:lpstr>King Jeroboam (931-910 B.C)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King Jeroboam (931-910 B.C)</vt:lpstr>
      <vt:lpstr>PowerPoint Presentation</vt:lpstr>
      <vt:lpstr>PowerPoint Presentation</vt:lpstr>
      <vt:lpstr>PowerPoint Presentation</vt:lpstr>
      <vt:lpstr>PowerPoint Presentation</vt:lpstr>
      <vt:lpstr>King Rehoboam (931-917 B.C)</vt:lpstr>
      <vt:lpstr>PowerPoint Presentation</vt:lpstr>
      <vt:lpstr>PowerPoint Presentation</vt:lpstr>
      <vt:lpstr>PowerPoint Presentation</vt:lpstr>
      <vt:lpstr>PowerPoint Presentation</vt:lpstr>
      <vt:lpstr>King Rehoboam (931-917 B.C)</vt:lpstr>
      <vt:lpstr>PowerPoint Presentation</vt:lpstr>
      <vt:lpstr>PowerPoint Presentation</vt:lpstr>
      <vt:lpstr>PowerPoint Presentation</vt:lpstr>
      <vt:lpstr>PowerPoint Presentation</vt:lpstr>
      <vt:lpstr>King Rehoboam (931-917 B.C)</vt:lpstr>
      <vt:lpstr>PowerPoint Presentation</vt:lpstr>
      <vt:lpstr>PowerPoint Presentation</vt:lpstr>
      <vt:lpstr>PowerPoint Presentation</vt:lpstr>
      <vt:lpstr>PowerPoint Presentation</vt:lpstr>
      <vt:lpstr>Closing Remarks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Southwick</dc:creator>
  <cp:lastModifiedBy>Mike Southwick</cp:lastModifiedBy>
  <cp:revision>20</cp:revision>
  <dcterms:created xsi:type="dcterms:W3CDTF">2013-11-02T13:07:48Z</dcterms:created>
  <dcterms:modified xsi:type="dcterms:W3CDTF">2013-11-02T18:57:27Z</dcterms:modified>
</cp:coreProperties>
</file>